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9" r:id="rId2"/>
    <p:sldId id="295" r:id="rId3"/>
    <p:sldId id="256" r:id="rId4"/>
    <p:sldId id="257" r:id="rId5"/>
    <p:sldId id="258" r:id="rId6"/>
    <p:sldId id="353" r:id="rId7"/>
    <p:sldId id="294" r:id="rId8"/>
    <p:sldId id="334" r:id="rId9"/>
    <p:sldId id="327" r:id="rId10"/>
    <p:sldId id="335" r:id="rId11"/>
    <p:sldId id="260" r:id="rId12"/>
    <p:sldId id="261" r:id="rId13"/>
    <p:sldId id="262" r:id="rId14"/>
    <p:sldId id="263" r:id="rId15"/>
    <p:sldId id="264" r:id="rId16"/>
    <p:sldId id="265" r:id="rId17"/>
    <p:sldId id="266" r:id="rId18"/>
    <p:sldId id="267" r:id="rId19"/>
    <p:sldId id="269" r:id="rId20"/>
    <p:sldId id="270" r:id="rId21"/>
    <p:sldId id="268" r:id="rId22"/>
    <p:sldId id="271" r:id="rId23"/>
    <p:sldId id="272" r:id="rId24"/>
    <p:sldId id="273" r:id="rId25"/>
    <p:sldId id="274" r:id="rId26"/>
    <p:sldId id="346" r:id="rId27"/>
    <p:sldId id="275" r:id="rId28"/>
    <p:sldId id="276" r:id="rId29"/>
    <p:sldId id="336" r:id="rId30"/>
    <p:sldId id="277" r:id="rId31"/>
    <p:sldId id="332" r:id="rId32"/>
    <p:sldId id="278" r:id="rId33"/>
    <p:sldId id="279" r:id="rId34"/>
    <p:sldId id="280" r:id="rId35"/>
    <p:sldId id="337" r:id="rId36"/>
    <p:sldId id="281" r:id="rId37"/>
    <p:sldId id="282" r:id="rId38"/>
    <p:sldId id="283" r:id="rId39"/>
    <p:sldId id="338" r:id="rId40"/>
    <p:sldId id="284" r:id="rId41"/>
    <p:sldId id="285" r:id="rId42"/>
    <p:sldId id="286" r:id="rId43"/>
    <p:sldId id="287" r:id="rId44"/>
    <p:sldId id="288" r:id="rId45"/>
    <p:sldId id="289" r:id="rId46"/>
    <p:sldId id="290" r:id="rId47"/>
    <p:sldId id="291" r:id="rId48"/>
    <p:sldId id="326" r:id="rId49"/>
    <p:sldId id="339" r:id="rId50"/>
    <p:sldId id="292" r:id="rId51"/>
    <p:sldId id="350" r:id="rId52"/>
    <p:sldId id="296" r:id="rId53"/>
    <p:sldId id="297" r:id="rId54"/>
    <p:sldId id="298" r:id="rId55"/>
    <p:sldId id="299" r:id="rId56"/>
    <p:sldId id="300" r:id="rId57"/>
    <p:sldId id="304" r:id="rId58"/>
    <p:sldId id="302" r:id="rId59"/>
    <p:sldId id="305" r:id="rId60"/>
    <p:sldId id="312" r:id="rId61"/>
    <p:sldId id="331" r:id="rId62"/>
    <p:sldId id="343" r:id="rId63"/>
    <p:sldId id="351" r:id="rId64"/>
    <p:sldId id="311" r:id="rId65"/>
    <p:sldId id="314" r:id="rId66"/>
    <p:sldId id="316" r:id="rId67"/>
    <p:sldId id="319" r:id="rId68"/>
    <p:sldId id="320" r:id="rId69"/>
    <p:sldId id="340" r:id="rId70"/>
    <p:sldId id="352" r:id="rId71"/>
    <p:sldId id="321" r:id="rId72"/>
    <p:sldId id="322" r:id="rId73"/>
    <p:sldId id="341" r:id="rId74"/>
    <p:sldId id="323" r:id="rId75"/>
    <p:sldId id="342" r:id="rId76"/>
    <p:sldId id="324" r:id="rId77"/>
    <p:sldId id="325" r:id="rId78"/>
    <p:sldId id="330" r:id="rId79"/>
    <p:sldId id="328" r:id="rId80"/>
    <p:sldId id="333" r:id="rId81"/>
    <p:sldId id="344" r:id="rId82"/>
    <p:sldId id="345" r:id="rId83"/>
    <p:sldId id="347" r:id="rId84"/>
    <p:sldId id="348" r:id="rId85"/>
    <p:sldId id="349"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3D4"/>
    <a:srgbClr val="5737C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9" autoAdjust="0"/>
    <p:restoredTop sz="86323" autoAdjust="0"/>
  </p:normalViewPr>
  <p:slideViewPr>
    <p:cSldViewPr>
      <p:cViewPr varScale="1">
        <p:scale>
          <a:sx n="80" d="100"/>
          <a:sy n="80" d="100"/>
        </p:scale>
        <p:origin x="-4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6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718A7-4A3B-46A4-894C-00ADE1DB4F9D}" type="datetimeFigureOut">
              <a:rPr lang="fr-FR" smtClean="0"/>
              <a:pPr/>
              <a:t>25/01/2013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8406E-91A8-43DB-AA7A-769134C9CBD6}" type="slidenum">
              <a:rPr lang="fr-FR" smtClean="0"/>
              <a:pPr/>
              <a:t>‹N°›</a:t>
            </a:fld>
            <a:endParaRPr lang="fr-FR"/>
          </a:p>
        </p:txBody>
      </p:sp>
    </p:spTree>
    <p:extLst>
      <p:ext uri="{BB962C8B-B14F-4D97-AF65-F5344CB8AC3E}">
        <p14:creationId xmlns="" xmlns:p14="http://schemas.microsoft.com/office/powerpoint/2010/main" val="115436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A8406E-91A8-43DB-AA7A-769134C9CBD6}" type="slidenum">
              <a:rPr lang="fr-FR" smtClean="0"/>
              <a:pPr/>
              <a:t>3</a:t>
            </a:fld>
            <a:endParaRPr lang="fr-FR"/>
          </a:p>
        </p:txBody>
      </p:sp>
    </p:spTree>
    <p:extLst>
      <p:ext uri="{BB962C8B-B14F-4D97-AF65-F5344CB8AC3E}">
        <p14:creationId xmlns="" xmlns:p14="http://schemas.microsoft.com/office/powerpoint/2010/main" val="292813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9A8406E-91A8-43DB-AA7A-769134C9CBD6}"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A8406E-91A8-43DB-AA7A-769134C9CBD6}" type="slidenum">
              <a:rPr lang="fr-FR" smtClean="0"/>
              <a:pPr/>
              <a:t>55</a:t>
            </a:fld>
            <a:endParaRPr lang="fr-FR"/>
          </a:p>
        </p:txBody>
      </p:sp>
    </p:spTree>
    <p:extLst>
      <p:ext uri="{BB962C8B-B14F-4D97-AF65-F5344CB8AC3E}">
        <p14:creationId xmlns="" xmlns:p14="http://schemas.microsoft.com/office/powerpoint/2010/main" val="292674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A8406E-91A8-43DB-AA7A-769134C9CBD6}" type="slidenum">
              <a:rPr lang="fr-FR" smtClean="0"/>
              <a:pPr/>
              <a:t>77</a:t>
            </a:fld>
            <a:endParaRPr lang="fr-FR"/>
          </a:p>
        </p:txBody>
      </p:sp>
    </p:spTree>
    <p:extLst>
      <p:ext uri="{BB962C8B-B14F-4D97-AF65-F5344CB8AC3E}">
        <p14:creationId xmlns="" xmlns:p14="http://schemas.microsoft.com/office/powerpoint/2010/main" val="103435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38283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111882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336847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90091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371208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168564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168754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10477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64077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335661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C96ED7-8E7B-4A91-B38F-AEC7A8575BC1}" type="datetimeFigureOut">
              <a:rPr lang="fr-FR" smtClean="0"/>
              <a:pPr/>
              <a:t>25/01/2013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401789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96ED7-8E7B-4A91-B38F-AEC7A8575BC1}" type="datetimeFigureOut">
              <a:rPr lang="fr-FR" smtClean="0"/>
              <a:pPr/>
              <a:t>25/01/2013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C6988-47AA-4B0E-A39A-AA52DCE04D5F}" type="slidenum">
              <a:rPr lang="fr-FR" smtClean="0"/>
              <a:pPr/>
              <a:t>‹N°›</a:t>
            </a:fld>
            <a:endParaRPr lang="fr-FR"/>
          </a:p>
        </p:txBody>
      </p:sp>
    </p:spTree>
    <p:extLst>
      <p:ext uri="{BB962C8B-B14F-4D97-AF65-F5344CB8AC3E}">
        <p14:creationId xmlns="" xmlns:p14="http://schemas.microsoft.com/office/powerpoint/2010/main" val="3446686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738538"/>
          </a:xfrm>
          <a:solidFill>
            <a:schemeClr val="bg1"/>
          </a:solidFill>
        </p:spPr>
        <p:txBody>
          <a:bodyPr>
            <a:noAutofit/>
          </a:bodyPr>
          <a:lstStyle/>
          <a:p>
            <a:r>
              <a:rPr lang="fr-FR" sz="6000" b="1" dirty="0" smtClean="0">
                <a:solidFill>
                  <a:srgbClr val="FF0000"/>
                </a:solidFill>
                <a:effectLst>
                  <a:outerShdw blurRad="38100" dist="38100" dir="2700000" algn="tl">
                    <a:srgbClr val="000000">
                      <a:alpha val="43137"/>
                    </a:srgbClr>
                  </a:outerShdw>
                </a:effectLst>
              </a:rPr>
              <a:t>FORMATION THEORIQUE ET PRATIQUE DU JEUNE OFFICIEL NIVEAU DISTRICT EN BADMINTON</a:t>
            </a:r>
            <a:endParaRPr lang="fr-FR" sz="6000"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5301208"/>
            <a:ext cx="8229600" cy="1152128"/>
          </a:xfrm>
          <a:solidFill>
            <a:srgbClr val="FF0000"/>
          </a:solidFill>
        </p:spPr>
        <p:txBody>
          <a:bodyPr>
            <a:normAutofit/>
          </a:bodyPr>
          <a:lstStyle/>
          <a:p>
            <a:pPr marL="0" indent="0" algn="ctr">
              <a:buNone/>
            </a:pPr>
            <a:r>
              <a:rPr lang="fr-FR" sz="3600" b="1" dirty="0" smtClean="0">
                <a:solidFill>
                  <a:schemeClr val="bg1"/>
                </a:solidFill>
              </a:rPr>
              <a:t>Gymnase des </a:t>
            </a:r>
            <a:r>
              <a:rPr lang="fr-FR" sz="3600" b="1" dirty="0" err="1" smtClean="0">
                <a:solidFill>
                  <a:schemeClr val="bg1"/>
                </a:solidFill>
              </a:rPr>
              <a:t>Balmettes</a:t>
            </a:r>
            <a:r>
              <a:rPr lang="fr-FR" sz="3600" b="1" dirty="0" smtClean="0">
                <a:solidFill>
                  <a:schemeClr val="bg1"/>
                </a:solidFill>
              </a:rPr>
              <a:t> 23 janvier 2013</a:t>
            </a:r>
          </a:p>
          <a:p>
            <a:pPr marL="0" indent="0" algn="ctr">
              <a:buNone/>
            </a:pPr>
            <a:r>
              <a:rPr lang="fr-FR" sz="2000" b="1" dirty="0" smtClean="0">
                <a:solidFill>
                  <a:schemeClr val="bg1"/>
                </a:solidFill>
              </a:rPr>
              <a:t>Jean-François BLANQUET</a:t>
            </a:r>
            <a:endParaRPr lang="fr-FR" sz="2000" b="1"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3148013"/>
            <a:ext cx="1000391" cy="1735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08068" y="3483020"/>
            <a:ext cx="1020316" cy="1242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838186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90266"/>
          </a:xfrm>
        </p:spPr>
        <p:txBody>
          <a:bodyPr/>
          <a:lstStyle/>
          <a:p>
            <a:endParaRPr lang="fr-FR" dirty="0"/>
          </a:p>
        </p:txBody>
      </p:sp>
      <p:sp>
        <p:nvSpPr>
          <p:cNvPr id="3" name="Espace réservé du contenu 2"/>
          <p:cNvSpPr>
            <a:spLocks noGrp="1"/>
          </p:cNvSpPr>
          <p:nvPr>
            <p:ph idx="1"/>
          </p:nvPr>
        </p:nvSpPr>
        <p:spPr>
          <a:xfrm>
            <a:off x="457200" y="2636912"/>
            <a:ext cx="8229600" cy="3489251"/>
          </a:xfrm>
        </p:spPr>
        <p:txBody>
          <a:bodyPr>
            <a:normAutofit fontScale="92500" lnSpcReduction="20000"/>
          </a:bodyPr>
          <a:lstStyle/>
          <a:p>
            <a:pPr marL="0" indent="0">
              <a:buNone/>
            </a:pPr>
            <a:endParaRPr lang="fr-FR" sz="4000" dirty="0" smtClean="0"/>
          </a:p>
          <a:p>
            <a:pPr marL="0" indent="0">
              <a:buNone/>
            </a:pPr>
            <a:r>
              <a:rPr lang="fr-FR" sz="4000" dirty="0" smtClean="0"/>
              <a:t>La </a:t>
            </a:r>
            <a:r>
              <a:rPr lang="fr-FR" sz="4000" dirty="0"/>
              <a:t>fédération internationale (BWF) a annoncé le </a:t>
            </a:r>
            <a:r>
              <a:rPr lang="fr-FR" sz="4000" b="1" dirty="0"/>
              <a:t>vendredi 30 novembre 2012 </a:t>
            </a:r>
            <a:r>
              <a:rPr lang="fr-FR" sz="4000" dirty="0"/>
              <a:t>une réforme des règles de tournois de doubles à compter des </a:t>
            </a:r>
            <a:r>
              <a:rPr lang="fr-FR" sz="4000" b="1" dirty="0"/>
              <a:t>JO 2016 de Rio de Janeiro </a:t>
            </a:r>
            <a:r>
              <a:rPr lang="fr-FR" sz="4000" dirty="0"/>
              <a:t>(tirage au sort pour les seconds de poule)</a:t>
            </a:r>
          </a:p>
          <a:p>
            <a:endParaRPr lang="fr-FR" dirty="0"/>
          </a:p>
        </p:txBody>
      </p:sp>
      <p:pic>
        <p:nvPicPr>
          <p:cNvPr id="4098" name="Picture 2" descr="C:\Users\mdurupt\Documents\image badminton\Olympic-Ring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295141"/>
            <a:ext cx="5616624" cy="27264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712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a:solidFill>
            <a:srgbClr val="FFFF00"/>
          </a:solidFill>
        </p:spPr>
        <p:txBody>
          <a:bodyPr>
            <a:noAutofit/>
          </a:bodyPr>
          <a:lstStyle/>
          <a:p>
            <a:r>
              <a:rPr lang="fr-FR" sz="6000" b="1" dirty="0" smtClean="0">
                <a:effectLst>
                  <a:outerShdw blurRad="38100" dist="38100" dir="2700000" algn="tl">
                    <a:srgbClr val="000000">
                      <a:alpha val="43137"/>
                    </a:srgbClr>
                  </a:outerShdw>
                </a:effectLst>
              </a:rPr>
              <a:t>B / Les prérogatives des officiels</a:t>
            </a:r>
            <a:endParaRPr lang="fr-FR" sz="6000" b="1"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652952" y="2191753"/>
            <a:ext cx="1838095" cy="3342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60169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4000" b="1" dirty="0" smtClean="0">
                <a:effectLst>
                  <a:outerShdw blurRad="38100" dist="38100" dir="2700000" algn="tl">
                    <a:srgbClr val="000000">
                      <a:alpha val="43137"/>
                    </a:srgbClr>
                  </a:outerShdw>
                </a:effectLst>
              </a:rPr>
              <a:t>1 / Le jeune officiel</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pPr marL="0" indent="0" algn="ctr">
              <a:spcAft>
                <a:spcPts val="0"/>
              </a:spcAft>
              <a:buNone/>
            </a:pPr>
            <a:r>
              <a:rPr lang="fr-FR" b="1" dirty="0">
                <a:latin typeface="Times New Roman"/>
                <a:ea typeface="Times New Roman"/>
              </a:rPr>
              <a:t>Doit :</a:t>
            </a:r>
            <a:endParaRPr lang="fr-FR" sz="1600" dirty="0">
              <a:latin typeface="Times New Roman"/>
              <a:ea typeface="Times New Roman"/>
            </a:endParaRPr>
          </a:p>
          <a:p>
            <a:pPr algn="ctr">
              <a:buFont typeface="Wingdings" pitchFamily="2" charset="2"/>
              <a:buChar char="v"/>
            </a:pPr>
            <a:endParaRPr lang="fr-FR" sz="1600" dirty="0">
              <a:solidFill>
                <a:srgbClr val="FF0000"/>
              </a:solidFill>
              <a:latin typeface="Times New Roman"/>
              <a:ea typeface="Times New Roman"/>
            </a:endParaRPr>
          </a:p>
          <a:p>
            <a:pPr>
              <a:buFont typeface="Wingdings" pitchFamily="2" charset="2"/>
              <a:buChar char="v"/>
              <a:tabLst>
                <a:tab pos="457200" algn="l"/>
              </a:tabLst>
            </a:pPr>
            <a:r>
              <a:rPr lang="fr-FR" b="1" dirty="0">
                <a:solidFill>
                  <a:srgbClr val="FF0000"/>
                </a:solidFill>
                <a:latin typeface="Times New Roman"/>
                <a:ea typeface="Times New Roman"/>
              </a:rPr>
              <a:t>	Connaître le règlement de l’activité</a:t>
            </a:r>
            <a:endParaRPr lang="fr-FR" sz="1600" dirty="0">
              <a:solidFill>
                <a:srgbClr val="FF0000"/>
              </a:solidFill>
              <a:latin typeface="Times New Roman"/>
              <a:ea typeface="Times New Roman"/>
            </a:endParaRPr>
          </a:p>
          <a:p>
            <a:pPr>
              <a:buFont typeface="Wingdings" pitchFamily="2" charset="2"/>
              <a:buChar char="v"/>
              <a:tabLst>
                <a:tab pos="457200" algn="l"/>
              </a:tabLst>
            </a:pPr>
            <a:r>
              <a:rPr lang="fr-FR" b="1" dirty="0">
                <a:solidFill>
                  <a:srgbClr val="FF0000"/>
                </a:solidFill>
                <a:latin typeface="Times New Roman"/>
                <a:ea typeface="Times New Roman"/>
              </a:rPr>
              <a:t>	Etre sensible à l’esprit du jeu</a:t>
            </a:r>
            <a:endParaRPr lang="fr-FR" sz="1600" dirty="0">
              <a:solidFill>
                <a:srgbClr val="FF0000"/>
              </a:solidFill>
              <a:latin typeface="Times New Roman"/>
              <a:ea typeface="Times New Roman"/>
            </a:endParaRPr>
          </a:p>
          <a:p>
            <a:pPr>
              <a:buFont typeface="Wingdings" pitchFamily="2" charset="2"/>
              <a:buChar char="v"/>
              <a:tabLst>
                <a:tab pos="457200" algn="l"/>
              </a:tabLst>
            </a:pPr>
            <a:r>
              <a:rPr lang="fr-FR" b="1" dirty="0">
                <a:solidFill>
                  <a:srgbClr val="FF0000"/>
                </a:solidFill>
                <a:latin typeface="Times New Roman"/>
                <a:ea typeface="Times New Roman"/>
              </a:rPr>
              <a:t>	Etre objectif et impartial</a:t>
            </a:r>
            <a:endParaRPr lang="fr-FR" sz="1600" dirty="0">
              <a:solidFill>
                <a:srgbClr val="FF0000"/>
              </a:solidFill>
              <a:latin typeface="Times New Roman"/>
              <a:ea typeface="Times New Roman"/>
            </a:endParaRPr>
          </a:p>
          <a:p>
            <a:pPr>
              <a:spcAft>
                <a:spcPts val="0"/>
              </a:spcAft>
            </a:pPr>
            <a:endParaRPr lang="fr-FR" sz="1600" dirty="0">
              <a:latin typeface="Times New Roman"/>
              <a:ea typeface="Times New Roman"/>
            </a:endParaRPr>
          </a:p>
          <a:p>
            <a:pPr>
              <a:spcAft>
                <a:spcPts val="0"/>
              </a:spcAft>
            </a:pPr>
            <a:endParaRPr lang="fr-FR" sz="1600" dirty="0">
              <a:latin typeface="Times New Roman"/>
              <a:ea typeface="Times New Roman"/>
            </a:endParaRPr>
          </a:p>
          <a:p>
            <a:pPr marL="228600">
              <a:spcAft>
                <a:spcPts val="0"/>
              </a:spcAft>
              <a:tabLst>
                <a:tab pos="457200" algn="l"/>
              </a:tabLst>
            </a:pPr>
            <a:r>
              <a:rPr lang="fr-FR" b="1" dirty="0">
                <a:latin typeface="Times New Roman"/>
                <a:ea typeface="Times New Roman"/>
              </a:rPr>
              <a:t>	</a:t>
            </a:r>
            <a:r>
              <a:rPr lang="fr-FR" b="1" dirty="0">
                <a:solidFill>
                  <a:srgbClr val="00B050"/>
                </a:solidFill>
                <a:latin typeface="Times New Roman"/>
                <a:ea typeface="Times New Roman"/>
              </a:rPr>
              <a:t>Son rôle est de libérer les joueurs pour que ceux-ci se concentrent uniquement sur le jeu</a:t>
            </a:r>
            <a:endParaRPr lang="fr-FR" sz="1600" dirty="0">
              <a:solidFill>
                <a:srgbClr val="00B050"/>
              </a:solidFill>
              <a:effectLst/>
              <a:latin typeface="Times New Roman"/>
              <a:ea typeface="Times New Roman"/>
            </a:endParaRPr>
          </a:p>
        </p:txBody>
      </p:sp>
    </p:spTree>
    <p:extLst>
      <p:ext uri="{BB962C8B-B14F-4D97-AF65-F5344CB8AC3E}">
        <p14:creationId xmlns="" xmlns:p14="http://schemas.microsoft.com/office/powerpoint/2010/main" val="184283080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Autofit/>
          </a:bodyPr>
          <a:lstStyle/>
          <a:p>
            <a:r>
              <a:rPr lang="fr-FR" sz="4000" b="1" dirty="0" smtClean="0">
                <a:effectLst>
                  <a:outerShdw blurRad="38100" dist="38100" dir="2700000" algn="tl">
                    <a:srgbClr val="000000">
                      <a:alpha val="43137"/>
                    </a:srgbClr>
                  </a:outerShdw>
                </a:effectLst>
              </a:rPr>
              <a:t>2 / La qualification du JO niveau district</a:t>
            </a:r>
            <a:endParaRPr lang="fr-FR" sz="4000" b="1" dirty="0">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09463" y="2060849"/>
            <a:ext cx="3890729" cy="3418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891217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3600" b="1" dirty="0" smtClean="0"/>
              <a:t>Au niveau théorique</a:t>
            </a:r>
            <a:endParaRPr lang="fr-FR" sz="3600" b="1" dirty="0"/>
          </a:p>
        </p:txBody>
      </p:sp>
      <p:sp>
        <p:nvSpPr>
          <p:cNvPr id="3" name="Espace réservé du contenu 2"/>
          <p:cNvSpPr>
            <a:spLocks noGrp="1"/>
          </p:cNvSpPr>
          <p:nvPr>
            <p:ph idx="1"/>
          </p:nvPr>
        </p:nvSpPr>
        <p:spPr>
          <a:xfrm>
            <a:off x="457200" y="1268760"/>
            <a:ext cx="8229600" cy="4857403"/>
          </a:xfrm>
        </p:spPr>
        <p:txBody>
          <a:bodyPr/>
          <a:lstStyle/>
          <a:p>
            <a:pPr indent="-457200">
              <a:spcAft>
                <a:spcPts val="0"/>
              </a:spcAft>
              <a:buBlip>
                <a:blip r:embed="rId2"/>
              </a:buBlip>
              <a:tabLst>
                <a:tab pos="457200" algn="l"/>
              </a:tabLst>
            </a:pPr>
            <a:r>
              <a:rPr lang="fr-FR" dirty="0">
                <a:latin typeface="Times New Roman"/>
                <a:ea typeface="Times New Roman"/>
              </a:rPr>
              <a:t>	L’interrogation porte sur la connaissance du jeu en simple (placement, service, fautes, let…), les gestes du juge de ligne, les responsabilités de l’arbitre et le vocabulaire courant utilisé.</a:t>
            </a:r>
            <a:endParaRPr lang="fr-FR" sz="2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a:t>
            </a:r>
            <a:r>
              <a:rPr lang="fr-FR" dirty="0">
                <a:solidFill>
                  <a:srgbClr val="008000"/>
                </a:solidFill>
                <a:latin typeface="Times New Roman"/>
                <a:ea typeface="Times New Roman"/>
              </a:rPr>
              <a:t>Pour être admis à la théorie arbitre de district, il faut obtenir 45 bonnes réponses sur 60 (le total des bonnes réponses est ramené sur </a:t>
            </a:r>
            <a:r>
              <a:rPr lang="fr-FR" b="1" dirty="0">
                <a:solidFill>
                  <a:srgbClr val="008000"/>
                </a:solidFill>
                <a:latin typeface="Times New Roman"/>
                <a:ea typeface="Times New Roman"/>
              </a:rPr>
              <a:t>10 points</a:t>
            </a:r>
            <a:r>
              <a:rPr lang="fr-FR" dirty="0">
                <a:solidFill>
                  <a:srgbClr val="008000"/>
                </a:solidFill>
                <a:latin typeface="Times New Roman"/>
                <a:ea typeface="Times New Roman"/>
              </a:rPr>
              <a:t>)</a:t>
            </a:r>
            <a:endParaRPr lang="fr-FR" sz="2800" dirty="0">
              <a:latin typeface="Times New Roman"/>
              <a:ea typeface="Times New Roman"/>
            </a:endParaRPr>
          </a:p>
          <a:p>
            <a:endParaRPr lang="fr-FR" dirty="0"/>
          </a:p>
        </p:txBody>
      </p:sp>
    </p:spTree>
    <p:extLst>
      <p:ext uri="{BB962C8B-B14F-4D97-AF65-F5344CB8AC3E}">
        <p14:creationId xmlns="" xmlns:p14="http://schemas.microsoft.com/office/powerpoint/2010/main" val="341012174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68152"/>
          </a:xfrm>
        </p:spPr>
        <p:txBody>
          <a:bodyPr>
            <a:normAutofit/>
          </a:bodyPr>
          <a:lstStyle/>
          <a:p>
            <a:pPr>
              <a:spcAft>
                <a:spcPts val="0"/>
              </a:spcAft>
            </a:pPr>
            <a:r>
              <a:rPr lang="fr-FR" sz="3600" b="1" dirty="0" smtClean="0"/>
              <a:t>Au niveau pratique</a:t>
            </a:r>
            <a:r>
              <a:rPr lang="fr-FR" sz="1400" dirty="0">
                <a:latin typeface="Times New Roman"/>
                <a:ea typeface="Times New Roman"/>
              </a:rPr>
              <a:t> </a:t>
            </a:r>
            <a:r>
              <a:rPr lang="fr-FR" sz="3600" u="sng" dirty="0">
                <a:latin typeface="Times New Roman"/>
                <a:ea typeface="Times New Roman"/>
              </a:rPr>
              <a:t/>
            </a:r>
            <a:br>
              <a:rPr lang="fr-FR" sz="3600" u="sng" dirty="0">
                <a:latin typeface="Times New Roman"/>
                <a:ea typeface="Times New Roman"/>
              </a:rPr>
            </a:br>
            <a:r>
              <a:rPr lang="fr-FR" sz="3100" dirty="0">
                <a:solidFill>
                  <a:srgbClr val="0000FF"/>
                </a:solidFill>
                <a:latin typeface="Times New Roman"/>
                <a:ea typeface="Times New Roman"/>
              </a:rPr>
              <a:t>Partie en tant qu’arbitre d’un match de simple / 20</a:t>
            </a:r>
            <a:endParaRPr lang="fr-FR" sz="3100" u="sng" dirty="0">
              <a:effectLst/>
              <a:latin typeface="Times New Roman"/>
              <a:ea typeface="Times New Roman"/>
            </a:endParaRPr>
          </a:p>
        </p:txBody>
      </p:sp>
      <p:graphicFrame>
        <p:nvGraphicFramePr>
          <p:cNvPr id="6" name="Espace réservé du contenu 5"/>
          <p:cNvGraphicFramePr>
            <a:graphicFrameLocks noGrp="1"/>
          </p:cNvGraphicFramePr>
          <p:nvPr>
            <p:ph idx="1"/>
            <p:extLst>
              <p:ext uri="{D42A27DB-BD31-4B8C-83A1-F6EECF244321}">
                <p14:modId xmlns="" xmlns:p14="http://schemas.microsoft.com/office/powerpoint/2010/main" val="4224309077"/>
              </p:ext>
            </p:extLst>
          </p:nvPr>
        </p:nvGraphicFramePr>
        <p:xfrm>
          <a:off x="457200" y="1700212"/>
          <a:ext cx="8229600" cy="4321075"/>
        </p:xfrm>
        <a:graphic>
          <a:graphicData uri="http://schemas.openxmlformats.org/drawingml/2006/table">
            <a:tbl>
              <a:tblPr firstRow="1" bandRow="1">
                <a:tableStyleId>{5C22544A-7EE6-4342-B048-85BDC9FD1C3A}</a:tableStyleId>
              </a:tblPr>
              <a:tblGrid>
                <a:gridCol w="802432"/>
                <a:gridCol w="7427168"/>
              </a:tblGrid>
              <a:tr h="864215">
                <a:tc>
                  <a:txBody>
                    <a:bodyPr/>
                    <a:lstStyle/>
                    <a:p>
                      <a:pPr algn="ctr">
                        <a:spcAft>
                          <a:spcPts val="0"/>
                        </a:spcAft>
                      </a:pPr>
                      <a:r>
                        <a:rPr lang="fr-FR" sz="3200" u="none" strike="noStrike" dirty="0">
                          <a:effectLst/>
                          <a:latin typeface="Times New Roman"/>
                          <a:ea typeface="Times New Roman"/>
                        </a:rPr>
                        <a:t>1</a:t>
                      </a:r>
                      <a:endParaRPr lang="fr-FR" sz="3200" u="sng" dirty="0">
                        <a:effectLst/>
                        <a:latin typeface="Times New Roman"/>
                        <a:ea typeface="Times New Roman"/>
                      </a:endParaRPr>
                    </a:p>
                  </a:txBody>
                  <a:tcPr marL="44450" marR="44450" marT="0" marB="0"/>
                </a:tc>
                <a:tc>
                  <a:txBody>
                    <a:bodyPr/>
                    <a:lstStyle/>
                    <a:p>
                      <a:pPr algn="l">
                        <a:spcAft>
                          <a:spcPts val="0"/>
                        </a:spcAft>
                      </a:pPr>
                      <a:r>
                        <a:rPr lang="fr-FR" sz="3200" u="none" strike="noStrike" dirty="0">
                          <a:effectLst/>
                          <a:latin typeface="Times New Roman"/>
                          <a:ea typeface="Times New Roman"/>
                        </a:rPr>
                        <a:t>Clarté et intensité de la voix </a:t>
                      </a:r>
                      <a:endParaRPr lang="fr-FR" sz="3200" u="sng" dirty="0">
                        <a:effectLst/>
                        <a:latin typeface="Times New Roman"/>
                        <a:ea typeface="Times New Roman"/>
                      </a:endParaRPr>
                    </a:p>
                    <a:p>
                      <a:pPr algn="l">
                        <a:spcAft>
                          <a:spcPts val="0"/>
                        </a:spcAft>
                      </a:pPr>
                      <a:r>
                        <a:rPr lang="fr-FR" sz="2400" u="none" strike="noStrike" dirty="0">
                          <a:effectLst/>
                          <a:latin typeface="Times New Roman"/>
                          <a:ea typeface="Times New Roman"/>
                        </a:rPr>
                        <a:t> </a:t>
                      </a:r>
                      <a:endParaRPr lang="fr-FR" sz="2400" u="sng" dirty="0">
                        <a:effectLst/>
                        <a:latin typeface="Times New Roman"/>
                        <a:ea typeface="Times New Roman"/>
                      </a:endParaRPr>
                    </a:p>
                  </a:txBody>
                  <a:tcPr marL="44450" marR="44450" marT="0" marB="0"/>
                </a:tc>
              </a:tr>
              <a:tr h="864215">
                <a:tc>
                  <a:txBody>
                    <a:bodyPr/>
                    <a:lstStyle/>
                    <a:p>
                      <a:pPr algn="ctr">
                        <a:spcAft>
                          <a:spcPts val="0"/>
                        </a:spcAft>
                      </a:pPr>
                      <a:r>
                        <a:rPr lang="fr-FR" sz="3200" b="1" u="none" strike="noStrike" dirty="0">
                          <a:effectLst/>
                          <a:latin typeface="Times New Roman"/>
                          <a:ea typeface="Times New Roman"/>
                        </a:rPr>
                        <a:t>2</a:t>
                      </a:r>
                      <a:endParaRPr lang="fr-FR" sz="3200" b="1" u="sng" dirty="0">
                        <a:effectLst/>
                        <a:latin typeface="Times New Roman"/>
                        <a:ea typeface="Times New Roman"/>
                      </a:endParaRPr>
                    </a:p>
                  </a:txBody>
                  <a:tcPr marL="44450" marR="44450" marT="0" marB="0"/>
                </a:tc>
                <a:tc>
                  <a:txBody>
                    <a:bodyPr/>
                    <a:lstStyle/>
                    <a:p>
                      <a:pPr algn="l">
                        <a:spcAft>
                          <a:spcPts val="0"/>
                        </a:spcAft>
                      </a:pPr>
                      <a:r>
                        <a:rPr lang="fr-FR" sz="3200" u="none" strike="noStrike" dirty="0">
                          <a:effectLst/>
                          <a:latin typeface="Times New Roman"/>
                          <a:ea typeface="Times New Roman"/>
                        </a:rPr>
                        <a:t>Avoir de l’autorité</a:t>
                      </a:r>
                      <a:endParaRPr lang="fr-FR" sz="3200" u="sng" dirty="0">
                        <a:effectLst/>
                        <a:latin typeface="Times New Roman"/>
                        <a:ea typeface="Times New Roman"/>
                      </a:endParaRPr>
                    </a:p>
                    <a:p>
                      <a:pPr algn="l">
                        <a:spcAft>
                          <a:spcPts val="0"/>
                        </a:spcAft>
                      </a:pPr>
                      <a:r>
                        <a:rPr lang="fr-FR" sz="1800" u="none" strike="noStrike" dirty="0">
                          <a:effectLst/>
                          <a:latin typeface="Times New Roman"/>
                          <a:ea typeface="Times New Roman"/>
                        </a:rPr>
                        <a:t>Ne pas se laisser distraire ; être juste dans son jugement sinon annoncer « let »</a:t>
                      </a:r>
                      <a:endParaRPr lang="fr-FR" sz="1800" u="sng" dirty="0">
                        <a:effectLst/>
                        <a:latin typeface="Times New Roman"/>
                        <a:ea typeface="Times New Roman"/>
                      </a:endParaRPr>
                    </a:p>
                  </a:txBody>
                  <a:tcPr marL="44450" marR="44450" marT="0" marB="0"/>
                </a:tc>
              </a:tr>
              <a:tr h="864215">
                <a:tc>
                  <a:txBody>
                    <a:bodyPr/>
                    <a:lstStyle/>
                    <a:p>
                      <a:pPr algn="ctr">
                        <a:spcAft>
                          <a:spcPts val="0"/>
                        </a:spcAft>
                      </a:pPr>
                      <a:r>
                        <a:rPr lang="fr-FR" sz="3200" b="1" u="none" strike="noStrike" dirty="0">
                          <a:effectLst/>
                          <a:latin typeface="Times New Roman"/>
                          <a:ea typeface="Times New Roman"/>
                        </a:rPr>
                        <a:t>3</a:t>
                      </a:r>
                      <a:endParaRPr lang="fr-FR" sz="3200" b="1" u="sng" dirty="0">
                        <a:effectLst/>
                        <a:latin typeface="Times New Roman"/>
                        <a:ea typeface="Times New Roman"/>
                      </a:endParaRPr>
                    </a:p>
                  </a:txBody>
                  <a:tcPr marL="44450" marR="44450" marT="0" marB="0"/>
                </a:tc>
                <a:tc>
                  <a:txBody>
                    <a:bodyPr/>
                    <a:lstStyle/>
                    <a:p>
                      <a:pPr algn="l">
                        <a:spcAft>
                          <a:spcPts val="0"/>
                        </a:spcAft>
                      </a:pPr>
                      <a:r>
                        <a:rPr lang="fr-FR" sz="3200" u="none" strike="noStrike" dirty="0">
                          <a:effectLst/>
                          <a:latin typeface="Times New Roman"/>
                          <a:ea typeface="Times New Roman"/>
                        </a:rPr>
                        <a:t>Savoir juger un volant « out »</a:t>
                      </a:r>
                      <a:endParaRPr lang="fr-FR" sz="3200" u="sng" dirty="0">
                        <a:effectLst/>
                        <a:latin typeface="Times New Roman"/>
                        <a:ea typeface="Times New Roman"/>
                      </a:endParaRPr>
                    </a:p>
                    <a:p>
                      <a:pPr algn="l">
                        <a:spcAft>
                          <a:spcPts val="0"/>
                        </a:spcAft>
                      </a:pPr>
                      <a:r>
                        <a:rPr lang="fr-FR" sz="1800" u="none" strike="noStrike" dirty="0">
                          <a:effectLst/>
                          <a:latin typeface="Times New Roman"/>
                          <a:ea typeface="Times New Roman"/>
                        </a:rPr>
                        <a:t>Avec ou sans juge de ligne et annoncer « out »</a:t>
                      </a:r>
                      <a:endParaRPr lang="fr-FR" sz="1800" u="sng" dirty="0">
                        <a:effectLst/>
                        <a:latin typeface="Times New Roman"/>
                        <a:ea typeface="Times New Roman"/>
                      </a:endParaRPr>
                    </a:p>
                  </a:txBody>
                  <a:tcPr marL="44450" marR="44450" marT="0" marB="0"/>
                </a:tc>
              </a:tr>
              <a:tr h="864215">
                <a:tc>
                  <a:txBody>
                    <a:bodyPr/>
                    <a:lstStyle/>
                    <a:p>
                      <a:pPr algn="ctr">
                        <a:spcAft>
                          <a:spcPts val="0"/>
                        </a:spcAft>
                      </a:pPr>
                      <a:r>
                        <a:rPr lang="fr-FR" sz="3200" b="1" u="none" strike="noStrike" dirty="0">
                          <a:effectLst/>
                          <a:latin typeface="Times New Roman"/>
                          <a:ea typeface="Times New Roman"/>
                        </a:rPr>
                        <a:t>4</a:t>
                      </a:r>
                      <a:endParaRPr lang="fr-FR" sz="3200" b="1" u="sng" dirty="0">
                        <a:effectLst/>
                        <a:latin typeface="Times New Roman"/>
                        <a:ea typeface="Times New Roman"/>
                      </a:endParaRPr>
                    </a:p>
                  </a:txBody>
                  <a:tcPr marL="44450" marR="44450" marT="0" marB="0"/>
                </a:tc>
                <a:tc>
                  <a:txBody>
                    <a:bodyPr/>
                    <a:lstStyle/>
                    <a:p>
                      <a:pPr algn="l">
                        <a:spcAft>
                          <a:spcPts val="0"/>
                        </a:spcAft>
                      </a:pPr>
                      <a:r>
                        <a:rPr lang="fr-FR" sz="3200" u="none" strike="noStrike" dirty="0">
                          <a:effectLst/>
                          <a:latin typeface="Times New Roman"/>
                          <a:ea typeface="Times New Roman"/>
                        </a:rPr>
                        <a:t>Connaître le déroulement du match</a:t>
                      </a:r>
                      <a:endParaRPr lang="fr-FR" sz="3200" u="sng" dirty="0">
                        <a:effectLst/>
                        <a:latin typeface="Times New Roman"/>
                        <a:ea typeface="Times New Roman"/>
                      </a:endParaRPr>
                    </a:p>
                    <a:p>
                      <a:pPr algn="l">
                        <a:spcAft>
                          <a:spcPts val="0"/>
                        </a:spcAft>
                      </a:pPr>
                      <a:r>
                        <a:rPr lang="fr-FR" sz="1800" u="none" strike="noStrike" dirty="0">
                          <a:effectLst/>
                          <a:latin typeface="Times New Roman"/>
                          <a:ea typeface="Times New Roman"/>
                        </a:rPr>
                        <a:t>Nombre de sets, nombre de points dans un set</a:t>
                      </a:r>
                      <a:endParaRPr lang="fr-FR" sz="1800" u="sng" dirty="0">
                        <a:effectLst/>
                        <a:latin typeface="Times New Roman"/>
                        <a:ea typeface="Times New Roman"/>
                      </a:endParaRPr>
                    </a:p>
                  </a:txBody>
                  <a:tcPr marL="44450" marR="44450" marT="0" marB="0"/>
                </a:tc>
              </a:tr>
              <a:tr h="864215">
                <a:tc>
                  <a:txBody>
                    <a:bodyPr/>
                    <a:lstStyle/>
                    <a:p>
                      <a:pPr algn="ctr">
                        <a:spcAft>
                          <a:spcPts val="0"/>
                        </a:spcAft>
                      </a:pPr>
                      <a:r>
                        <a:rPr lang="fr-FR" sz="3200" b="1" u="none" strike="noStrike" dirty="0">
                          <a:effectLst/>
                          <a:latin typeface="Times New Roman"/>
                          <a:ea typeface="Times New Roman"/>
                        </a:rPr>
                        <a:t>5</a:t>
                      </a:r>
                      <a:endParaRPr lang="fr-FR" sz="3200" b="1" u="sng" dirty="0">
                        <a:effectLst/>
                        <a:latin typeface="Times New Roman"/>
                        <a:ea typeface="Times New Roman"/>
                      </a:endParaRPr>
                    </a:p>
                  </a:txBody>
                  <a:tcPr marL="44450" marR="44450" marT="0" marB="0"/>
                </a:tc>
                <a:tc>
                  <a:txBody>
                    <a:bodyPr/>
                    <a:lstStyle/>
                    <a:p>
                      <a:pPr algn="l">
                        <a:spcAft>
                          <a:spcPts val="0"/>
                        </a:spcAft>
                      </a:pPr>
                      <a:r>
                        <a:rPr lang="fr-FR" sz="3200" u="none" strike="noStrike" dirty="0">
                          <a:effectLst/>
                          <a:latin typeface="Times New Roman"/>
                          <a:ea typeface="Times New Roman"/>
                        </a:rPr>
                        <a:t>Donner le score après chaque échange</a:t>
                      </a:r>
                      <a:endParaRPr lang="fr-FR" sz="3200" u="sng" dirty="0">
                        <a:effectLst/>
                        <a:latin typeface="Times New Roman"/>
                        <a:ea typeface="Times New Roman"/>
                      </a:endParaRPr>
                    </a:p>
                    <a:p>
                      <a:pPr algn="l">
                        <a:spcAft>
                          <a:spcPts val="0"/>
                        </a:spcAft>
                      </a:pPr>
                      <a:r>
                        <a:rPr lang="fr-FR" sz="1800" u="none" strike="noStrike" dirty="0">
                          <a:effectLst/>
                          <a:latin typeface="Times New Roman"/>
                          <a:ea typeface="Times New Roman"/>
                        </a:rPr>
                        <a:t>Débuter par le score du serveur et utiliser le vocabulaire approprié</a:t>
                      </a:r>
                      <a:endParaRPr lang="fr-FR" sz="1800" u="sng" dirty="0">
                        <a:effectLst/>
                        <a:latin typeface="Times New Roman"/>
                        <a:ea typeface="Times New Roman"/>
                      </a:endParaRPr>
                    </a:p>
                  </a:txBody>
                  <a:tcPr marL="44450" marR="44450" marT="0" marB="0"/>
                </a:tc>
              </a:tr>
            </a:tbl>
          </a:graphicData>
        </a:graphic>
      </p:graphicFrame>
    </p:spTree>
    <p:extLst>
      <p:ext uri="{BB962C8B-B14F-4D97-AF65-F5344CB8AC3E}">
        <p14:creationId xmlns="" xmlns:p14="http://schemas.microsoft.com/office/powerpoint/2010/main" val="89289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012954"/>
            <a:ext cx="7200800" cy="5262979"/>
          </a:xfrm>
          <a:prstGeom prst="rect">
            <a:avLst/>
          </a:prstGeom>
        </p:spPr>
        <p:txBody>
          <a:bodyPr wrap="square">
            <a:spAutoFit/>
          </a:bodyPr>
          <a:lstStyle/>
          <a:p>
            <a:pPr marL="342900" lvl="0" indent="-342900">
              <a:spcAft>
                <a:spcPts val="0"/>
              </a:spcAft>
              <a:buSzPts val="800"/>
              <a:buFont typeface="Wingdings"/>
              <a:buChar char=""/>
              <a:tabLst>
                <a:tab pos="457200" algn="l"/>
              </a:tabLst>
            </a:pPr>
            <a:r>
              <a:rPr lang="fr-FR" sz="2400" dirty="0">
                <a:solidFill>
                  <a:srgbClr val="0000FF"/>
                </a:solidFill>
                <a:latin typeface="Times New Roman"/>
                <a:ea typeface="Times New Roman"/>
              </a:rPr>
              <a:t>Partie pratique en tant que juge de ligne / 10</a:t>
            </a:r>
            <a:endParaRPr lang="fr-FR" sz="2400" u="sng" dirty="0">
              <a:latin typeface="Times New Roman"/>
              <a:ea typeface="Times New Roman"/>
            </a:endParaRPr>
          </a:p>
          <a:p>
            <a:pPr>
              <a:spcAft>
                <a:spcPts val="0"/>
              </a:spcAft>
            </a:pPr>
            <a:r>
              <a:rPr lang="fr-FR" sz="2400" dirty="0">
                <a:latin typeface="Times New Roman"/>
                <a:ea typeface="Times New Roman"/>
              </a:rPr>
              <a:t> </a:t>
            </a:r>
            <a:endParaRPr lang="fr-FR" sz="2400" u="sng" dirty="0">
              <a:latin typeface="Times New Roman"/>
              <a:ea typeface="Times New Roman"/>
            </a:endParaRPr>
          </a:p>
          <a:p>
            <a:pPr marL="342900" lvl="0" indent="-342900">
              <a:spcAft>
                <a:spcPts val="0"/>
              </a:spcAft>
              <a:buFont typeface="Wingdings"/>
              <a:buChar char=""/>
              <a:tabLst>
                <a:tab pos="457200" algn="l"/>
              </a:tabLst>
            </a:pPr>
            <a:r>
              <a:rPr lang="fr-FR" sz="2400" dirty="0">
                <a:latin typeface="Times New Roman"/>
                <a:ea typeface="Times New Roman"/>
              </a:rPr>
              <a:t>Utiliser les gestes appropriés en se plaçant correctement</a:t>
            </a:r>
            <a:endParaRPr lang="fr-FR" sz="2400" u="sng" dirty="0">
              <a:latin typeface="Times New Roman"/>
              <a:ea typeface="Times New Roman"/>
            </a:endParaRPr>
          </a:p>
          <a:p>
            <a:pPr marL="342900" lvl="0" indent="-342900">
              <a:spcAft>
                <a:spcPts val="0"/>
              </a:spcAft>
              <a:buFont typeface="Wingdings"/>
              <a:buChar char=""/>
              <a:tabLst>
                <a:tab pos="457200" algn="l"/>
              </a:tabLst>
            </a:pPr>
            <a:r>
              <a:rPr lang="fr-FR" sz="2400" dirty="0">
                <a:latin typeface="Times New Roman"/>
                <a:ea typeface="Times New Roman"/>
              </a:rPr>
              <a:t>Annoncer fort « out » et ne pas se laisser influencer</a:t>
            </a:r>
            <a:endParaRPr lang="fr-FR" sz="2400" u="sng" dirty="0">
              <a:latin typeface="Times New Roman"/>
              <a:ea typeface="Times New Roman"/>
            </a:endParaRPr>
          </a:p>
          <a:p>
            <a:pPr>
              <a:spcAft>
                <a:spcPts val="0"/>
              </a:spcAft>
            </a:pPr>
            <a:r>
              <a:rPr lang="fr-FR" sz="2400" dirty="0">
                <a:latin typeface="Times New Roman"/>
                <a:ea typeface="Times New Roman"/>
              </a:rPr>
              <a:t> </a:t>
            </a:r>
            <a:endParaRPr lang="fr-FR" sz="2400" u="sng" dirty="0">
              <a:latin typeface="Times New Roman"/>
              <a:ea typeface="Times New Roman"/>
            </a:endParaRPr>
          </a:p>
          <a:p>
            <a:pPr marL="342900" lvl="0" indent="-342900">
              <a:spcAft>
                <a:spcPts val="0"/>
              </a:spcAft>
              <a:buSzPts val="800"/>
              <a:buFont typeface="Wingdings"/>
              <a:buChar char=""/>
              <a:tabLst>
                <a:tab pos="457200" algn="l"/>
              </a:tabLst>
            </a:pPr>
            <a:r>
              <a:rPr lang="fr-FR" sz="2400" dirty="0">
                <a:solidFill>
                  <a:srgbClr val="0000FF"/>
                </a:solidFill>
                <a:latin typeface="Times New Roman"/>
                <a:ea typeface="Times New Roman"/>
              </a:rPr>
              <a:t>Partie pratique en tant que secrétaire / 10</a:t>
            </a:r>
            <a:endParaRPr lang="fr-FR" sz="2400" u="sng" dirty="0">
              <a:latin typeface="Times New Roman"/>
              <a:ea typeface="Times New Roman"/>
            </a:endParaRPr>
          </a:p>
          <a:p>
            <a:pPr marL="228600">
              <a:spcAft>
                <a:spcPts val="0"/>
              </a:spcAft>
            </a:pPr>
            <a:r>
              <a:rPr lang="fr-FR" sz="2400" dirty="0">
                <a:latin typeface="Times New Roman"/>
                <a:ea typeface="Times New Roman"/>
              </a:rPr>
              <a:t> </a:t>
            </a:r>
            <a:endParaRPr lang="fr-FR" sz="2400" u="sng" dirty="0">
              <a:latin typeface="Times New Roman"/>
              <a:ea typeface="Times New Roman"/>
            </a:endParaRPr>
          </a:p>
          <a:p>
            <a:pPr marL="342900" lvl="0" indent="-342900">
              <a:spcAft>
                <a:spcPts val="0"/>
              </a:spcAft>
              <a:buFont typeface="Symbol"/>
              <a:buChar char=""/>
              <a:tabLst>
                <a:tab pos="457200" algn="l"/>
              </a:tabLst>
            </a:pPr>
            <a:r>
              <a:rPr lang="fr-FR" sz="2400" dirty="0">
                <a:latin typeface="Times New Roman"/>
                <a:ea typeface="Times New Roman"/>
              </a:rPr>
              <a:t>Préparer une feuille de match</a:t>
            </a:r>
            <a:endParaRPr lang="fr-FR" sz="2400" u="sng" dirty="0">
              <a:latin typeface="Times New Roman"/>
              <a:ea typeface="Times New Roman"/>
            </a:endParaRPr>
          </a:p>
          <a:p>
            <a:pPr marL="342900" lvl="0" indent="-342900">
              <a:spcAft>
                <a:spcPts val="0"/>
              </a:spcAft>
              <a:buFont typeface="Symbol"/>
              <a:buChar char=""/>
              <a:tabLst>
                <a:tab pos="457200" algn="l"/>
              </a:tabLst>
            </a:pPr>
            <a:r>
              <a:rPr lang="fr-FR" sz="2400" dirty="0">
                <a:latin typeface="Times New Roman"/>
                <a:ea typeface="Times New Roman"/>
              </a:rPr>
              <a:t>Reporter un résultat sur une feuille</a:t>
            </a:r>
            <a:endParaRPr lang="fr-FR" sz="2400" u="sng" dirty="0">
              <a:latin typeface="Times New Roman"/>
              <a:ea typeface="Times New Roman"/>
            </a:endParaRPr>
          </a:p>
          <a:p>
            <a:pPr>
              <a:spcAft>
                <a:spcPts val="0"/>
              </a:spcAft>
            </a:pPr>
            <a:r>
              <a:rPr lang="fr-FR" sz="2400" dirty="0">
                <a:latin typeface="Times New Roman"/>
                <a:ea typeface="Times New Roman"/>
              </a:rPr>
              <a:t> </a:t>
            </a:r>
            <a:endParaRPr lang="fr-FR" sz="2400" u="sng" dirty="0">
              <a:latin typeface="Times New Roman"/>
              <a:ea typeface="Times New Roman"/>
            </a:endParaRPr>
          </a:p>
          <a:p>
            <a:pPr>
              <a:spcAft>
                <a:spcPts val="0"/>
              </a:spcAft>
            </a:pPr>
            <a:r>
              <a:rPr lang="fr-FR" sz="2400" dirty="0">
                <a:latin typeface="Times New Roman"/>
                <a:ea typeface="Times New Roman"/>
              </a:rPr>
              <a:t> </a:t>
            </a:r>
            <a:r>
              <a:rPr lang="fr-FR" sz="2400" b="1" dirty="0">
                <a:solidFill>
                  <a:srgbClr val="FF0000"/>
                </a:solidFill>
                <a:latin typeface="Times New Roman"/>
                <a:ea typeface="Times New Roman"/>
              </a:rPr>
              <a:t>Pour être admis à la pratique, il faut avoir au moins </a:t>
            </a:r>
            <a:r>
              <a:rPr lang="fr-FR" sz="2400" b="1" dirty="0">
                <a:solidFill>
                  <a:srgbClr val="0000FF"/>
                </a:solidFill>
                <a:latin typeface="Times New Roman"/>
                <a:ea typeface="Times New Roman"/>
              </a:rPr>
              <a:t>30</a:t>
            </a:r>
            <a:r>
              <a:rPr lang="fr-FR" sz="2400" b="1" dirty="0">
                <a:solidFill>
                  <a:srgbClr val="FF0000"/>
                </a:solidFill>
                <a:latin typeface="Times New Roman"/>
                <a:ea typeface="Times New Roman"/>
              </a:rPr>
              <a:t> points sur 50 (</a:t>
            </a:r>
            <a:r>
              <a:rPr lang="fr-FR" sz="2400" b="1" dirty="0" smtClean="0">
                <a:solidFill>
                  <a:srgbClr val="008000"/>
                </a:solidFill>
                <a:latin typeface="Times New Roman"/>
                <a:ea typeface="Times New Roman"/>
              </a:rPr>
              <a:t>10 (théorie)</a:t>
            </a:r>
            <a:r>
              <a:rPr lang="fr-FR" sz="2400" b="1" dirty="0" smtClean="0">
                <a:solidFill>
                  <a:srgbClr val="FF0000"/>
                </a:solidFill>
                <a:latin typeface="Times New Roman"/>
                <a:ea typeface="Times New Roman"/>
              </a:rPr>
              <a:t>+</a:t>
            </a:r>
            <a:r>
              <a:rPr lang="fr-FR" sz="2400" b="1" dirty="0" smtClean="0">
                <a:solidFill>
                  <a:srgbClr val="0000FF"/>
                </a:solidFill>
                <a:latin typeface="Times New Roman"/>
                <a:ea typeface="Times New Roman"/>
              </a:rPr>
              <a:t>20</a:t>
            </a:r>
            <a:r>
              <a:rPr lang="fr-FR" sz="2400" b="1" dirty="0" smtClean="0">
                <a:solidFill>
                  <a:srgbClr val="FF0000"/>
                </a:solidFill>
                <a:latin typeface="Times New Roman"/>
                <a:ea typeface="Times New Roman"/>
              </a:rPr>
              <a:t>+</a:t>
            </a:r>
            <a:r>
              <a:rPr lang="fr-FR" sz="2400" b="1" dirty="0" smtClean="0">
                <a:solidFill>
                  <a:srgbClr val="0000FF"/>
                </a:solidFill>
                <a:latin typeface="Times New Roman"/>
                <a:ea typeface="Times New Roman"/>
              </a:rPr>
              <a:t>10</a:t>
            </a:r>
            <a:r>
              <a:rPr lang="fr-FR" sz="2400" b="1" dirty="0" smtClean="0">
                <a:solidFill>
                  <a:srgbClr val="FF0000"/>
                </a:solidFill>
                <a:latin typeface="Times New Roman"/>
                <a:ea typeface="Times New Roman"/>
              </a:rPr>
              <a:t>+</a:t>
            </a:r>
            <a:r>
              <a:rPr lang="fr-FR" sz="2400" b="1" dirty="0" smtClean="0">
                <a:solidFill>
                  <a:srgbClr val="0000FF"/>
                </a:solidFill>
                <a:latin typeface="Times New Roman"/>
                <a:ea typeface="Times New Roman"/>
              </a:rPr>
              <a:t>10</a:t>
            </a:r>
            <a:r>
              <a:rPr lang="fr-FR" sz="2400" b="1" dirty="0">
                <a:solidFill>
                  <a:srgbClr val="FF0000"/>
                </a:solidFill>
                <a:latin typeface="Times New Roman"/>
                <a:ea typeface="Times New Roman"/>
              </a:rPr>
              <a:t>)  dont </a:t>
            </a:r>
            <a:r>
              <a:rPr lang="fr-FR" sz="2400" b="1" dirty="0">
                <a:solidFill>
                  <a:srgbClr val="0000FF"/>
                </a:solidFill>
                <a:latin typeface="Times New Roman"/>
                <a:ea typeface="Times New Roman"/>
              </a:rPr>
              <a:t>20</a:t>
            </a:r>
            <a:r>
              <a:rPr lang="fr-FR" sz="2400" b="1" dirty="0">
                <a:solidFill>
                  <a:srgbClr val="FF0000"/>
                </a:solidFill>
                <a:latin typeface="Times New Roman"/>
                <a:ea typeface="Times New Roman"/>
              </a:rPr>
              <a:t>/30 à la partie arbitre et juge de ligne</a:t>
            </a:r>
            <a:endParaRPr lang="fr-FR" sz="2400" dirty="0">
              <a:effectLst/>
              <a:latin typeface="Times New Roman"/>
              <a:ea typeface="Times New Roman"/>
            </a:endParaRPr>
          </a:p>
        </p:txBody>
      </p:sp>
    </p:spTree>
    <p:extLst>
      <p:ext uri="{BB962C8B-B14F-4D97-AF65-F5344CB8AC3E}">
        <p14:creationId xmlns="" xmlns:p14="http://schemas.microsoft.com/office/powerpoint/2010/main" val="2110304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smtClean="0">
                <a:effectLst>
                  <a:outerShdw blurRad="38100" dist="38100" dir="2700000" algn="tl">
                    <a:srgbClr val="000000">
                      <a:alpha val="43137"/>
                    </a:srgbClr>
                  </a:outerShdw>
                </a:effectLst>
              </a:rPr>
              <a:t>3 / Organisation d’un tournoi et responsabilités</a:t>
            </a:r>
            <a:endParaRPr lang="fr-FR" b="1"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1259632" y="2472842"/>
            <a:ext cx="2286682" cy="2396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descr="C:\Users\Utilisateur\AppData\Local\Microsoft\Windows\Temporary Internet Files\Content.IE5\M5L04DF4\MC900055238[1].wmf"/>
          <p:cNvPicPr>
            <a:picLocks noGrp="1" noChangeAspect="1" noChangeArrowheads="1"/>
          </p:cNvPicPr>
          <p:nvPr>
            <p:ph sz="half" idx="2"/>
          </p:nvPr>
        </p:nvPicPr>
        <p:blipFill>
          <a:blip r:embed="rId3" cstate="print"/>
          <a:srcRect/>
          <a:stretch>
            <a:fillRect/>
          </a:stretch>
        </p:blipFill>
        <p:spPr bwMode="auto">
          <a:xfrm>
            <a:off x="4067944" y="2425665"/>
            <a:ext cx="4038600" cy="2875032"/>
          </a:xfrm>
          <a:prstGeom prst="rect">
            <a:avLst/>
          </a:prstGeom>
          <a:noFill/>
        </p:spPr>
      </p:pic>
    </p:spTree>
    <p:extLst>
      <p:ext uri="{BB962C8B-B14F-4D97-AF65-F5344CB8AC3E}">
        <p14:creationId xmlns="" xmlns:p14="http://schemas.microsoft.com/office/powerpoint/2010/main" val="148171051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46650"/>
          </a:xfrm>
        </p:spPr>
        <p:txBody>
          <a:bodyPr/>
          <a:lstStyle/>
          <a:p>
            <a:pPr marL="571500" indent="-571500" algn="l">
              <a:buBlip>
                <a:blip r:embed="rId2"/>
              </a:buBlip>
            </a:pPr>
            <a:r>
              <a:rPr lang="fr-FR" dirty="0"/>
              <a:t> </a:t>
            </a:r>
            <a:r>
              <a:rPr lang="fr-FR" b="1" dirty="0"/>
              <a:t>Le juge-arbitre</a:t>
            </a:r>
            <a:r>
              <a:rPr lang="fr-FR" dirty="0"/>
              <a:t> est la référence du tournoi ; il apporte une solution aux interrogations sur le règlement et répond de manière décisionnelle aux demandes spécifiques.</a:t>
            </a:r>
          </a:p>
        </p:txBody>
      </p:sp>
    </p:spTree>
    <p:extLst>
      <p:ext uri="{BB962C8B-B14F-4D97-AF65-F5344CB8AC3E}">
        <p14:creationId xmlns="" xmlns:p14="http://schemas.microsoft.com/office/powerpoint/2010/main" val="3547313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62674"/>
          </a:xfrm>
        </p:spPr>
        <p:txBody>
          <a:bodyPr/>
          <a:lstStyle/>
          <a:p>
            <a:pPr marL="571500" lvl="0" indent="-571500" algn="l">
              <a:spcAft>
                <a:spcPts val="0"/>
              </a:spcAft>
              <a:buBlip>
                <a:blip r:embed="rId2"/>
              </a:buBlip>
              <a:tabLst>
                <a:tab pos="457200" algn="l"/>
              </a:tabLst>
            </a:pPr>
            <a:r>
              <a:rPr lang="fr-FR" dirty="0">
                <a:latin typeface="Times New Roman"/>
                <a:ea typeface="SimSun"/>
              </a:rPr>
              <a:t> Il peut intervenir </a:t>
            </a:r>
            <a:r>
              <a:rPr lang="fr-FR" b="1" dirty="0">
                <a:latin typeface="Times New Roman"/>
                <a:ea typeface="SimSun"/>
              </a:rPr>
              <a:t>à la demande de l’arbitre</a:t>
            </a:r>
            <a:r>
              <a:rPr lang="fr-FR" dirty="0">
                <a:latin typeface="Times New Roman"/>
                <a:ea typeface="SimSun"/>
              </a:rPr>
              <a:t> d’une rencontre (</a:t>
            </a:r>
            <a:r>
              <a:rPr lang="fr-FR" b="1" dirty="0">
                <a:solidFill>
                  <a:srgbClr val="FF0000"/>
                </a:solidFill>
                <a:latin typeface="Times New Roman"/>
                <a:ea typeface="SimSun"/>
              </a:rPr>
              <a:t>qui lève le bras</a:t>
            </a:r>
            <a:r>
              <a:rPr lang="fr-FR" dirty="0">
                <a:latin typeface="Times New Roman"/>
                <a:ea typeface="SimSun"/>
              </a:rPr>
              <a:t> pour appeler le juge-arbitre) pour notamment :</a:t>
            </a:r>
            <a:r>
              <a:rPr lang="fr-FR" sz="2400" dirty="0">
                <a:latin typeface="Times New Roman"/>
                <a:ea typeface="SimSun"/>
              </a:rPr>
              <a:t/>
            </a:r>
            <a:br>
              <a:rPr lang="fr-FR" sz="2400" dirty="0">
                <a:latin typeface="Times New Roman"/>
                <a:ea typeface="SimSun"/>
              </a:rPr>
            </a:br>
            <a:endParaRPr lang="fr-FR" dirty="0"/>
          </a:p>
        </p:txBody>
      </p:sp>
    </p:spTree>
    <p:extLst>
      <p:ext uri="{BB962C8B-B14F-4D97-AF65-F5344CB8AC3E}">
        <p14:creationId xmlns="" xmlns:p14="http://schemas.microsoft.com/office/powerpoint/2010/main" val="341151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Autofit/>
          </a:bodyPr>
          <a:lstStyle/>
          <a:p>
            <a:r>
              <a:rPr lang="fr-FR" sz="6000" b="1" dirty="0" smtClean="0">
                <a:effectLst>
                  <a:outerShdw blurRad="38100" dist="38100" dir="2700000" algn="tl">
                    <a:srgbClr val="000000">
                      <a:alpha val="43137"/>
                    </a:srgbClr>
                  </a:outerShdw>
                </a:effectLst>
              </a:rPr>
              <a:t>A / HISTORIQUE</a:t>
            </a:r>
            <a:endParaRPr lang="fr-FR" sz="6000" b="1" dirty="0">
              <a:effectLst>
                <a:outerShdw blurRad="38100" dist="38100" dir="2700000" algn="tl">
                  <a:srgbClr val="000000">
                    <a:alpha val="43137"/>
                  </a:srgbClr>
                </a:outerShdw>
              </a:effectLst>
            </a:endParaRPr>
          </a:p>
        </p:txBody>
      </p:sp>
      <p:pic>
        <p:nvPicPr>
          <p:cNvPr id="1028" name="Picture 4" descr="C:\Users\mdurupt\Documents\image badminton\3777414523_2e79fbbdb1[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455810"/>
            <a:ext cx="6768752" cy="48720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83039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46650"/>
          </a:xfrm>
        </p:spPr>
        <p:txBody>
          <a:bodyPr>
            <a:normAutofit fontScale="90000"/>
          </a:bodyPr>
          <a:lstStyle/>
          <a:p>
            <a:pPr lvl="0" algn="l">
              <a:spcAft>
                <a:spcPts val="0"/>
              </a:spcAft>
              <a:tabLst>
                <a:tab pos="678180" algn="l"/>
              </a:tabLst>
            </a:pPr>
            <a:r>
              <a:rPr lang="fr-FR" sz="3600" dirty="0">
                <a:latin typeface="Times New Roman"/>
                <a:ea typeface="SimSun"/>
              </a:rPr>
              <a:t> </a:t>
            </a:r>
            <a:r>
              <a:rPr lang="fr-FR" sz="3600" b="1" dirty="0">
                <a:solidFill>
                  <a:srgbClr val="FF0000"/>
                </a:solidFill>
                <a:latin typeface="Times New Roman"/>
                <a:ea typeface="SimSun"/>
              </a:rPr>
              <a:t>Régler un litige d’arbitrage</a:t>
            </a:r>
            <a:r>
              <a:rPr lang="fr-FR" sz="3600" dirty="0">
                <a:solidFill>
                  <a:srgbClr val="FF0000"/>
                </a:solidFill>
                <a:latin typeface="Times New Roman"/>
                <a:ea typeface="SimSun"/>
              </a:rPr>
              <a:t> </a:t>
            </a:r>
            <a:r>
              <a:rPr lang="fr-FR" sz="3600" dirty="0">
                <a:latin typeface="Times New Roman"/>
                <a:ea typeface="SimSun"/>
              </a:rPr>
              <a:t>avant que l’échange suivant ne débute </a:t>
            </a:r>
            <a:r>
              <a:rPr lang="fr-FR" sz="3600" dirty="0" smtClean="0">
                <a:latin typeface="Times New Roman"/>
                <a:ea typeface="SimSun"/>
              </a:rPr>
              <a:t/>
            </a:r>
            <a:br>
              <a:rPr lang="fr-FR" sz="3600" dirty="0" smtClean="0">
                <a:latin typeface="Times New Roman"/>
                <a:ea typeface="SimSun"/>
              </a:rPr>
            </a:br>
            <a:r>
              <a:rPr lang="fr-FR" sz="3600" dirty="0">
                <a:latin typeface="Times New Roman"/>
                <a:ea typeface="SimSun"/>
              </a:rPr>
              <a:t/>
            </a:r>
            <a:br>
              <a:rPr lang="fr-FR" sz="3600" dirty="0">
                <a:latin typeface="Times New Roman"/>
                <a:ea typeface="SimSun"/>
              </a:rPr>
            </a:br>
            <a:r>
              <a:rPr lang="fr-FR" sz="3600" dirty="0">
                <a:latin typeface="Times New Roman"/>
                <a:ea typeface="SimSun"/>
              </a:rPr>
              <a:t>  </a:t>
            </a:r>
            <a:r>
              <a:rPr lang="fr-FR" sz="3600" b="1" dirty="0">
                <a:solidFill>
                  <a:srgbClr val="FF0000"/>
                </a:solidFill>
                <a:latin typeface="Times New Roman"/>
                <a:ea typeface="SimSun"/>
              </a:rPr>
              <a:t>Pour disqualifier un joueur</a:t>
            </a:r>
            <a:r>
              <a:rPr lang="fr-FR" sz="3600" dirty="0">
                <a:solidFill>
                  <a:srgbClr val="FF0000"/>
                </a:solidFill>
                <a:latin typeface="Times New Roman"/>
                <a:ea typeface="SimSun"/>
              </a:rPr>
              <a:t> </a:t>
            </a:r>
            <a:r>
              <a:rPr lang="fr-FR" sz="3600" dirty="0">
                <a:latin typeface="Times New Roman"/>
                <a:ea typeface="SimSun"/>
              </a:rPr>
              <a:t>qui possède une </a:t>
            </a:r>
            <a:r>
              <a:rPr lang="fr-FR" sz="3600" b="1" dirty="0">
                <a:latin typeface="Times New Roman"/>
                <a:ea typeface="SimSun"/>
              </a:rPr>
              <a:t>tenue non conforme</a:t>
            </a:r>
            <a:r>
              <a:rPr lang="fr-FR" sz="3600" dirty="0">
                <a:latin typeface="Times New Roman"/>
                <a:ea typeface="SimSun"/>
              </a:rPr>
              <a:t> (en compétition on joue en short et tee-shirt au badminton et non en survêtement</a:t>
            </a:r>
            <a:r>
              <a:rPr lang="fr-FR" sz="3600" dirty="0" smtClean="0">
                <a:latin typeface="Times New Roman"/>
                <a:ea typeface="SimSun"/>
              </a:rPr>
              <a:t>)</a:t>
            </a:r>
            <a:br>
              <a:rPr lang="fr-FR" sz="3600" dirty="0" smtClean="0">
                <a:latin typeface="Times New Roman"/>
                <a:ea typeface="SimSun"/>
              </a:rPr>
            </a:br>
            <a:r>
              <a:rPr lang="fr-FR" sz="3600" dirty="0">
                <a:latin typeface="Times New Roman"/>
                <a:ea typeface="SimSun"/>
              </a:rPr>
              <a:t/>
            </a:r>
            <a:br>
              <a:rPr lang="fr-FR" sz="3600" dirty="0">
                <a:latin typeface="Times New Roman"/>
                <a:ea typeface="SimSun"/>
              </a:rPr>
            </a:br>
            <a:r>
              <a:rPr lang="fr-FR" sz="3600" dirty="0">
                <a:latin typeface="Times New Roman"/>
                <a:ea typeface="SimSun"/>
              </a:rPr>
              <a:t>  </a:t>
            </a:r>
            <a:r>
              <a:rPr lang="fr-FR" sz="3600" b="1" dirty="0">
                <a:solidFill>
                  <a:srgbClr val="FF0000"/>
                </a:solidFill>
                <a:latin typeface="Times New Roman"/>
                <a:ea typeface="SimSun"/>
              </a:rPr>
              <a:t>Pour disqualifier un joueur</a:t>
            </a:r>
            <a:r>
              <a:rPr lang="fr-FR" sz="3600" dirty="0">
                <a:solidFill>
                  <a:srgbClr val="FF0000"/>
                </a:solidFill>
                <a:latin typeface="Times New Roman"/>
                <a:ea typeface="SimSun"/>
              </a:rPr>
              <a:t> </a:t>
            </a:r>
            <a:r>
              <a:rPr lang="fr-FR" sz="3600" dirty="0">
                <a:latin typeface="Times New Roman"/>
                <a:ea typeface="SimSun"/>
              </a:rPr>
              <a:t>ou </a:t>
            </a:r>
            <a:r>
              <a:rPr lang="fr-FR" sz="3600" b="1" dirty="0">
                <a:latin typeface="Times New Roman"/>
                <a:ea typeface="SimSun"/>
              </a:rPr>
              <a:t>une équipe</a:t>
            </a:r>
            <a:r>
              <a:rPr lang="fr-FR" sz="3600" dirty="0">
                <a:latin typeface="Times New Roman"/>
                <a:ea typeface="SimSun"/>
              </a:rPr>
              <a:t> qui a une </a:t>
            </a:r>
            <a:r>
              <a:rPr lang="fr-FR" sz="3600" b="1" dirty="0">
                <a:latin typeface="Times New Roman"/>
                <a:ea typeface="SimSun"/>
              </a:rPr>
              <a:t>conduite gênante et offensante</a:t>
            </a:r>
            <a:r>
              <a:rPr lang="fr-FR" sz="3600" dirty="0">
                <a:latin typeface="Times New Roman"/>
                <a:ea typeface="SimSun"/>
              </a:rPr>
              <a:t> (</a:t>
            </a:r>
            <a:r>
              <a:rPr lang="fr-FR" sz="3600" dirty="0">
                <a:solidFill>
                  <a:srgbClr val="FFFFFF"/>
                </a:solidFill>
                <a:highlight>
                  <a:srgbClr val="000000"/>
                </a:highlight>
                <a:latin typeface="Times New Roman"/>
                <a:ea typeface="SimSun"/>
              </a:rPr>
              <a:t>carton noir)</a:t>
            </a:r>
            <a:endParaRPr lang="fr-FR" sz="3600" dirty="0"/>
          </a:p>
        </p:txBody>
      </p:sp>
    </p:spTree>
    <p:extLst>
      <p:ext uri="{BB962C8B-B14F-4D97-AF65-F5344CB8AC3E}">
        <p14:creationId xmlns="" xmlns:p14="http://schemas.microsoft.com/office/powerpoint/2010/main" val="3022947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4000" b="1" dirty="0" smtClean="0">
                <a:effectLst>
                  <a:outerShdw blurRad="38100" dist="38100" dir="2700000" algn="tl">
                    <a:srgbClr val="000000">
                      <a:alpha val="43137"/>
                    </a:srgbClr>
                  </a:outerShdw>
                </a:effectLst>
              </a:rPr>
              <a:t>4 / Les responsabilités de l’arbitre</a:t>
            </a:r>
            <a:endParaRPr lang="fr-FR" sz="4000" b="1" dirty="0">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943166" y="2196514"/>
            <a:ext cx="3066667" cy="33333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descr="C:\Users\mdurupt\Documents\image badminton\2059455738_1ec4a77e73[1].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55828" y="1600200"/>
            <a:ext cx="3023343" cy="4525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21935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106690"/>
          </a:xfrm>
        </p:spPr>
        <p:txBody>
          <a:bodyPr>
            <a:normAutofit/>
          </a:bodyPr>
          <a:lstStyle/>
          <a:p>
            <a:pPr algn="l">
              <a:spcAft>
                <a:spcPts val="0"/>
              </a:spcAft>
              <a:tabLst>
                <a:tab pos="457200" algn="l"/>
              </a:tabLst>
            </a:pPr>
            <a:r>
              <a:rPr lang="fr-FR" sz="2000" b="1" dirty="0">
                <a:latin typeface="Times New Roman"/>
                <a:ea typeface="Times New Roman"/>
              </a:rPr>
              <a:t>	</a:t>
            </a:r>
            <a:r>
              <a:rPr lang="fr-FR" sz="2000" b="1" dirty="0">
                <a:solidFill>
                  <a:srgbClr val="FF0000"/>
                </a:solidFill>
                <a:latin typeface="Times New Roman"/>
                <a:ea typeface="Times New Roman"/>
              </a:rPr>
              <a:t>L’arbitre désigné est responsable du match attribué</a:t>
            </a:r>
            <a:r>
              <a:rPr lang="fr-FR" sz="2000" dirty="0">
                <a:solidFill>
                  <a:srgbClr val="FF0000"/>
                </a:solidFill>
                <a:latin typeface="Times New Roman"/>
                <a:ea typeface="Times New Roman"/>
              </a:rPr>
              <a:t/>
            </a:r>
            <a:br>
              <a:rPr lang="fr-FR" sz="2000" dirty="0">
                <a:solidFill>
                  <a:srgbClr val="FF0000"/>
                </a:solidFill>
                <a:latin typeface="Times New Roman"/>
                <a:ea typeface="Times New Roman"/>
              </a:rPr>
            </a:br>
            <a:r>
              <a:rPr lang="fr-FR" sz="2000" b="1" dirty="0">
                <a:solidFill>
                  <a:srgbClr val="FF0000"/>
                </a:solidFill>
                <a:latin typeface="Times New Roman"/>
                <a:ea typeface="Times New Roman"/>
              </a:rPr>
              <a:t>	Il est responsable du terrain où se déroule la rencontre</a:t>
            </a:r>
            <a:r>
              <a:rPr lang="fr-FR" sz="2000" dirty="0">
                <a:solidFill>
                  <a:srgbClr val="FF0000"/>
                </a:solidFill>
                <a:latin typeface="Times New Roman"/>
                <a:ea typeface="Times New Roman"/>
              </a:rPr>
              <a:t/>
            </a:r>
            <a:br>
              <a:rPr lang="fr-FR" sz="2000" dirty="0">
                <a:solidFill>
                  <a:srgbClr val="FF0000"/>
                </a:solidFill>
                <a:latin typeface="Times New Roman"/>
                <a:ea typeface="Times New Roman"/>
              </a:rPr>
            </a:br>
            <a:r>
              <a:rPr lang="fr-FR" sz="2000" b="1" dirty="0">
                <a:solidFill>
                  <a:srgbClr val="FF0000"/>
                </a:solidFill>
                <a:latin typeface="Times New Roman"/>
                <a:ea typeface="Times New Roman"/>
              </a:rPr>
              <a:t>      Il est responsable de la zone immédiatement autour du terrain</a:t>
            </a:r>
            <a:r>
              <a:rPr lang="fr-FR" sz="2000" dirty="0">
                <a:latin typeface="Times New Roman"/>
                <a:ea typeface="Times New Roman"/>
              </a:rPr>
              <a:t/>
            </a:r>
            <a:br>
              <a:rPr lang="fr-FR" sz="2000" dirty="0">
                <a:latin typeface="Times New Roman"/>
                <a:ea typeface="Times New Roman"/>
              </a:rPr>
            </a:br>
            <a:r>
              <a:rPr lang="fr-FR" sz="2000" b="1" dirty="0">
                <a:latin typeface="Times New Roman"/>
                <a:ea typeface="Times New Roman"/>
              </a:rPr>
              <a:t> </a:t>
            </a:r>
            <a:r>
              <a:rPr lang="fr-FR" sz="2000" dirty="0">
                <a:latin typeface="Times New Roman"/>
                <a:ea typeface="Times New Roman"/>
              </a:rPr>
              <a:t/>
            </a:r>
            <a:br>
              <a:rPr lang="fr-FR" sz="2000" dirty="0">
                <a:latin typeface="Times New Roman"/>
                <a:ea typeface="Times New Roman"/>
              </a:rPr>
            </a:br>
            <a:r>
              <a:rPr lang="fr-FR" sz="2000" b="1" u="sng" kern="0" dirty="0">
                <a:latin typeface="Times New Roman"/>
              </a:rPr>
              <a:t>Avant le match</a:t>
            </a:r>
            <a:br>
              <a:rPr lang="fr-FR" sz="2000" b="1" u="sng" kern="0" dirty="0">
                <a:latin typeface="Times New Roman"/>
              </a:rPr>
            </a:br>
            <a:r>
              <a:rPr lang="fr-FR" sz="2000" b="1" dirty="0">
                <a:latin typeface="Times New Roman"/>
                <a:ea typeface="Times New Roman"/>
              </a:rPr>
              <a:t> </a:t>
            </a:r>
            <a:r>
              <a:rPr lang="fr-FR" sz="2000" dirty="0">
                <a:latin typeface="Times New Roman"/>
                <a:ea typeface="Times New Roman"/>
              </a:rPr>
              <a:t/>
            </a:r>
            <a:br>
              <a:rPr lang="fr-FR" sz="2000" dirty="0">
                <a:latin typeface="Times New Roman"/>
                <a:ea typeface="Times New Roman"/>
              </a:rPr>
            </a:br>
            <a:r>
              <a:rPr lang="fr-FR" sz="2000" dirty="0">
                <a:latin typeface="Times New Roman"/>
                <a:ea typeface="Times New Roman"/>
              </a:rPr>
              <a:t>	L’arbitre doit se renseigner pour connaître </a:t>
            </a:r>
            <a:r>
              <a:rPr lang="fr-FR" sz="2000" b="1" dirty="0">
                <a:latin typeface="Times New Roman"/>
                <a:ea typeface="Times New Roman"/>
              </a:rPr>
              <a:t>les éventuels aménagements </a:t>
            </a:r>
            <a:r>
              <a:rPr lang="fr-FR" sz="2000" dirty="0">
                <a:latin typeface="Times New Roman"/>
                <a:ea typeface="Times New Roman"/>
              </a:rPr>
              <a:t>de la règle liés aux caractéristiques des gymnases (panneaux, câbles en l’air…)</a:t>
            </a:r>
            <a:br>
              <a:rPr lang="fr-FR" sz="2000" dirty="0">
                <a:latin typeface="Times New Roman"/>
                <a:ea typeface="Times New Roman"/>
              </a:rPr>
            </a:br>
            <a:r>
              <a:rPr lang="fr-FR" sz="2000" dirty="0">
                <a:latin typeface="Times New Roman"/>
                <a:ea typeface="Times New Roman"/>
              </a:rPr>
              <a:t>	L’arbitre vérifie la </a:t>
            </a:r>
            <a:r>
              <a:rPr lang="fr-FR" sz="2000" b="1" dirty="0">
                <a:latin typeface="Times New Roman"/>
                <a:ea typeface="Times New Roman"/>
              </a:rPr>
              <a:t>hauteur du filet </a:t>
            </a:r>
            <a:r>
              <a:rPr lang="fr-FR" sz="2000" dirty="0" smtClean="0">
                <a:latin typeface="Times New Roman"/>
                <a:ea typeface="Times New Roman"/>
              </a:rPr>
              <a:t>(rôle du juge </a:t>
            </a:r>
            <a:r>
              <a:rPr lang="fr-FR" sz="2000" dirty="0">
                <a:latin typeface="Times New Roman"/>
                <a:ea typeface="Times New Roman"/>
              </a:rPr>
              <a:t>de service)</a:t>
            </a:r>
            <a:br>
              <a:rPr lang="fr-FR" sz="2000" dirty="0">
                <a:latin typeface="Times New Roman"/>
                <a:ea typeface="Times New Roman"/>
              </a:rPr>
            </a:br>
            <a:r>
              <a:rPr lang="fr-FR" sz="2000" dirty="0">
                <a:latin typeface="Times New Roman"/>
                <a:ea typeface="Times New Roman"/>
              </a:rPr>
              <a:t>	Il </a:t>
            </a:r>
            <a:r>
              <a:rPr lang="fr-FR" sz="2000" b="1" dirty="0">
                <a:latin typeface="Times New Roman"/>
                <a:ea typeface="Times New Roman"/>
              </a:rPr>
              <a:t>se procure la feuille de match </a:t>
            </a:r>
            <a:r>
              <a:rPr lang="fr-FR" sz="2000" dirty="0">
                <a:latin typeface="Times New Roman"/>
                <a:ea typeface="Times New Roman"/>
              </a:rPr>
              <a:t>et commence à la remplir</a:t>
            </a:r>
            <a:br>
              <a:rPr lang="fr-FR" sz="2000" dirty="0">
                <a:latin typeface="Times New Roman"/>
                <a:ea typeface="Times New Roman"/>
              </a:rPr>
            </a:br>
            <a:r>
              <a:rPr lang="fr-FR" sz="2000" dirty="0">
                <a:latin typeface="Times New Roman"/>
                <a:ea typeface="Times New Roman"/>
              </a:rPr>
              <a:t>	Il regarde si la </a:t>
            </a:r>
            <a:r>
              <a:rPr lang="fr-FR" sz="2000" b="1" dirty="0">
                <a:latin typeface="Times New Roman"/>
                <a:ea typeface="Times New Roman"/>
              </a:rPr>
              <a:t>tenue des joueurs </a:t>
            </a:r>
            <a:r>
              <a:rPr lang="fr-FR" sz="2000" dirty="0">
                <a:latin typeface="Times New Roman"/>
                <a:ea typeface="Times New Roman"/>
              </a:rPr>
              <a:t>est conforme (sinon il avertit le juge arbitre)</a:t>
            </a:r>
            <a:br>
              <a:rPr lang="fr-FR" sz="2000" dirty="0">
                <a:latin typeface="Times New Roman"/>
                <a:ea typeface="Times New Roman"/>
              </a:rPr>
            </a:br>
            <a:r>
              <a:rPr lang="fr-FR" sz="2000" dirty="0">
                <a:latin typeface="Times New Roman"/>
                <a:ea typeface="Times New Roman"/>
              </a:rPr>
              <a:t>	Il réalise le </a:t>
            </a:r>
            <a:r>
              <a:rPr lang="fr-FR" sz="2000" b="1" dirty="0">
                <a:latin typeface="Times New Roman"/>
                <a:ea typeface="Times New Roman"/>
              </a:rPr>
              <a:t>tirage au sort</a:t>
            </a:r>
            <a:r>
              <a:rPr lang="fr-FR" sz="2000" dirty="0">
                <a:latin typeface="Times New Roman"/>
                <a:ea typeface="Times New Roman"/>
              </a:rPr>
              <a:t/>
            </a:r>
            <a:br>
              <a:rPr lang="fr-FR" sz="2000" dirty="0">
                <a:latin typeface="Times New Roman"/>
                <a:ea typeface="Times New Roman"/>
              </a:rPr>
            </a:br>
            <a:r>
              <a:rPr lang="fr-FR" sz="2000" dirty="0">
                <a:latin typeface="Times New Roman"/>
                <a:ea typeface="Times New Roman"/>
              </a:rPr>
              <a:t> </a:t>
            </a:r>
            <a:br>
              <a:rPr lang="fr-FR" sz="2000" dirty="0">
                <a:latin typeface="Times New Roman"/>
                <a:ea typeface="Times New Roman"/>
              </a:rPr>
            </a:br>
            <a:r>
              <a:rPr lang="fr-FR" sz="2000" b="1" u="sng" kern="0" dirty="0">
                <a:latin typeface="Times New Roman"/>
              </a:rPr>
              <a:t>A la fin du match</a:t>
            </a:r>
            <a:br>
              <a:rPr lang="fr-FR" sz="2000" b="1" u="sng" kern="0" dirty="0">
                <a:latin typeface="Times New Roman"/>
              </a:rPr>
            </a:br>
            <a:r>
              <a:rPr lang="fr-FR" sz="2000" b="1" dirty="0">
                <a:latin typeface="Times New Roman"/>
                <a:ea typeface="Times New Roman"/>
              </a:rPr>
              <a:t> </a:t>
            </a:r>
            <a:r>
              <a:rPr lang="fr-FR" sz="2000" dirty="0">
                <a:latin typeface="Times New Roman"/>
                <a:ea typeface="Times New Roman"/>
              </a:rPr>
              <a:t/>
            </a:r>
            <a:br>
              <a:rPr lang="fr-FR" sz="2000" dirty="0">
                <a:latin typeface="Times New Roman"/>
                <a:ea typeface="Times New Roman"/>
              </a:rPr>
            </a:br>
            <a:r>
              <a:rPr lang="fr-FR" sz="2000" dirty="0">
                <a:latin typeface="Times New Roman"/>
                <a:ea typeface="Times New Roman"/>
              </a:rPr>
              <a:t>	L’arbitre vérifie, complète la feuille de match et l’amène au secrétariat de la compétition</a:t>
            </a:r>
            <a:endParaRPr lang="fr-FR" sz="2000" dirty="0">
              <a:effectLst/>
              <a:latin typeface="Times New Roman"/>
              <a:ea typeface="Times New Roman"/>
            </a:endParaRPr>
          </a:p>
        </p:txBody>
      </p:sp>
    </p:spTree>
    <p:extLst>
      <p:ext uri="{BB962C8B-B14F-4D97-AF65-F5344CB8AC3E}">
        <p14:creationId xmlns="" xmlns:p14="http://schemas.microsoft.com/office/powerpoint/2010/main" val="1124955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728192"/>
          </a:xfrm>
          <a:solidFill>
            <a:srgbClr val="FFC000"/>
          </a:solidFill>
        </p:spPr>
        <p:txBody>
          <a:bodyPr>
            <a:noAutofit/>
          </a:bodyPr>
          <a:lstStyle/>
          <a:p>
            <a:r>
              <a:rPr lang="fr-FR" sz="6000" b="1" dirty="0" smtClean="0">
                <a:effectLst>
                  <a:outerShdw blurRad="38100" dist="38100" dir="2700000" algn="tl">
                    <a:srgbClr val="000000">
                      <a:alpha val="43137"/>
                    </a:srgbClr>
                  </a:outerShdw>
                </a:effectLst>
              </a:rPr>
              <a:t>C / L’espace de jeu et les modalités d’évolution</a:t>
            </a:r>
            <a:endParaRPr lang="fr-FR" sz="6000" b="1" dirty="0">
              <a:effectLst>
                <a:outerShdw blurRad="38100" dist="38100" dir="2700000" algn="tl">
                  <a:srgbClr val="000000">
                    <a:alpha val="43137"/>
                  </a:srgbClr>
                </a:outerShdw>
              </a:effectLst>
            </a:endParaRPr>
          </a:p>
        </p:txBody>
      </p:sp>
      <p:pic>
        <p:nvPicPr>
          <p:cNvPr id="3074" name="Picture 2" descr="F:\BADMINTON\image badminton\graphics-badminton-461428[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4785" y="2132856"/>
            <a:ext cx="5975567" cy="45983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412215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rgbClr val="FFC000"/>
          </a:solidFill>
        </p:spPr>
        <p:txBody>
          <a:bodyPr>
            <a:normAutofit/>
          </a:bodyPr>
          <a:lstStyle/>
          <a:p>
            <a:r>
              <a:rPr lang="fr-FR" sz="4000" b="1" dirty="0" smtClean="0">
                <a:effectLst>
                  <a:outerShdw blurRad="38100" dist="38100" dir="2700000" algn="tl">
                    <a:srgbClr val="000000">
                      <a:alpha val="43137"/>
                    </a:srgbClr>
                  </a:outerShdw>
                </a:effectLst>
              </a:rPr>
              <a:t>1 / Le terrain de simple</a:t>
            </a:r>
            <a:endParaRPr lang="fr-FR" sz="4000" b="1" dirty="0">
              <a:effectLst>
                <a:outerShdw blurRad="38100" dist="38100" dir="2700000" algn="tl">
                  <a:srgbClr val="000000">
                    <a:alpha val="43137"/>
                  </a:srgbClr>
                </a:outerShdw>
              </a:effectLst>
            </a:endParaRPr>
          </a:p>
        </p:txBody>
      </p:sp>
      <p:pic>
        <p:nvPicPr>
          <p:cNvPr id="1028"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238967"/>
            <a:ext cx="8229600" cy="5100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559119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dirty="0"/>
          </a:p>
        </p:txBody>
      </p:sp>
      <p:pic>
        <p:nvPicPr>
          <p:cNvPr id="2051"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961331"/>
            <a:ext cx="8362950" cy="4824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4776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durupt\Documents\image badminton\badmintonasianchampionshipsqingda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9126" y="764704"/>
            <a:ext cx="8525748" cy="56886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4971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rgbClr val="FFC000"/>
          </a:solidFill>
        </p:spPr>
        <p:txBody>
          <a:bodyPr>
            <a:normAutofit/>
          </a:bodyPr>
          <a:lstStyle/>
          <a:p>
            <a:r>
              <a:rPr lang="fr-FR" sz="4000" b="1" dirty="0" smtClean="0">
                <a:effectLst>
                  <a:outerShdw blurRad="38100" dist="38100" dir="2700000" algn="tl">
                    <a:srgbClr val="000000">
                      <a:alpha val="43137"/>
                    </a:srgbClr>
                  </a:outerShdw>
                </a:effectLst>
              </a:rPr>
              <a:t>2 / Le filet de badminton</a:t>
            </a:r>
            <a:endParaRPr lang="fr-FR" sz="4000" b="1" dirty="0">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6369" y="1697565"/>
            <a:ext cx="7202700" cy="3856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4982323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dirty="0"/>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1" y="980728"/>
            <a:ext cx="6768752" cy="46769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4142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034682"/>
          </a:xfrm>
        </p:spPr>
        <p:txBody>
          <a:bodyPr/>
          <a:lstStyle/>
          <a:p>
            <a:endParaRPr lang="fr-FR" dirty="0"/>
          </a:p>
        </p:txBody>
      </p:sp>
      <p:pic>
        <p:nvPicPr>
          <p:cNvPr id="6146" name="Picture 2" descr="C:\Users\mdurupt\Documents\image badminton\7716683240_604fbcd435[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5549" y="332656"/>
            <a:ext cx="8160907" cy="61206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44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8641"/>
            <a:ext cx="7772400" cy="1080119"/>
          </a:xfrm>
          <a:solidFill>
            <a:srgbClr val="92D050"/>
          </a:solidFill>
        </p:spPr>
        <p:txBody>
          <a:bodyPr>
            <a:noAutofit/>
          </a:bodyPr>
          <a:lstStyle/>
          <a:p>
            <a:r>
              <a:rPr lang="fr-FR" sz="4000" b="1" dirty="0" smtClean="0">
                <a:effectLst>
                  <a:outerShdw blurRad="38100" dist="38100" dir="2700000" algn="tl">
                    <a:srgbClr val="000000">
                      <a:alpha val="43137"/>
                    </a:srgbClr>
                  </a:outerShdw>
                </a:effectLst>
              </a:rPr>
              <a:t>1 / Une devise à ne pas prendre à la légère</a:t>
            </a:r>
            <a:endParaRPr lang="fr-FR" sz="4000"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691680" y="1628800"/>
            <a:ext cx="5760640" cy="4392488"/>
          </a:xfrm>
          <a:solidFill>
            <a:schemeClr val="accent1">
              <a:lumMod val="75000"/>
            </a:schemeClr>
          </a:solidFill>
        </p:spPr>
        <p:txBody>
          <a:bodyPr>
            <a:noAutofit/>
          </a:bodyPr>
          <a:lstStyle/>
          <a:p>
            <a:r>
              <a:rPr lang="fr-FR" sz="6600" b="1" dirty="0" smtClean="0">
                <a:solidFill>
                  <a:schemeClr val="bg1">
                    <a:lumMod val="95000"/>
                  </a:schemeClr>
                </a:solidFill>
              </a:rPr>
              <a:t>5 grammes de plume</a:t>
            </a:r>
          </a:p>
          <a:p>
            <a:r>
              <a:rPr lang="fr-FR" sz="6600" b="1" dirty="0" smtClean="0">
                <a:solidFill>
                  <a:srgbClr val="FF0000"/>
                </a:solidFill>
              </a:rPr>
              <a:t>Des  tonnes d’émotion</a:t>
            </a:r>
            <a:endParaRPr lang="fr-FR" sz="6600" b="1" dirty="0">
              <a:solidFill>
                <a:srgbClr val="FF0000"/>
              </a:solidFill>
            </a:endParaRPr>
          </a:p>
        </p:txBody>
      </p:sp>
      <p:pic>
        <p:nvPicPr>
          <p:cNvPr id="2050" name="Picture 2" descr="F:\BADMINTON\image badminton\graphics-badminton-744267[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988821"/>
            <a:ext cx="1440160" cy="14681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24328" y="4551263"/>
            <a:ext cx="1438275" cy="1470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2107135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a:bodyPr>
          <a:lstStyle/>
          <a:p>
            <a:r>
              <a:rPr lang="fr-FR" sz="4000" b="1" dirty="0" smtClean="0">
                <a:effectLst>
                  <a:outerShdw blurRad="38100" dist="38100" dir="2700000" algn="tl">
                    <a:srgbClr val="000000">
                      <a:alpha val="43137"/>
                    </a:srgbClr>
                  </a:outerShdw>
                </a:effectLst>
              </a:rPr>
              <a:t>3 / Le score au badminton</a:t>
            </a:r>
            <a:endParaRPr lang="fr-FR" sz="4000" b="1" dirty="0">
              <a:effectLst>
                <a:outerShdw blurRad="38100" dist="38100" dir="2700000" algn="tl">
                  <a:srgbClr val="000000">
                    <a:alpha val="43137"/>
                  </a:srgbClr>
                </a:outerShdw>
              </a:effectLst>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2076933"/>
            <a:ext cx="3816423" cy="3506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4167722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106690"/>
          </a:xfrm>
        </p:spPr>
        <p:txBody>
          <a:bodyPr/>
          <a:lstStyle/>
          <a:p>
            <a:endParaRPr lang="fr-FR" dirty="0"/>
          </a:p>
        </p:txBody>
      </p:sp>
      <p:pic>
        <p:nvPicPr>
          <p:cNvPr id="5" name="Picture 2" descr="C:\Users\mdurupt\Documents\Formation académique badminton du 14 déc 2012\9 - Outil divers, vidéo\Vidéo pour formation JO\Badminton Players\WSOPLYRSQTR_7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38675" y="404664"/>
            <a:ext cx="3921557" cy="58530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2613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1394" y="1340768"/>
            <a:ext cx="6476950" cy="29633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5473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3863" y="764705"/>
            <a:ext cx="6190505" cy="4856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659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a:bodyPr>
          <a:lstStyle/>
          <a:p>
            <a:r>
              <a:rPr lang="fr-FR" sz="4000" b="1" dirty="0" smtClean="0">
                <a:effectLst>
                  <a:outerShdw blurRad="38100" dist="38100" dir="2700000" algn="tl">
                    <a:srgbClr val="000000">
                      <a:alpha val="43137"/>
                    </a:srgbClr>
                  </a:outerShdw>
                </a:effectLst>
              </a:rPr>
              <a:t>4 / Le tirage au sort</a:t>
            </a:r>
            <a:endParaRPr lang="fr-FR" sz="4000" b="1" dirty="0">
              <a:effectLst>
                <a:outerShdw blurRad="38100" dist="38100" dir="2700000" algn="tl">
                  <a:srgbClr val="000000">
                    <a:alpha val="43137"/>
                  </a:srgbClr>
                </a:outerShdw>
              </a:effectLst>
            </a:endParaRPr>
          </a:p>
        </p:txBody>
      </p:sp>
      <p:pic>
        <p:nvPicPr>
          <p:cNvPr id="8194"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1187624" y="2420888"/>
            <a:ext cx="3168352" cy="2867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half" idx="2"/>
          </p:nvPr>
        </p:nvSpPr>
        <p:spPr/>
        <p:txBody>
          <a:bodyPr/>
          <a:lstStyle/>
          <a:p>
            <a:r>
              <a:rPr lang="fr-FR" dirty="0"/>
              <a:t>L’arbitre laisse tomber le volant de la hauteur du filet (ou lance une pièce) ; le bouchon du volant est orienté vers le terrain d’un des deux joueurs ; ce dernier exerce son choix sur l’une des deux alternatives :</a:t>
            </a:r>
            <a:endParaRPr lang="fr-FR" b="1" dirty="0"/>
          </a:p>
          <a:p>
            <a:endParaRPr lang="fr-FR" dirty="0"/>
          </a:p>
        </p:txBody>
      </p:sp>
    </p:spTree>
    <p:extLst>
      <p:ext uri="{BB962C8B-B14F-4D97-AF65-F5344CB8AC3E}">
        <p14:creationId xmlns="" xmlns:p14="http://schemas.microsoft.com/office/powerpoint/2010/main" val="84805356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6178698"/>
          </a:xfrm>
        </p:spPr>
        <p:txBody>
          <a:bodyPr/>
          <a:lstStyle/>
          <a:p>
            <a:endParaRPr lang="fr-FR" dirty="0"/>
          </a:p>
        </p:txBody>
      </p:sp>
      <p:pic>
        <p:nvPicPr>
          <p:cNvPr id="7170" name="Picture 2" descr="C:\Users\mdurupt\Documents\image badminton\7716805798_07e8663a6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1547" y="260648"/>
            <a:ext cx="8256917" cy="61926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9606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6238" y="349250"/>
            <a:ext cx="5849937" cy="616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93738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r>
              <a:rPr lang="fr-FR" b="1" dirty="0" smtClean="0">
                <a:effectLst>
                  <a:outerShdw blurRad="38100" dist="38100" dir="2700000" algn="tl">
                    <a:srgbClr val="000000">
                      <a:alpha val="43137"/>
                    </a:srgbClr>
                  </a:outerShdw>
                </a:effectLst>
              </a:rPr>
              <a:t>5 / Le serveur et le receveur au service</a:t>
            </a:r>
            <a:endParaRPr lang="fr-FR" b="1" dirty="0">
              <a:effectLst>
                <a:outerShdw blurRad="38100" dist="38100" dir="2700000" algn="tl">
                  <a:srgbClr val="000000">
                    <a:alpha val="43137"/>
                  </a:srgbClr>
                </a:outerShdw>
              </a:effectLst>
            </a:endParaRPr>
          </a:p>
        </p:txBody>
      </p:sp>
      <p:pic>
        <p:nvPicPr>
          <p:cNvPr id="5" name="Espace réservé du conten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87824" y="1916832"/>
            <a:ext cx="3610061" cy="4641507"/>
          </a:xfrm>
        </p:spPr>
      </p:pic>
    </p:spTree>
    <p:extLst>
      <p:ext uri="{BB962C8B-B14F-4D97-AF65-F5344CB8AC3E}">
        <p14:creationId xmlns="" xmlns:p14="http://schemas.microsoft.com/office/powerpoint/2010/main" val="381316867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3863" y="658813"/>
            <a:ext cx="5754687" cy="554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3251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durupt\Documents\image badminton\76447686badminton-416-tcm146-143959-jp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0174" y="548680"/>
            <a:ext cx="7972266" cy="57492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505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rgbClr val="92D050"/>
          </a:solidFill>
        </p:spPr>
        <p:txBody>
          <a:bodyPr>
            <a:normAutofit fontScale="90000"/>
          </a:bodyPr>
          <a:lstStyle/>
          <a:p>
            <a:r>
              <a:rPr lang="fr-FR" sz="3600" b="1" dirty="0">
                <a:effectLst>
                  <a:outerShdw blurRad="38100" dist="38100" dir="2700000" algn="tl">
                    <a:srgbClr val="000000">
                      <a:alpha val="43137"/>
                    </a:srgbClr>
                  </a:outerShdw>
                </a:effectLst>
              </a:rPr>
              <a:t>2</a:t>
            </a:r>
            <a:r>
              <a:rPr lang="fr-FR" sz="3600" b="1" dirty="0" smtClean="0">
                <a:effectLst>
                  <a:outerShdw blurRad="38100" dist="38100" dir="2700000" algn="tl">
                    <a:srgbClr val="000000">
                      <a:alpha val="43137"/>
                    </a:srgbClr>
                  </a:outerShdw>
                </a:effectLst>
              </a:rPr>
              <a:t> / Un développement sportif contemporain</a:t>
            </a:r>
            <a:endParaRPr lang="fr-FR" sz="3600" b="1"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268761"/>
            <a:ext cx="5544616" cy="5605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29583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a:bodyPr>
          <a:lstStyle/>
          <a:p>
            <a:r>
              <a:rPr lang="fr-FR" sz="4000" b="1" dirty="0" smtClean="0">
                <a:effectLst>
                  <a:outerShdw blurRad="38100" dist="38100" dir="2700000" algn="tl">
                    <a:srgbClr val="000000">
                      <a:alpha val="43137"/>
                    </a:srgbClr>
                  </a:outerShdw>
                </a:effectLst>
              </a:rPr>
              <a:t>6 / Les fautes au service</a:t>
            </a:r>
            <a:endParaRPr lang="fr-FR" sz="4000" b="1"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562238"/>
            <a:ext cx="4248471" cy="4525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767465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flipV="1">
            <a:off x="457200" y="228919"/>
            <a:ext cx="8229600" cy="45719"/>
          </a:xfrm>
        </p:spPr>
        <p:txBody>
          <a:bodyPr>
            <a:normAutofit fontScale="90000"/>
          </a:bodyPr>
          <a:lstStyle/>
          <a:p>
            <a:endParaRPr lang="fr-FR" dirty="0"/>
          </a:p>
        </p:txBody>
      </p:sp>
      <p:sp>
        <p:nvSpPr>
          <p:cNvPr id="6" name="Espace réservé du contenu 5"/>
          <p:cNvSpPr>
            <a:spLocks noGrp="1"/>
          </p:cNvSpPr>
          <p:nvPr>
            <p:ph idx="1"/>
          </p:nvPr>
        </p:nvSpPr>
        <p:spPr>
          <a:xfrm>
            <a:off x="457200" y="548680"/>
            <a:ext cx="8229600" cy="5577483"/>
          </a:xfrm>
        </p:spPr>
        <p:txBody>
          <a:bodyPr>
            <a:normAutofit fontScale="92500" lnSpcReduction="10000"/>
          </a:bodyPr>
          <a:lstStyle/>
          <a:p>
            <a:pPr>
              <a:buBlip>
                <a:blip r:embed="rId2"/>
              </a:buBlip>
            </a:pPr>
            <a:r>
              <a:rPr lang="fr-FR" dirty="0"/>
              <a:t> 	On ne sert pas par dessus comme au  tennis </a:t>
            </a:r>
          </a:p>
          <a:p>
            <a:pPr>
              <a:buBlip>
                <a:blip r:embed="rId2"/>
              </a:buBlip>
            </a:pPr>
            <a:r>
              <a:rPr lang="fr-FR" dirty="0"/>
              <a:t> 	La trajectoire du volant n’est pas dans la diagonale et le volant touche le sol dans la mauvaise zone de service</a:t>
            </a:r>
          </a:p>
          <a:p>
            <a:pPr>
              <a:buBlip>
                <a:blip r:embed="rId2"/>
              </a:buBlip>
            </a:pPr>
            <a:r>
              <a:rPr lang="fr-FR" dirty="0"/>
              <a:t> 	Le volant tombe entre le filet et la ligne de service court</a:t>
            </a:r>
          </a:p>
          <a:p>
            <a:pPr>
              <a:buBlip>
                <a:blip r:embed="rId2"/>
              </a:buBlip>
            </a:pPr>
            <a:r>
              <a:rPr lang="fr-FR" dirty="0"/>
              <a:t> 	Les appuis ne doivent pas empiéter sur les lignes</a:t>
            </a:r>
          </a:p>
          <a:p>
            <a:pPr>
              <a:buBlip>
                <a:blip r:embed="rId2"/>
              </a:buBlip>
            </a:pPr>
            <a:r>
              <a:rPr lang="fr-FR" dirty="0"/>
              <a:t> 	Si le volant reste accroché au filet après l’avoir franchi</a:t>
            </a:r>
          </a:p>
          <a:p>
            <a:pPr>
              <a:buBlip>
                <a:blip r:embed="rId2"/>
              </a:buBlip>
            </a:pPr>
            <a:r>
              <a:rPr lang="fr-FR" dirty="0"/>
              <a:t> 	Si en essayant de servir le joueur loupe le volant</a:t>
            </a:r>
          </a:p>
        </p:txBody>
      </p:sp>
    </p:spTree>
    <p:extLst>
      <p:ext uri="{BB962C8B-B14F-4D97-AF65-F5344CB8AC3E}">
        <p14:creationId xmlns="" xmlns:p14="http://schemas.microsoft.com/office/powerpoint/2010/main" val="1725964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flipV="1">
            <a:off x="323528" y="188640"/>
            <a:ext cx="8229600" cy="72008"/>
          </a:xfrm>
        </p:spPr>
        <p:txBody>
          <a:bodyPr>
            <a:normAutofit fontScale="90000"/>
          </a:bodyPr>
          <a:lstStyle/>
          <a:p>
            <a:endParaRPr lang="fr-FR" dirty="0"/>
          </a:p>
        </p:txBody>
      </p:sp>
      <p:sp>
        <p:nvSpPr>
          <p:cNvPr id="11" name="Espace réservé du contenu 10"/>
          <p:cNvSpPr>
            <a:spLocks noGrp="1"/>
          </p:cNvSpPr>
          <p:nvPr>
            <p:ph idx="1"/>
          </p:nvPr>
        </p:nvSpPr>
        <p:spPr>
          <a:xfrm>
            <a:off x="457200" y="404664"/>
            <a:ext cx="8229600" cy="5721499"/>
          </a:xfrm>
        </p:spPr>
        <p:txBody>
          <a:bodyPr>
            <a:normAutofit fontScale="92500" lnSpcReduction="20000"/>
          </a:bodyPr>
          <a:lstStyle/>
          <a:p>
            <a:pPr marL="228600" algn="ctr">
              <a:spcAft>
                <a:spcPts val="0"/>
              </a:spcAft>
              <a:tabLst>
                <a:tab pos="457200" algn="l"/>
              </a:tabLst>
            </a:pPr>
            <a:r>
              <a:rPr lang="fr-FR" sz="3600" b="1" dirty="0">
                <a:solidFill>
                  <a:srgbClr val="FFFFFF"/>
                </a:solidFill>
                <a:highlight>
                  <a:srgbClr val="FF0000"/>
                </a:highlight>
                <a:latin typeface="Times New Roman"/>
                <a:ea typeface="Times New Roman"/>
              </a:rPr>
              <a:t>Fautes qui donnent lieu à un geste </a:t>
            </a:r>
            <a:r>
              <a:rPr lang="fr-FR" sz="3600" b="1" dirty="0" smtClean="0">
                <a:solidFill>
                  <a:srgbClr val="FFFFFF"/>
                </a:solidFill>
                <a:highlight>
                  <a:srgbClr val="FF0000"/>
                </a:highlight>
                <a:latin typeface="Times New Roman"/>
                <a:ea typeface="Times New Roman"/>
              </a:rPr>
              <a:t>spécifique </a:t>
            </a:r>
            <a:r>
              <a:rPr lang="fr-FR" sz="3600" b="1" dirty="0">
                <a:solidFill>
                  <a:srgbClr val="FFFFFF"/>
                </a:solidFill>
                <a:highlight>
                  <a:srgbClr val="FF0000"/>
                </a:highlight>
                <a:latin typeface="Times New Roman"/>
                <a:ea typeface="Times New Roman"/>
              </a:rPr>
              <a:t>du juge de service</a:t>
            </a:r>
            <a:endParaRPr lang="fr-FR" sz="2000" dirty="0">
              <a:latin typeface="Times New Roman"/>
              <a:ea typeface="Times New Roman"/>
            </a:endParaRPr>
          </a:p>
          <a:p>
            <a:pPr marL="228600">
              <a:spcAft>
                <a:spcPts val="0"/>
              </a:spcAft>
              <a:tabLst>
                <a:tab pos="457200" algn="l"/>
              </a:tabLst>
            </a:pPr>
            <a:r>
              <a:rPr lang="fr-FR" sz="3600" b="1" dirty="0">
                <a:solidFill>
                  <a:srgbClr val="FFFFFF"/>
                </a:solidFill>
                <a:latin typeface="Times New Roman"/>
                <a:ea typeface="Times New Roman"/>
              </a:rPr>
              <a:t> </a:t>
            </a:r>
            <a:endParaRPr lang="fr-FR" sz="2000" dirty="0">
              <a:latin typeface="Times New Roman"/>
              <a:ea typeface="Times New Roman"/>
            </a:endParaRPr>
          </a:p>
          <a:p>
            <a:pPr marL="400050" indent="-514350">
              <a:spcAft>
                <a:spcPts val="0"/>
              </a:spcAft>
              <a:buFont typeface="+mj-lt"/>
              <a:buAutoNum type="arabicPeriod"/>
              <a:tabLst>
                <a:tab pos="457200" algn="l"/>
              </a:tabLst>
            </a:pPr>
            <a:r>
              <a:rPr lang="fr-FR" b="1" dirty="0" smtClean="0">
                <a:solidFill>
                  <a:srgbClr val="FF0000"/>
                </a:solidFill>
                <a:latin typeface="Times New Roman"/>
                <a:ea typeface="Times New Roman"/>
              </a:rPr>
              <a:t>La </a:t>
            </a:r>
            <a:r>
              <a:rPr lang="fr-FR" b="1" dirty="0">
                <a:solidFill>
                  <a:srgbClr val="FF0000"/>
                </a:solidFill>
                <a:latin typeface="Times New Roman"/>
                <a:ea typeface="Times New Roman"/>
              </a:rPr>
              <a:t>totalité du volant doit être en dessous de la taille</a:t>
            </a:r>
            <a:endParaRPr lang="fr-FR" sz="2000" dirty="0">
              <a:latin typeface="Times New Roman"/>
              <a:ea typeface="Times New Roman"/>
            </a:endParaRPr>
          </a:p>
          <a:p>
            <a:pPr marL="400050" indent="-514350">
              <a:spcAft>
                <a:spcPts val="0"/>
              </a:spcAft>
              <a:buFont typeface="+mj-lt"/>
              <a:buAutoNum type="arabicPeriod"/>
              <a:tabLst>
                <a:tab pos="457200" algn="l"/>
              </a:tabLst>
            </a:pPr>
            <a:r>
              <a:rPr lang="fr-FR" b="1" dirty="0" smtClean="0">
                <a:solidFill>
                  <a:srgbClr val="FF0000"/>
                </a:solidFill>
                <a:latin typeface="Times New Roman"/>
                <a:ea typeface="Times New Roman"/>
              </a:rPr>
              <a:t>La </a:t>
            </a:r>
            <a:r>
              <a:rPr lang="fr-FR" b="1" dirty="0">
                <a:solidFill>
                  <a:srgbClr val="FF0000"/>
                </a:solidFill>
                <a:latin typeface="Times New Roman"/>
                <a:ea typeface="Times New Roman"/>
              </a:rPr>
              <a:t>tige de la raquette n’est pas suffisamment inclinée</a:t>
            </a:r>
            <a:endParaRPr lang="fr-FR" sz="2000" dirty="0">
              <a:latin typeface="Times New Roman"/>
              <a:ea typeface="Times New Roman"/>
            </a:endParaRPr>
          </a:p>
          <a:p>
            <a:pPr marL="400050" indent="-514350">
              <a:spcAft>
                <a:spcPts val="0"/>
              </a:spcAft>
              <a:buFont typeface="+mj-lt"/>
              <a:buAutoNum type="arabicPeriod"/>
              <a:tabLst>
                <a:tab pos="457200" algn="l"/>
              </a:tabLst>
            </a:pPr>
            <a:r>
              <a:rPr lang="fr-FR" b="1" dirty="0" smtClean="0">
                <a:solidFill>
                  <a:srgbClr val="FF0000"/>
                </a:solidFill>
                <a:latin typeface="Times New Roman"/>
                <a:ea typeface="Times New Roman"/>
              </a:rPr>
              <a:t>Le </a:t>
            </a:r>
            <a:r>
              <a:rPr lang="fr-FR" b="1" dirty="0">
                <a:solidFill>
                  <a:srgbClr val="FF0000"/>
                </a:solidFill>
                <a:latin typeface="Times New Roman"/>
                <a:ea typeface="Times New Roman"/>
              </a:rPr>
              <a:t>mouvement de la raquette n’est pas continu vers l’avant</a:t>
            </a:r>
            <a:endParaRPr lang="fr-FR" sz="2000" dirty="0">
              <a:latin typeface="Times New Roman"/>
              <a:ea typeface="Times New Roman"/>
            </a:endParaRPr>
          </a:p>
          <a:p>
            <a:pPr marL="400050" indent="-514350">
              <a:spcAft>
                <a:spcPts val="0"/>
              </a:spcAft>
              <a:buFont typeface="+mj-lt"/>
              <a:buAutoNum type="arabicPeriod"/>
              <a:tabLst>
                <a:tab pos="457200" algn="l"/>
              </a:tabLst>
            </a:pPr>
            <a:r>
              <a:rPr lang="fr-FR" b="1" dirty="0" smtClean="0">
                <a:solidFill>
                  <a:srgbClr val="FF0000"/>
                </a:solidFill>
                <a:latin typeface="Times New Roman"/>
                <a:ea typeface="Times New Roman"/>
              </a:rPr>
              <a:t>Une </a:t>
            </a:r>
            <a:r>
              <a:rPr lang="fr-FR" b="1" dirty="0">
                <a:solidFill>
                  <a:srgbClr val="FF0000"/>
                </a:solidFill>
                <a:latin typeface="Times New Roman"/>
                <a:ea typeface="Times New Roman"/>
              </a:rPr>
              <a:t>partie d’un pied n’est pas en contact avec le sol</a:t>
            </a:r>
            <a:endParaRPr lang="fr-FR" sz="2000" dirty="0">
              <a:latin typeface="Times New Roman"/>
              <a:ea typeface="Times New Roman"/>
            </a:endParaRPr>
          </a:p>
          <a:p>
            <a:pPr marL="400050" indent="-514350">
              <a:spcAft>
                <a:spcPts val="0"/>
              </a:spcAft>
              <a:buFont typeface="+mj-lt"/>
              <a:buAutoNum type="arabicPeriod"/>
              <a:tabLst>
                <a:tab pos="457200" algn="l"/>
              </a:tabLst>
            </a:pPr>
            <a:r>
              <a:rPr lang="fr-FR" b="1" dirty="0" smtClean="0">
                <a:solidFill>
                  <a:srgbClr val="FF0000"/>
                </a:solidFill>
                <a:latin typeface="Times New Roman"/>
                <a:ea typeface="Times New Roman"/>
              </a:rPr>
              <a:t>Le </a:t>
            </a:r>
            <a:r>
              <a:rPr lang="fr-FR" b="1" dirty="0">
                <a:solidFill>
                  <a:srgbClr val="FF0000"/>
                </a:solidFill>
                <a:latin typeface="Times New Roman"/>
                <a:ea typeface="Times New Roman"/>
              </a:rPr>
              <a:t>point de contact initial n’est pas sur la base du volant</a:t>
            </a:r>
            <a:endParaRPr lang="fr-FR" sz="2000" dirty="0">
              <a:latin typeface="Times New Roman"/>
              <a:ea typeface="Times New Roman"/>
            </a:endParaRPr>
          </a:p>
          <a:p>
            <a:endParaRPr lang="fr-FR" dirty="0"/>
          </a:p>
        </p:txBody>
      </p:sp>
    </p:spTree>
    <p:extLst>
      <p:ext uri="{BB962C8B-B14F-4D97-AF65-F5344CB8AC3E}">
        <p14:creationId xmlns="" xmlns:p14="http://schemas.microsoft.com/office/powerpoint/2010/main" val="2410403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r>
              <a:rPr lang="fr-FR" b="1" dirty="0" smtClean="0">
                <a:effectLst>
                  <a:outerShdw blurRad="38100" dist="38100" dir="2700000" algn="tl">
                    <a:srgbClr val="000000">
                      <a:alpha val="43137"/>
                    </a:srgbClr>
                  </a:outerShdw>
                </a:effectLst>
              </a:rPr>
              <a:t>7 / Les principales fautes en cours d’échange</a:t>
            </a:r>
            <a:endParaRPr lang="fr-FR" b="1" dirty="0">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14955" y="1945577"/>
            <a:ext cx="2365157" cy="3787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623244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dirty="0"/>
          </a:p>
        </p:txBody>
      </p:sp>
      <p:sp>
        <p:nvSpPr>
          <p:cNvPr id="3" name="Espace réservé du contenu 2"/>
          <p:cNvSpPr>
            <a:spLocks noGrp="1"/>
          </p:cNvSpPr>
          <p:nvPr>
            <p:ph idx="1"/>
          </p:nvPr>
        </p:nvSpPr>
        <p:spPr>
          <a:xfrm>
            <a:off x="457200" y="692696"/>
            <a:ext cx="8229600" cy="5433467"/>
          </a:xfrm>
        </p:spPr>
        <p:txBody>
          <a:bodyPr>
            <a:normAutofit lnSpcReduction="10000"/>
          </a:bodyPr>
          <a:lstStyle/>
          <a:p>
            <a:pPr>
              <a:buBlip>
                <a:blip r:embed="rId2"/>
              </a:buBlip>
            </a:pPr>
            <a:r>
              <a:rPr lang="fr-FR" dirty="0"/>
              <a:t>	Si le </a:t>
            </a:r>
            <a:r>
              <a:rPr lang="fr-FR" b="1" dirty="0"/>
              <a:t>service</a:t>
            </a:r>
            <a:r>
              <a:rPr lang="fr-FR" dirty="0"/>
              <a:t> n’est pas correct</a:t>
            </a:r>
          </a:p>
          <a:p>
            <a:pPr>
              <a:buBlip>
                <a:blip r:embed="rId2"/>
              </a:buBlip>
            </a:pPr>
            <a:endParaRPr lang="fr-FR" dirty="0"/>
          </a:p>
          <a:p>
            <a:pPr>
              <a:buBlip>
                <a:blip r:embed="rId2"/>
              </a:buBlip>
            </a:pPr>
            <a:r>
              <a:rPr lang="fr-FR" dirty="0"/>
              <a:t>	Si pendant le jeu le volant tombe </a:t>
            </a:r>
            <a:r>
              <a:rPr lang="fr-FR" b="1" dirty="0"/>
              <a:t>en dehors des limites</a:t>
            </a:r>
            <a:endParaRPr lang="fr-FR" dirty="0"/>
          </a:p>
          <a:p>
            <a:pPr>
              <a:buBlip>
                <a:blip r:embed="rId2"/>
              </a:buBlip>
            </a:pPr>
            <a:endParaRPr lang="fr-FR" dirty="0"/>
          </a:p>
          <a:p>
            <a:pPr>
              <a:buBlip>
                <a:blip r:embed="rId2"/>
              </a:buBlip>
            </a:pPr>
            <a:r>
              <a:rPr lang="fr-FR" dirty="0"/>
              <a:t>	Si le volant passe à travers ou </a:t>
            </a:r>
            <a:r>
              <a:rPr lang="fr-FR" b="1" dirty="0"/>
              <a:t>sous le filet</a:t>
            </a:r>
            <a:endParaRPr lang="fr-FR" dirty="0"/>
          </a:p>
          <a:p>
            <a:pPr>
              <a:buBlip>
                <a:blip r:embed="rId2"/>
              </a:buBlip>
            </a:pPr>
            <a:endParaRPr lang="fr-FR" dirty="0"/>
          </a:p>
          <a:p>
            <a:pPr>
              <a:buBlip>
                <a:blip r:embed="rId2"/>
              </a:buBlip>
            </a:pPr>
            <a:r>
              <a:rPr lang="fr-FR" dirty="0"/>
              <a:t>	Si le volant </a:t>
            </a:r>
            <a:r>
              <a:rPr lang="fr-FR" b="1" dirty="0"/>
              <a:t>ne franchit pas</a:t>
            </a:r>
            <a:r>
              <a:rPr lang="fr-FR" dirty="0"/>
              <a:t> le filet</a:t>
            </a:r>
          </a:p>
          <a:p>
            <a:pPr marL="0" indent="0">
              <a:buNone/>
            </a:pPr>
            <a:endParaRPr lang="fr-FR" dirty="0"/>
          </a:p>
          <a:p>
            <a:pPr>
              <a:buBlip>
                <a:blip r:embed="rId2"/>
              </a:buBlip>
            </a:pPr>
            <a:r>
              <a:rPr lang="fr-FR" dirty="0"/>
              <a:t>	Si le volant </a:t>
            </a:r>
            <a:r>
              <a:rPr lang="fr-FR" b="1" dirty="0"/>
              <a:t>touche </a:t>
            </a:r>
            <a:r>
              <a:rPr lang="fr-FR" dirty="0"/>
              <a:t>le plafond</a:t>
            </a:r>
          </a:p>
          <a:p>
            <a:pPr marL="0" indent="0">
              <a:buNone/>
            </a:pPr>
            <a:endParaRPr lang="fr-FR" dirty="0"/>
          </a:p>
          <a:p>
            <a:endParaRPr lang="fr-FR" dirty="0"/>
          </a:p>
        </p:txBody>
      </p:sp>
    </p:spTree>
    <p:extLst>
      <p:ext uri="{BB962C8B-B14F-4D97-AF65-F5344CB8AC3E}">
        <p14:creationId xmlns="" xmlns:p14="http://schemas.microsoft.com/office/powerpoint/2010/main" val="1246187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216024"/>
          </a:xfrm>
        </p:spPr>
        <p:txBody>
          <a:bodyPr>
            <a:normAutofit fontScale="90000"/>
          </a:bodyPr>
          <a:lstStyle/>
          <a:p>
            <a:endParaRPr lang="fr-FR" dirty="0"/>
          </a:p>
        </p:txBody>
      </p:sp>
      <p:sp>
        <p:nvSpPr>
          <p:cNvPr id="3" name="Espace réservé du contenu 2"/>
          <p:cNvSpPr>
            <a:spLocks noGrp="1"/>
          </p:cNvSpPr>
          <p:nvPr>
            <p:ph idx="1"/>
          </p:nvPr>
        </p:nvSpPr>
        <p:spPr>
          <a:xfrm>
            <a:off x="457200" y="548680"/>
            <a:ext cx="8229600" cy="5577483"/>
          </a:xfrm>
        </p:spPr>
        <p:txBody>
          <a:bodyPr>
            <a:normAutofit fontScale="85000" lnSpcReduction="10000"/>
          </a:bodyPr>
          <a:lstStyle/>
          <a:p>
            <a:pPr>
              <a:buBlip>
                <a:blip r:embed="rId2"/>
              </a:buBlip>
            </a:pPr>
            <a:r>
              <a:rPr lang="fr-FR" dirty="0"/>
              <a:t>	Si le joueur </a:t>
            </a:r>
            <a:r>
              <a:rPr lang="fr-FR" b="1" dirty="0"/>
              <a:t>touche le volant dans le camp</a:t>
            </a:r>
            <a:r>
              <a:rPr lang="fr-FR" dirty="0"/>
              <a:t> adverse</a:t>
            </a:r>
          </a:p>
          <a:p>
            <a:pPr>
              <a:buBlip>
                <a:blip r:embed="rId2"/>
              </a:buBlip>
            </a:pPr>
            <a:endParaRPr lang="fr-FR" dirty="0"/>
          </a:p>
          <a:p>
            <a:pPr>
              <a:buBlip>
                <a:blip r:embed="rId2"/>
              </a:buBlip>
            </a:pPr>
            <a:r>
              <a:rPr lang="fr-FR" dirty="0"/>
              <a:t>	Si pendant que le </a:t>
            </a:r>
            <a:r>
              <a:rPr lang="fr-FR" u="sng" dirty="0"/>
              <a:t>volant est en jeu</a:t>
            </a:r>
            <a:r>
              <a:rPr lang="fr-FR" dirty="0"/>
              <a:t>, le joueur </a:t>
            </a:r>
            <a:r>
              <a:rPr lang="fr-FR" b="1" dirty="0"/>
              <a:t>touche le filet ou les poteaux </a:t>
            </a:r>
            <a:r>
              <a:rPr lang="fr-FR" dirty="0"/>
              <a:t>avec sa raquette, son corps ou ses vêtements</a:t>
            </a:r>
          </a:p>
          <a:p>
            <a:pPr>
              <a:buBlip>
                <a:blip r:embed="rId2"/>
              </a:buBlip>
            </a:pPr>
            <a:endParaRPr lang="fr-FR" dirty="0"/>
          </a:p>
          <a:p>
            <a:pPr>
              <a:buBlip>
                <a:blip r:embed="rId2"/>
              </a:buBlip>
            </a:pPr>
            <a:r>
              <a:rPr lang="fr-FR" dirty="0"/>
              <a:t>	Si pendant que </a:t>
            </a:r>
            <a:r>
              <a:rPr lang="fr-FR" u="sng" dirty="0"/>
              <a:t>le volant est en jeu</a:t>
            </a:r>
            <a:r>
              <a:rPr lang="fr-FR" dirty="0"/>
              <a:t>, un joueur </a:t>
            </a:r>
            <a:r>
              <a:rPr lang="fr-FR" b="1" dirty="0"/>
              <a:t>envahit le terrain de son adversaire</a:t>
            </a:r>
            <a:r>
              <a:rPr lang="fr-FR" dirty="0"/>
              <a:t> avec sa raquette ou son corps de façon quelconque en le </a:t>
            </a:r>
            <a:r>
              <a:rPr lang="fr-FR" dirty="0" smtClean="0"/>
              <a:t>gênant</a:t>
            </a:r>
          </a:p>
          <a:p>
            <a:pPr>
              <a:buBlip>
                <a:blip r:embed="rId2"/>
              </a:buBlip>
            </a:pPr>
            <a:endParaRPr lang="fr-FR" dirty="0"/>
          </a:p>
          <a:p>
            <a:pPr>
              <a:buBlip>
                <a:blip r:embed="rId2"/>
              </a:buBlip>
            </a:pPr>
            <a:r>
              <a:rPr lang="fr-FR" dirty="0"/>
              <a:t>	Si un joueur </a:t>
            </a:r>
            <a:r>
              <a:rPr lang="fr-FR" b="1" dirty="0"/>
              <a:t>cause délibérément une distraction</a:t>
            </a:r>
            <a:r>
              <a:rPr lang="fr-FR" dirty="0"/>
              <a:t> de l’adversaire par des cris ou des gestes</a:t>
            </a:r>
          </a:p>
          <a:p>
            <a:endParaRPr lang="fr-FR" dirty="0"/>
          </a:p>
        </p:txBody>
      </p:sp>
    </p:spTree>
    <p:extLst>
      <p:ext uri="{BB962C8B-B14F-4D97-AF65-F5344CB8AC3E}">
        <p14:creationId xmlns="" xmlns:p14="http://schemas.microsoft.com/office/powerpoint/2010/main" val="4067727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a:bodyPr>
          <a:lstStyle/>
          <a:p>
            <a:r>
              <a:rPr lang="fr-FR" sz="4000" b="1" dirty="0" smtClean="0">
                <a:effectLst>
                  <a:outerShdw blurRad="38100" dist="38100" dir="2700000" algn="tl">
                    <a:srgbClr val="000000">
                      <a:alpha val="43137"/>
                    </a:srgbClr>
                  </a:outerShdw>
                </a:effectLst>
              </a:rPr>
              <a:t>8 / Le let</a:t>
            </a:r>
            <a:endParaRPr lang="fr-FR" sz="4000" b="1" dirty="0">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1988840"/>
            <a:ext cx="2160240" cy="3985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550530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018"/>
          </a:xfrm>
        </p:spPr>
        <p:txBody>
          <a:bodyPr>
            <a:normAutofit fontScale="90000"/>
          </a:bodyPr>
          <a:lstStyle/>
          <a:p>
            <a:endParaRPr lang="fr-FR" dirty="0"/>
          </a:p>
        </p:txBody>
      </p:sp>
      <p:sp>
        <p:nvSpPr>
          <p:cNvPr id="3" name="Espace réservé du contenu 2"/>
          <p:cNvSpPr>
            <a:spLocks noGrp="1"/>
          </p:cNvSpPr>
          <p:nvPr>
            <p:ph idx="1"/>
          </p:nvPr>
        </p:nvSpPr>
        <p:spPr>
          <a:xfrm>
            <a:off x="457200" y="404664"/>
            <a:ext cx="8229600" cy="5721499"/>
          </a:xfrm>
        </p:spPr>
        <p:txBody>
          <a:bodyPr>
            <a:normAutofit fontScale="77500" lnSpcReduction="20000"/>
          </a:bodyPr>
          <a:lstStyle/>
          <a:p>
            <a:pPr marL="0" indent="0" algn="ctr">
              <a:buNone/>
            </a:pPr>
            <a:r>
              <a:rPr lang="fr-FR" b="1" dirty="0">
                <a:solidFill>
                  <a:srgbClr val="FF0000"/>
                </a:solidFill>
              </a:rPr>
              <a:t>Il est annoncé par l’arbitre pour arrêter le jeu </a:t>
            </a:r>
            <a:r>
              <a:rPr lang="fr-FR" b="1" dirty="0" smtClean="0">
                <a:solidFill>
                  <a:srgbClr val="FF0000"/>
                </a:solidFill>
              </a:rPr>
              <a:t>:</a:t>
            </a:r>
          </a:p>
          <a:p>
            <a:pPr>
              <a:buBlip>
                <a:blip r:embed="rId2"/>
              </a:buBlip>
            </a:pPr>
            <a:endParaRPr lang="fr-FR" dirty="0"/>
          </a:p>
          <a:p>
            <a:pPr>
              <a:buBlip>
                <a:blip r:embed="rId2"/>
              </a:buBlip>
            </a:pPr>
            <a:r>
              <a:rPr lang="fr-FR" b="1" dirty="0"/>
              <a:t>	</a:t>
            </a:r>
            <a:r>
              <a:rPr lang="fr-FR" dirty="0"/>
              <a:t>Si l’arbitre est dans l’impossibilité de prendre une décision</a:t>
            </a:r>
          </a:p>
          <a:p>
            <a:pPr>
              <a:buBlip>
                <a:blip r:embed="rId2"/>
              </a:buBlip>
            </a:pPr>
            <a:r>
              <a:rPr lang="fr-FR" dirty="0"/>
              <a:t>	Si le serveur sert avant que le receveur soit prêt</a:t>
            </a:r>
          </a:p>
          <a:p>
            <a:pPr>
              <a:buBlip>
                <a:blip r:embed="rId2"/>
              </a:buBlip>
            </a:pPr>
            <a:r>
              <a:rPr lang="fr-FR" dirty="0"/>
              <a:t>	Si en jeu, le volant se désintègre</a:t>
            </a:r>
          </a:p>
          <a:p>
            <a:pPr>
              <a:buBlip>
                <a:blip r:embed="rId2"/>
              </a:buBlip>
            </a:pPr>
            <a:r>
              <a:rPr lang="fr-FR" dirty="0"/>
              <a:t>	Quand quelque chose ou quelqu’un traverse le terrain pendant le jeu</a:t>
            </a:r>
          </a:p>
          <a:p>
            <a:pPr>
              <a:buBlip>
                <a:blip r:embed="rId2"/>
              </a:buBlip>
            </a:pPr>
            <a:r>
              <a:rPr lang="fr-FR" dirty="0"/>
              <a:t>	Si les deux joueurs commettent une faute en même temps (mauvais placement…)</a:t>
            </a:r>
          </a:p>
          <a:p>
            <a:pPr>
              <a:buBlip>
                <a:blip r:embed="rId2"/>
              </a:buBlip>
            </a:pPr>
            <a:r>
              <a:rPr lang="fr-FR" dirty="0"/>
              <a:t>	Si en jeu, le volant après avoir franchi le filet reste accroché  (au service il y a faute)</a:t>
            </a:r>
          </a:p>
          <a:p>
            <a:pPr>
              <a:buBlip>
                <a:blip r:embed="rId2"/>
              </a:buBlip>
            </a:pPr>
            <a:endParaRPr lang="fr-FR" dirty="0"/>
          </a:p>
          <a:p>
            <a:pPr marL="0" indent="0" algn="ctr">
              <a:buNone/>
            </a:pPr>
            <a:r>
              <a:rPr lang="fr-FR" b="1" dirty="0">
                <a:solidFill>
                  <a:srgbClr val="FF0000"/>
                </a:solidFill>
              </a:rPr>
              <a:t>Le jeu reprend comme il avait débuté avant la perturbation, le même joueur servant à nouveau</a:t>
            </a:r>
          </a:p>
          <a:p>
            <a:endParaRPr lang="fr-FR" dirty="0"/>
          </a:p>
        </p:txBody>
      </p:sp>
    </p:spTree>
    <p:extLst>
      <p:ext uri="{BB962C8B-B14F-4D97-AF65-F5344CB8AC3E}">
        <p14:creationId xmlns="" xmlns:p14="http://schemas.microsoft.com/office/powerpoint/2010/main" val="3835345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a:bodyPr>
          <a:lstStyle/>
          <a:p>
            <a:r>
              <a:rPr lang="fr-FR" sz="4000" b="1" dirty="0" smtClean="0">
                <a:effectLst>
                  <a:outerShdw blurRad="38100" dist="38100" dir="2700000" algn="tl">
                    <a:srgbClr val="000000">
                      <a:alpha val="43137"/>
                    </a:srgbClr>
                  </a:outerShdw>
                </a:effectLst>
              </a:rPr>
              <a:t>9 / Remplacement sur blessure</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sz="half" idx="1"/>
          </p:nvPr>
        </p:nvSpPr>
        <p:spPr/>
        <p:txBody>
          <a:bodyPr/>
          <a:lstStyle/>
          <a:p>
            <a:pPr>
              <a:buBlip>
                <a:blip r:embed="rId2"/>
              </a:buBlip>
            </a:pPr>
            <a:r>
              <a:rPr lang="fr-FR" dirty="0" smtClean="0"/>
              <a:t>Le joueur blessé en cours de match et qui abandonne la partie perd son match </a:t>
            </a:r>
          </a:p>
          <a:p>
            <a:pPr>
              <a:buBlip>
                <a:blip r:embed="rId2"/>
              </a:buBlip>
            </a:pPr>
            <a:r>
              <a:rPr lang="fr-FR" dirty="0" smtClean="0"/>
              <a:t> </a:t>
            </a:r>
            <a:r>
              <a:rPr lang="fr-FR" dirty="0"/>
              <a:t>U</a:t>
            </a:r>
            <a:r>
              <a:rPr lang="fr-FR" dirty="0" smtClean="0"/>
              <a:t>n joueur blessé remplacé par un autre joueur (avant le début du match) ne peut plus participer à la compétition du jour</a:t>
            </a:r>
            <a:endParaRPr lang="fr-FR" dirty="0"/>
          </a:p>
        </p:txBody>
      </p:sp>
      <p:pic>
        <p:nvPicPr>
          <p:cNvPr id="1026" name="Picture 2" descr="C:\Users\Utilisateur\AppData\Local\Microsoft\Windows\Temporary Internet Files\Content.IE5\BNJZLP0H\MC900232049[1].wmf"/>
          <p:cNvPicPr>
            <a:picLocks noGrp="1" noChangeAspect="1" noChangeArrowheads="1"/>
          </p:cNvPicPr>
          <p:nvPr>
            <p:ph sz="half" idx="2"/>
          </p:nvPr>
        </p:nvPicPr>
        <p:blipFill>
          <a:blip r:embed="rId3" cstate="print"/>
          <a:srcRect/>
          <a:stretch>
            <a:fillRect/>
          </a:stretch>
        </p:blipFill>
        <p:spPr bwMode="auto">
          <a:xfrm>
            <a:off x="5020944" y="2060848"/>
            <a:ext cx="3355000" cy="3672407"/>
          </a:xfrm>
          <a:prstGeom prst="rect">
            <a:avLst/>
          </a:prstGeom>
          <a:noFill/>
        </p:spPr>
      </p:pic>
    </p:spTree>
    <p:extLst>
      <p:ext uri="{BB962C8B-B14F-4D97-AF65-F5344CB8AC3E}">
        <p14:creationId xmlns="" xmlns:p14="http://schemas.microsoft.com/office/powerpoint/2010/main" val="253137572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durupt\Documents\image badminton\7717092858_c6d575cd9b[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3" y="404665"/>
            <a:ext cx="7872874" cy="59046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0940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rmAutofit fontScale="90000"/>
          </a:bodyPr>
          <a:lstStyle/>
          <a:p>
            <a:r>
              <a:rPr lang="fr-FR" b="1" dirty="0">
                <a:effectLst>
                  <a:outerShdw blurRad="38100" dist="38100" dir="2700000" algn="tl">
                    <a:srgbClr val="000000">
                      <a:alpha val="43137"/>
                    </a:srgbClr>
                  </a:outerShdw>
                </a:effectLst>
              </a:rPr>
              <a:t>3</a:t>
            </a:r>
            <a:r>
              <a:rPr lang="fr-FR" b="1" dirty="0" smtClean="0">
                <a:effectLst>
                  <a:outerShdw blurRad="38100" dist="38100" dir="2700000" algn="tl">
                    <a:srgbClr val="000000">
                      <a:alpha val="43137"/>
                    </a:srgbClr>
                  </a:outerShdw>
                </a:effectLst>
              </a:rPr>
              <a:t> / Une culture sportive venue d’Asie du sud-est</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70000" lnSpcReduction="20000"/>
          </a:bodyPr>
          <a:lstStyle/>
          <a:p>
            <a:pPr lvl="0">
              <a:buBlip>
                <a:blip r:embed="rId2"/>
              </a:buBlip>
              <a:tabLst>
                <a:tab pos="457200" algn="l"/>
              </a:tabLst>
            </a:pPr>
            <a:r>
              <a:rPr lang="fr-FR" sz="4000" dirty="0" smtClean="0">
                <a:solidFill>
                  <a:srgbClr val="0000FF"/>
                </a:solidFill>
                <a:effectLst/>
                <a:latin typeface="Times New Roman"/>
                <a:ea typeface="SimSun"/>
              </a:rPr>
              <a:t>De 1992 à 2008, les pays de l’Asie du Sud</a:t>
            </a:r>
            <a:r>
              <a:rPr lang="fr-FR" sz="4000" dirty="0" smtClean="0">
                <a:solidFill>
                  <a:srgbClr val="0000FF"/>
                </a:solidFill>
                <a:latin typeface="Times New Roman"/>
                <a:ea typeface="SimSun"/>
              </a:rPr>
              <a:t>-</a:t>
            </a:r>
            <a:r>
              <a:rPr lang="fr-FR" sz="4000" dirty="0" smtClean="0">
                <a:solidFill>
                  <a:srgbClr val="0000FF"/>
                </a:solidFill>
                <a:effectLst/>
                <a:latin typeface="Times New Roman"/>
                <a:ea typeface="SimSun"/>
              </a:rPr>
              <a:t>Est ont gagné </a:t>
            </a:r>
            <a:r>
              <a:rPr lang="fr-FR" sz="4000" b="1" dirty="0" smtClean="0">
                <a:solidFill>
                  <a:srgbClr val="0000FF"/>
                </a:solidFill>
                <a:effectLst/>
                <a:latin typeface="Times New Roman"/>
                <a:ea typeface="SimSun"/>
              </a:rPr>
              <a:t>69 des 76 médailles</a:t>
            </a:r>
            <a:r>
              <a:rPr lang="fr-FR" sz="4000" dirty="0" smtClean="0">
                <a:solidFill>
                  <a:srgbClr val="0000FF"/>
                </a:solidFill>
                <a:effectLst/>
                <a:latin typeface="Times New Roman"/>
                <a:ea typeface="SimSun"/>
              </a:rPr>
              <a:t> décernées en compétition olympique (</a:t>
            </a:r>
            <a:r>
              <a:rPr lang="fr-FR" sz="4000" b="1" dirty="0" smtClean="0">
                <a:solidFill>
                  <a:srgbClr val="0000FF"/>
                </a:solidFill>
                <a:effectLst/>
                <a:latin typeface="Times New Roman"/>
                <a:ea typeface="SimSun"/>
              </a:rPr>
              <a:t>Chine, Indonésie, </a:t>
            </a:r>
            <a:r>
              <a:rPr lang="fr-FR" sz="4000" b="1" dirty="0" err="1" smtClean="0">
                <a:solidFill>
                  <a:srgbClr val="0000FF"/>
                </a:solidFill>
                <a:effectLst/>
                <a:latin typeface="Times New Roman"/>
                <a:ea typeface="SimSun"/>
              </a:rPr>
              <a:t>Malaysie</a:t>
            </a:r>
            <a:r>
              <a:rPr lang="fr-FR" sz="4000" b="1" dirty="0" smtClean="0">
                <a:solidFill>
                  <a:srgbClr val="0000FF"/>
                </a:solidFill>
                <a:effectLst/>
                <a:latin typeface="Times New Roman"/>
                <a:ea typeface="SimSun"/>
              </a:rPr>
              <a:t>, Corée, Japon, Thaïlande</a:t>
            </a:r>
            <a:r>
              <a:rPr lang="fr-FR" sz="4000" dirty="0" smtClean="0">
                <a:solidFill>
                  <a:srgbClr val="0000FF"/>
                </a:solidFill>
                <a:effectLst/>
                <a:latin typeface="Times New Roman"/>
                <a:ea typeface="SimSun"/>
              </a:rPr>
              <a:t>…)</a:t>
            </a:r>
          </a:p>
          <a:p>
            <a:pPr lvl="0">
              <a:buBlip>
                <a:blip r:embed="rId2"/>
              </a:buBlip>
              <a:tabLst>
                <a:tab pos="457200" algn="l"/>
              </a:tabLst>
            </a:pPr>
            <a:r>
              <a:rPr lang="fr-FR" sz="4000" dirty="0">
                <a:solidFill>
                  <a:srgbClr val="0000FF"/>
                </a:solidFill>
                <a:latin typeface="Times New Roman"/>
                <a:ea typeface="SimSun"/>
              </a:rPr>
              <a:t> </a:t>
            </a:r>
            <a:r>
              <a:rPr lang="fr-FR" sz="4000" dirty="0" smtClean="0">
                <a:solidFill>
                  <a:srgbClr val="0000FF"/>
                </a:solidFill>
                <a:latin typeface="Times New Roman"/>
                <a:ea typeface="SimSun"/>
              </a:rPr>
              <a:t> A Londres en 2012, </a:t>
            </a:r>
            <a:r>
              <a:rPr lang="fr-FR" sz="4000" b="1" dirty="0" smtClean="0">
                <a:solidFill>
                  <a:srgbClr val="0000FF"/>
                </a:solidFill>
                <a:latin typeface="Times New Roman"/>
                <a:ea typeface="SimSun"/>
              </a:rPr>
              <a:t>grand chelem de la Chine (5 médailles d’or </a:t>
            </a:r>
            <a:r>
              <a:rPr lang="fr-FR" sz="4000" dirty="0" smtClean="0">
                <a:solidFill>
                  <a:srgbClr val="0000FF"/>
                </a:solidFill>
                <a:latin typeface="Times New Roman"/>
                <a:ea typeface="SimSun"/>
              </a:rPr>
              <a:t>pour autant d’épreuves disputées</a:t>
            </a:r>
            <a:r>
              <a:rPr lang="fr-FR" sz="4000" b="1" dirty="0" smtClean="0">
                <a:solidFill>
                  <a:srgbClr val="0000FF"/>
                </a:solidFill>
                <a:latin typeface="Times New Roman"/>
                <a:ea typeface="SimSun"/>
              </a:rPr>
              <a:t>)</a:t>
            </a:r>
            <a:endParaRPr lang="fr-FR" sz="4000" b="1" dirty="0" smtClean="0">
              <a:effectLst/>
              <a:latin typeface="Times New Roman"/>
              <a:ea typeface="SimSun"/>
            </a:endParaRPr>
          </a:p>
          <a:p>
            <a:pPr lvl="0">
              <a:buBlip>
                <a:blip r:embed="rId2"/>
              </a:buBlip>
              <a:tabLst>
                <a:tab pos="457200" algn="l"/>
              </a:tabLst>
            </a:pPr>
            <a:r>
              <a:rPr lang="fr-FR" sz="4000" dirty="0" smtClean="0">
                <a:solidFill>
                  <a:srgbClr val="0000FF"/>
                </a:solidFill>
                <a:effectLst/>
                <a:latin typeface="Times New Roman"/>
                <a:ea typeface="SimSun"/>
              </a:rPr>
              <a:t>  </a:t>
            </a:r>
            <a:r>
              <a:rPr lang="fr-FR" sz="4000" b="1" dirty="0" smtClean="0">
                <a:solidFill>
                  <a:srgbClr val="0000FF"/>
                </a:solidFill>
                <a:effectLst/>
                <a:latin typeface="Times New Roman"/>
                <a:ea typeface="SimSun"/>
              </a:rPr>
              <a:t>L’Angleterre, la Russie </a:t>
            </a:r>
            <a:r>
              <a:rPr lang="fr-FR" sz="4000" dirty="0" smtClean="0">
                <a:solidFill>
                  <a:srgbClr val="0000FF"/>
                </a:solidFill>
                <a:effectLst/>
                <a:latin typeface="Times New Roman"/>
                <a:ea typeface="SimSun"/>
              </a:rPr>
              <a:t>(bronze en Double Femme en 2012) et surtout le </a:t>
            </a:r>
            <a:r>
              <a:rPr lang="fr-FR" sz="4000" b="1" dirty="0" smtClean="0">
                <a:solidFill>
                  <a:srgbClr val="0000FF"/>
                </a:solidFill>
                <a:effectLst/>
                <a:latin typeface="Times New Roman"/>
                <a:ea typeface="SimSun"/>
              </a:rPr>
              <a:t>Danemark </a:t>
            </a:r>
            <a:r>
              <a:rPr lang="fr-FR" sz="4000" dirty="0" smtClean="0">
                <a:solidFill>
                  <a:srgbClr val="0000FF"/>
                </a:solidFill>
                <a:effectLst/>
                <a:latin typeface="Times New Roman"/>
                <a:ea typeface="SimSun"/>
              </a:rPr>
              <a:t>(argent en DH et le bronze en Double Mixte à Londres en 2012) représentent les trois meilleures nations européennes</a:t>
            </a:r>
            <a:endParaRPr lang="fr-FR" sz="4000" dirty="0" smtClean="0">
              <a:effectLst/>
              <a:latin typeface="Times New Roman"/>
              <a:ea typeface="SimSun"/>
            </a:endParaRPr>
          </a:p>
          <a:p>
            <a:endParaRPr lang="fr-FR" dirty="0"/>
          </a:p>
        </p:txBody>
      </p:sp>
      <p:pic>
        <p:nvPicPr>
          <p:cNvPr id="1026" name="Picture 2" descr="C:\Users\mdurupt\Documents\image badminton\canstock1073720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9912" y="5293764"/>
            <a:ext cx="1944216" cy="1375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222495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a:bodyPr>
          <a:lstStyle/>
          <a:p>
            <a:r>
              <a:rPr lang="fr-FR" sz="6000" b="1" dirty="0" smtClean="0">
                <a:effectLst>
                  <a:outerShdw blurRad="38100" dist="38100" dir="2700000" algn="tl">
                    <a:srgbClr val="000000">
                      <a:alpha val="43137"/>
                    </a:srgbClr>
                  </a:outerShdw>
                </a:effectLst>
              </a:rPr>
              <a:t>D / La communication</a:t>
            </a:r>
            <a:endParaRPr lang="fr-FR" sz="6000" b="1" dirty="0">
              <a:effectLst>
                <a:outerShdw blurRad="38100" dist="38100" dir="2700000" algn="tl">
                  <a:srgbClr val="000000">
                    <a:alpha val="43137"/>
                  </a:srgbClr>
                </a:outerShdw>
              </a:effectLst>
            </a:endParaRPr>
          </a:p>
        </p:txBody>
      </p:sp>
      <p:pic>
        <p:nvPicPr>
          <p:cNvPr id="2050" name="Picture 2" descr="C:\Users\Utilisateur\AppData\Local\Microsoft\Windows\Temporary Internet Files\Content.IE5\RA7O49NR\MC900285466[1].wmf"/>
          <p:cNvPicPr>
            <a:picLocks noGrp="1" noChangeAspect="1" noChangeArrowheads="1"/>
          </p:cNvPicPr>
          <p:nvPr>
            <p:ph idx="1"/>
          </p:nvPr>
        </p:nvPicPr>
        <p:blipFill>
          <a:blip r:embed="rId2" cstate="print"/>
          <a:srcRect/>
          <a:stretch>
            <a:fillRect/>
          </a:stretch>
        </p:blipFill>
        <p:spPr bwMode="auto">
          <a:xfrm>
            <a:off x="2555776" y="1849016"/>
            <a:ext cx="4032448" cy="4028331"/>
          </a:xfrm>
          <a:prstGeom prst="rect">
            <a:avLst/>
          </a:prstGeom>
          <a:noFill/>
        </p:spPr>
      </p:pic>
    </p:spTree>
    <p:extLst>
      <p:ext uri="{BB962C8B-B14F-4D97-AF65-F5344CB8AC3E}">
        <p14:creationId xmlns="" xmlns:p14="http://schemas.microsoft.com/office/powerpoint/2010/main" val="223886647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706090"/>
          </a:xfrm>
        </p:spPr>
        <p:txBody>
          <a:bodyPr>
            <a:normAutofit fontScale="90000"/>
          </a:bodyPr>
          <a:lstStyle/>
          <a:p>
            <a:r>
              <a:rPr lang="fr-FR" dirty="0" smtClean="0"/>
              <a:t>Position de l’arbitre</a:t>
            </a:r>
            <a:endParaRPr lang="fr-FR" dirty="0"/>
          </a:p>
        </p:txBody>
      </p:sp>
      <p:pic>
        <p:nvPicPr>
          <p:cNvPr id="7" name="Espace réservé du contenu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7418" y="980728"/>
            <a:ext cx="8061046" cy="5224635"/>
          </a:xfrm>
        </p:spPr>
      </p:pic>
    </p:spTree>
    <p:extLst>
      <p:ext uri="{BB962C8B-B14F-4D97-AF65-F5344CB8AC3E}">
        <p14:creationId xmlns="" xmlns:p14="http://schemas.microsoft.com/office/powerpoint/2010/main" val="3155460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fontScale="90000"/>
          </a:bodyPr>
          <a:lstStyle/>
          <a:p>
            <a:r>
              <a:rPr lang="fr-FR" b="1" dirty="0" smtClean="0">
                <a:effectLst>
                  <a:outerShdw blurRad="38100" dist="38100" dir="2700000" algn="tl">
                    <a:srgbClr val="000000">
                      <a:alpha val="43137"/>
                    </a:srgbClr>
                  </a:outerShdw>
                </a:effectLst>
              </a:rPr>
              <a:t>1 / La feuille de score et les annonces</a:t>
            </a:r>
            <a:endParaRPr lang="fr-FR" b="1" dirty="0">
              <a:effectLst>
                <a:outerShdw blurRad="38100" dist="38100" dir="2700000" algn="tl">
                  <a:srgbClr val="000000">
                    <a:alpha val="43137"/>
                  </a:srgbClr>
                </a:outerShdw>
              </a:effectLst>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1523" y="2306038"/>
            <a:ext cx="4580953" cy="3114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331940" y="3356992"/>
            <a:ext cx="2400300" cy="1828800"/>
          </a:xfrm>
          <a:prstGeom prst="rect">
            <a:avLst/>
          </a:pr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Arial" pitchFamily="34" charset="0"/>
              </a:rPr>
              <a:t>Service perdu</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smtClean="0">
                <a:ln>
                  <a:noFill/>
                </a:ln>
                <a:solidFill>
                  <a:schemeClr val="tx1"/>
                </a:solidFill>
                <a:effectLst/>
                <a:latin typeface="Calibri" pitchFamily="34" charset="0"/>
                <a:cs typeface="Arial" pitchFamily="34" charset="0"/>
              </a:rPr>
              <a:t>3 - 5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87282275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dirty="0"/>
          </a:p>
        </p:txBody>
      </p:sp>
      <p:sp>
        <p:nvSpPr>
          <p:cNvPr id="3" name="Espace réservé du contenu 2"/>
          <p:cNvSpPr>
            <a:spLocks noGrp="1"/>
          </p:cNvSpPr>
          <p:nvPr>
            <p:ph idx="1"/>
          </p:nvPr>
        </p:nvSpPr>
        <p:spPr>
          <a:xfrm>
            <a:off x="457200" y="476672"/>
            <a:ext cx="8229600" cy="5649491"/>
          </a:xfrm>
        </p:spPr>
        <p:txBody>
          <a:bodyPr>
            <a:normAutofit fontScale="85000" lnSpcReduction="20000"/>
          </a:bodyPr>
          <a:lstStyle/>
          <a:p>
            <a:pPr indent="-457200">
              <a:buBlip>
                <a:blip r:embed="rId2"/>
              </a:buBlip>
              <a:tabLst>
                <a:tab pos="457200" algn="l"/>
              </a:tabLst>
            </a:pPr>
            <a:r>
              <a:rPr lang="fr-FR" b="1" dirty="0">
                <a:latin typeface="Times New Roman"/>
                <a:ea typeface="Times New Roman"/>
              </a:rPr>
              <a:t>	</a:t>
            </a:r>
            <a:r>
              <a:rPr lang="fr-FR" dirty="0">
                <a:latin typeface="Calibri" pitchFamily="34" charset="0"/>
                <a:ea typeface="Times New Roman"/>
                <a:cs typeface="Calibri" pitchFamily="34" charset="0"/>
              </a:rPr>
              <a:t>L’arbitre </a:t>
            </a:r>
            <a:r>
              <a:rPr lang="fr-FR" b="1" dirty="0">
                <a:latin typeface="Calibri" pitchFamily="34" charset="0"/>
                <a:ea typeface="Times New Roman"/>
                <a:cs typeface="Calibri" pitchFamily="34" charset="0"/>
              </a:rPr>
              <a:t>note le score </a:t>
            </a:r>
            <a:r>
              <a:rPr lang="fr-FR" dirty="0">
                <a:latin typeface="Calibri" pitchFamily="34" charset="0"/>
                <a:ea typeface="Times New Roman"/>
                <a:cs typeface="Calibri" pitchFamily="34" charset="0"/>
              </a:rPr>
              <a:t>sur sa feuille avant de l’annoncer</a:t>
            </a:r>
            <a:endParaRPr lang="fr-FR" sz="2000" dirty="0">
              <a:latin typeface="Calibri" pitchFamily="34" charset="0"/>
              <a:ea typeface="Times New Roman"/>
              <a:cs typeface="Calibri" pitchFamily="34" charset="0"/>
            </a:endParaRPr>
          </a:p>
          <a:p>
            <a:pPr marL="228600">
              <a:spcAft>
                <a:spcPts val="0"/>
              </a:spcAft>
              <a:buBlip>
                <a:blip r:embed="rId2"/>
              </a:buBlip>
              <a:tabLst>
                <a:tab pos="457200" algn="l"/>
              </a:tabLst>
            </a:pPr>
            <a:endParaRPr lang="fr-FR" sz="1800" dirty="0">
              <a:latin typeface="Calibri" pitchFamily="34" charset="0"/>
              <a:ea typeface="Times New Roman"/>
              <a:cs typeface="Calibri" pitchFamily="34" charset="0"/>
            </a:endParaRPr>
          </a:p>
          <a:p>
            <a:pPr indent="-457200">
              <a:spcAft>
                <a:spcPts val="0"/>
              </a:spcAft>
              <a:buBlip>
                <a:blip r:embed="rId2"/>
              </a:buBlip>
              <a:tabLst>
                <a:tab pos="457200" algn="l"/>
                <a:tab pos="685800" algn="l"/>
              </a:tabLst>
            </a:pPr>
            <a:r>
              <a:rPr lang="fr-FR" dirty="0">
                <a:latin typeface="Calibri" pitchFamily="34" charset="0"/>
                <a:ea typeface="Times New Roman"/>
                <a:cs typeface="Calibri" pitchFamily="34" charset="0"/>
              </a:rPr>
              <a:t>	L’arbitre doit </a:t>
            </a:r>
            <a:r>
              <a:rPr lang="fr-FR" b="1" dirty="0">
                <a:latin typeface="Calibri" pitchFamily="34" charset="0"/>
                <a:ea typeface="Times New Roman"/>
                <a:cs typeface="Calibri" pitchFamily="34" charset="0"/>
              </a:rPr>
              <a:t>parler fort </a:t>
            </a:r>
            <a:r>
              <a:rPr lang="fr-FR" dirty="0">
                <a:latin typeface="Calibri" pitchFamily="34" charset="0"/>
                <a:ea typeface="Times New Roman"/>
                <a:cs typeface="Calibri" pitchFamily="34" charset="0"/>
              </a:rPr>
              <a:t>et clairement</a:t>
            </a:r>
            <a:endParaRPr lang="fr-FR" sz="1800" dirty="0">
              <a:latin typeface="Calibri" pitchFamily="34" charset="0"/>
              <a:ea typeface="Times New Roman"/>
              <a:cs typeface="Calibri" pitchFamily="34" charset="0"/>
            </a:endParaRPr>
          </a:p>
          <a:p>
            <a:pPr marL="228600">
              <a:spcAft>
                <a:spcPts val="0"/>
              </a:spcAft>
              <a:buBlip>
                <a:blip r:embed="rId2"/>
              </a:buBlip>
              <a:tabLst>
                <a:tab pos="457200" algn="l"/>
                <a:tab pos="685800" algn="l"/>
              </a:tabLst>
            </a:pPr>
            <a:endParaRPr lang="fr-FR" sz="1800" dirty="0">
              <a:latin typeface="Calibri" pitchFamily="34" charset="0"/>
              <a:ea typeface="Times New Roman"/>
              <a:cs typeface="Calibri" pitchFamily="34" charset="0"/>
            </a:endParaRPr>
          </a:p>
          <a:p>
            <a:pPr indent="-457200">
              <a:spcAft>
                <a:spcPts val="0"/>
              </a:spcAft>
              <a:buBlip>
                <a:blip r:embed="rId2"/>
              </a:buBlip>
              <a:tabLst>
                <a:tab pos="457200" algn="l"/>
                <a:tab pos="685800" algn="l"/>
              </a:tabLst>
            </a:pPr>
            <a:r>
              <a:rPr lang="fr-FR" dirty="0">
                <a:latin typeface="Calibri" pitchFamily="34" charset="0"/>
                <a:ea typeface="Times New Roman"/>
                <a:cs typeface="Calibri" pitchFamily="34" charset="0"/>
              </a:rPr>
              <a:t>	L’arbitre annonce </a:t>
            </a:r>
            <a:r>
              <a:rPr lang="fr-FR" b="1" dirty="0">
                <a:latin typeface="Calibri" pitchFamily="34" charset="0"/>
                <a:ea typeface="Times New Roman"/>
                <a:cs typeface="Calibri" pitchFamily="34" charset="0"/>
              </a:rPr>
              <a:t>toujours le score du serveur </a:t>
            </a:r>
            <a:r>
              <a:rPr lang="fr-FR" dirty="0">
                <a:latin typeface="Calibri" pitchFamily="34" charset="0"/>
                <a:ea typeface="Times New Roman"/>
                <a:cs typeface="Calibri" pitchFamily="34" charset="0"/>
              </a:rPr>
              <a:t>en premier</a:t>
            </a:r>
            <a:endParaRPr lang="fr-FR" sz="1800" dirty="0">
              <a:latin typeface="Calibri" pitchFamily="34" charset="0"/>
              <a:ea typeface="Times New Roman"/>
              <a:cs typeface="Calibri" pitchFamily="34" charset="0"/>
            </a:endParaRPr>
          </a:p>
          <a:p>
            <a:pPr>
              <a:spcAft>
                <a:spcPts val="0"/>
              </a:spcAft>
              <a:buBlip>
                <a:blip r:embed="rId2"/>
              </a:buBlip>
              <a:tabLst>
                <a:tab pos="457200" algn="l"/>
                <a:tab pos="685800" algn="l"/>
              </a:tabLst>
            </a:pPr>
            <a:endParaRPr lang="fr-FR" sz="1800" dirty="0">
              <a:latin typeface="Calibri" pitchFamily="34" charset="0"/>
              <a:ea typeface="Times New Roman"/>
              <a:cs typeface="Calibri" pitchFamily="34" charset="0"/>
            </a:endParaRPr>
          </a:p>
          <a:p>
            <a:pPr indent="-457200">
              <a:spcAft>
                <a:spcPts val="0"/>
              </a:spcAft>
              <a:buBlip>
                <a:blip r:embed="rId2"/>
              </a:buBlip>
              <a:tabLst>
                <a:tab pos="457200" algn="l"/>
                <a:tab pos="685800" algn="l"/>
              </a:tabLst>
            </a:pPr>
            <a:r>
              <a:rPr lang="fr-FR" dirty="0">
                <a:latin typeface="Calibri" pitchFamily="34" charset="0"/>
                <a:ea typeface="Times New Roman"/>
                <a:cs typeface="Calibri" pitchFamily="34" charset="0"/>
              </a:rPr>
              <a:t>	L’arbitre annonce </a:t>
            </a:r>
            <a:r>
              <a:rPr lang="fr-FR" b="1" dirty="0">
                <a:latin typeface="Calibri" pitchFamily="34" charset="0"/>
                <a:ea typeface="Times New Roman"/>
                <a:cs typeface="Calibri" pitchFamily="34" charset="0"/>
              </a:rPr>
              <a:t>« service perdu » </a:t>
            </a:r>
            <a:r>
              <a:rPr lang="fr-FR" dirty="0">
                <a:latin typeface="Calibri" pitchFamily="34" charset="0"/>
                <a:ea typeface="Times New Roman"/>
                <a:cs typeface="Calibri" pitchFamily="34" charset="0"/>
              </a:rPr>
              <a:t>lorsque le joueur qui a servi a perdu l’échange</a:t>
            </a:r>
            <a:endParaRPr lang="fr-FR" sz="1800" dirty="0">
              <a:latin typeface="Calibri" pitchFamily="34" charset="0"/>
              <a:ea typeface="Times New Roman"/>
              <a:cs typeface="Calibri" pitchFamily="34" charset="0"/>
            </a:endParaRPr>
          </a:p>
          <a:p>
            <a:pPr>
              <a:spcAft>
                <a:spcPts val="0"/>
              </a:spcAft>
              <a:buBlip>
                <a:blip r:embed="rId2"/>
              </a:buBlip>
              <a:tabLst>
                <a:tab pos="457200" algn="l"/>
                <a:tab pos="685800" algn="l"/>
              </a:tabLst>
            </a:pPr>
            <a:endParaRPr lang="fr-FR" sz="1800" dirty="0">
              <a:latin typeface="Calibri" pitchFamily="34" charset="0"/>
              <a:ea typeface="Times New Roman"/>
              <a:cs typeface="Calibri" pitchFamily="34" charset="0"/>
            </a:endParaRPr>
          </a:p>
          <a:p>
            <a:pPr indent="-457200">
              <a:spcAft>
                <a:spcPts val="0"/>
              </a:spcAft>
              <a:buBlip>
                <a:blip r:embed="rId2"/>
              </a:buBlip>
              <a:tabLst>
                <a:tab pos="457200" algn="l"/>
              </a:tabLst>
            </a:pPr>
            <a:r>
              <a:rPr lang="fr-FR" dirty="0">
                <a:latin typeface="Calibri" pitchFamily="34" charset="0"/>
                <a:ea typeface="Times New Roman"/>
                <a:cs typeface="Calibri" pitchFamily="34" charset="0"/>
              </a:rPr>
              <a:t>	L’arbitre </a:t>
            </a:r>
            <a:r>
              <a:rPr lang="fr-FR" b="1" dirty="0">
                <a:latin typeface="Calibri" pitchFamily="34" charset="0"/>
                <a:ea typeface="Times New Roman"/>
                <a:cs typeface="Calibri" pitchFamily="34" charset="0"/>
              </a:rPr>
              <a:t>peut annoncer let </a:t>
            </a:r>
            <a:r>
              <a:rPr lang="fr-FR" dirty="0">
                <a:latin typeface="Calibri" pitchFamily="34" charset="0"/>
                <a:ea typeface="Times New Roman"/>
                <a:cs typeface="Calibri" pitchFamily="34" charset="0"/>
              </a:rPr>
              <a:t>pour prendre le temps de remplir sa feuille</a:t>
            </a:r>
            <a:endParaRPr lang="fr-FR" sz="1800" dirty="0">
              <a:latin typeface="Calibri" pitchFamily="34" charset="0"/>
              <a:ea typeface="Times New Roman"/>
              <a:cs typeface="Calibri" pitchFamily="34" charset="0"/>
            </a:endParaRPr>
          </a:p>
          <a:p>
            <a:pPr>
              <a:spcAft>
                <a:spcPts val="0"/>
              </a:spcAft>
              <a:buBlip>
                <a:blip r:embed="rId2"/>
              </a:buBlip>
              <a:tabLst>
                <a:tab pos="457200" algn="l"/>
              </a:tabLst>
            </a:pPr>
            <a:endParaRPr lang="fr-FR" sz="1800" dirty="0">
              <a:latin typeface="Calibri" pitchFamily="34" charset="0"/>
              <a:ea typeface="Times New Roman"/>
              <a:cs typeface="Calibri" pitchFamily="34" charset="0"/>
            </a:endParaRPr>
          </a:p>
          <a:p>
            <a:pPr indent="-457200">
              <a:spcAft>
                <a:spcPts val="0"/>
              </a:spcAft>
              <a:buBlip>
                <a:blip r:embed="rId2"/>
              </a:buBlip>
              <a:tabLst>
                <a:tab pos="457200" algn="l"/>
              </a:tabLst>
            </a:pPr>
            <a:r>
              <a:rPr lang="fr-FR" dirty="0">
                <a:latin typeface="Calibri" pitchFamily="34" charset="0"/>
                <a:ea typeface="Times New Roman"/>
                <a:cs typeface="Calibri" pitchFamily="34" charset="0"/>
              </a:rPr>
              <a:t>	Les </a:t>
            </a:r>
            <a:r>
              <a:rPr lang="fr-FR" b="1" dirty="0">
                <a:latin typeface="Calibri" pitchFamily="34" charset="0"/>
                <a:ea typeface="Times New Roman"/>
                <a:cs typeface="Calibri" pitchFamily="34" charset="0"/>
              </a:rPr>
              <a:t>joueurs attendent </a:t>
            </a:r>
            <a:r>
              <a:rPr lang="fr-FR" dirty="0">
                <a:latin typeface="Calibri" pitchFamily="34" charset="0"/>
                <a:ea typeface="Times New Roman"/>
                <a:cs typeface="Calibri" pitchFamily="34" charset="0"/>
              </a:rPr>
              <a:t>l’annonce du score pour se placer et </a:t>
            </a:r>
            <a:r>
              <a:rPr lang="fr-FR" dirty="0" smtClean="0">
                <a:latin typeface="Calibri" pitchFamily="34" charset="0"/>
                <a:ea typeface="Times New Roman"/>
                <a:cs typeface="Calibri" pitchFamily="34" charset="0"/>
              </a:rPr>
              <a:t>jouer</a:t>
            </a:r>
            <a:endParaRPr lang="fr-FR" sz="1800" dirty="0">
              <a:latin typeface="Calibri" pitchFamily="34" charset="0"/>
              <a:ea typeface="Times New Roman"/>
              <a:cs typeface="Calibri" pitchFamily="34" charset="0"/>
            </a:endParaRPr>
          </a:p>
        </p:txBody>
      </p:sp>
    </p:spTree>
    <p:extLst>
      <p:ext uri="{BB962C8B-B14F-4D97-AF65-F5344CB8AC3E}">
        <p14:creationId xmlns="" xmlns:p14="http://schemas.microsoft.com/office/powerpoint/2010/main" val="2297767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solidFill>
            <a:schemeClr val="tx2">
              <a:lumMod val="40000"/>
              <a:lumOff val="60000"/>
            </a:schemeClr>
          </a:solidFill>
        </p:spPr>
        <p:txBody>
          <a:bodyPr>
            <a:normAutofit fontScale="90000"/>
          </a:bodyPr>
          <a:lstStyle/>
          <a:p>
            <a:r>
              <a:rPr lang="fr-FR" b="1" dirty="0" smtClean="0">
                <a:effectLst>
                  <a:outerShdw blurRad="38100" dist="38100" dir="2700000" algn="tl">
                    <a:srgbClr val="000000">
                      <a:alpha val="43137"/>
                    </a:srgbClr>
                  </a:outerShdw>
                </a:effectLst>
              </a:rPr>
              <a:t>2 / Remplissage de la feuille de score</a:t>
            </a:r>
            <a:endParaRPr lang="fr-FR" b="1" dirty="0">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388" y="1529803"/>
            <a:ext cx="8785225" cy="459055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3"/>
          <p:cNvSpPr txBox="1">
            <a:spLocks noChangeArrowheads="1"/>
          </p:cNvSpPr>
          <p:nvPr/>
        </p:nvSpPr>
        <p:spPr bwMode="auto">
          <a:xfrm>
            <a:off x="1331640" y="1268760"/>
            <a:ext cx="1828800" cy="571500"/>
          </a:xfrm>
          <a:prstGeom prst="rect">
            <a:avLst/>
          </a:prstGeom>
          <a:solidFill>
            <a:srgbClr val="FFFF00"/>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FF"/>
                </a:solidFill>
                <a:effectLst/>
                <a:latin typeface="Times New Roman" pitchFamily="18" charset="0"/>
                <a:cs typeface="Arial" pitchFamily="34" charset="0"/>
              </a:rPr>
              <a:t>2 / On indique quelle équipe sert en premier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6486157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solidFill>
            <a:schemeClr val="tx2">
              <a:lumMod val="40000"/>
              <a:lumOff val="60000"/>
            </a:schemeClr>
          </a:solidFill>
        </p:spPr>
        <p:txBody>
          <a:bodyPr>
            <a:normAutofit/>
          </a:bodyPr>
          <a:lstStyle/>
          <a:p>
            <a:r>
              <a:rPr lang="fr-FR" sz="4000" b="1" dirty="0" smtClean="0">
                <a:effectLst>
                  <a:outerShdw blurRad="38100" dist="38100" dir="2700000" algn="tl">
                    <a:srgbClr val="000000">
                      <a:alpha val="43137"/>
                    </a:srgbClr>
                  </a:outerShdw>
                </a:effectLst>
              </a:rPr>
              <a:t>2 bis / La feuille en double</a:t>
            </a:r>
            <a:endParaRPr lang="fr-FR" sz="4000" b="1" dirty="0">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825" y="1522080"/>
            <a:ext cx="8642350" cy="46060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444198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solidFill>
            <a:schemeClr val="tx2">
              <a:lumMod val="40000"/>
              <a:lumOff val="60000"/>
            </a:schemeClr>
          </a:solidFill>
        </p:spPr>
        <p:txBody>
          <a:bodyPr>
            <a:normAutofit/>
          </a:bodyPr>
          <a:lstStyle/>
          <a:p>
            <a:r>
              <a:rPr lang="fr-FR" sz="4000" b="1" dirty="0" smtClean="0">
                <a:effectLst>
                  <a:outerShdw blurRad="38100" dist="38100" dir="2700000" algn="tl">
                    <a:srgbClr val="000000">
                      <a:alpha val="43137"/>
                    </a:srgbClr>
                  </a:outerShdw>
                </a:effectLst>
              </a:rPr>
              <a:t>3 / Vocabulaire de l’arbitre</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124744"/>
            <a:ext cx="8229600" cy="5001419"/>
          </a:xfrm>
        </p:spPr>
        <p:txBody>
          <a:bodyPr>
            <a:normAutofit fontScale="77500" lnSpcReduction="20000"/>
          </a:bodyPr>
          <a:lstStyle/>
          <a:p>
            <a:pPr marL="0" indent="0">
              <a:buNone/>
              <a:tabLst>
                <a:tab pos="457200" algn="l"/>
              </a:tabLst>
            </a:pPr>
            <a:r>
              <a:rPr lang="fr-FR" sz="2000" dirty="0" smtClean="0">
                <a:latin typeface="Times New Roman"/>
                <a:ea typeface="Times New Roman"/>
              </a:rPr>
              <a:t>         </a:t>
            </a:r>
            <a:endParaRPr lang="fr-FR" sz="1800" dirty="0" smtClean="0">
              <a:latin typeface="Times New Roman"/>
              <a:ea typeface="Times New Roman"/>
            </a:endParaRPr>
          </a:p>
          <a:p>
            <a:pPr>
              <a:buBlip>
                <a:blip r:embed="rId2"/>
              </a:buBlip>
              <a:tabLst>
                <a:tab pos="457200" algn="l"/>
                <a:tab pos="685800" algn="l"/>
              </a:tabLst>
            </a:pPr>
            <a:r>
              <a:rPr lang="fr-FR" dirty="0" smtClean="0">
                <a:latin typeface="Times New Roman"/>
                <a:ea typeface="Times New Roman"/>
              </a:rPr>
              <a:t>       Premier simple opposant </a:t>
            </a:r>
            <a:r>
              <a:rPr lang="fr-FR" b="1" dirty="0" smtClean="0">
                <a:solidFill>
                  <a:srgbClr val="0000FF"/>
                </a:solidFill>
                <a:latin typeface="Times New Roman"/>
                <a:ea typeface="Times New Roman"/>
              </a:rPr>
              <a:t>« Annecy à Seynod »</a:t>
            </a:r>
            <a:endParaRPr lang="fr-FR" sz="1800" dirty="0" smtClean="0">
              <a:latin typeface="Times New Roman"/>
              <a:ea typeface="Times New Roman"/>
            </a:endParaRPr>
          </a:p>
          <a:p>
            <a:pPr>
              <a:buBlip>
                <a:blip r:embed="rId2"/>
              </a:buBlip>
              <a:tabLst>
                <a:tab pos="457200" algn="l"/>
                <a:tab pos="685800" algn="l"/>
              </a:tabLst>
            </a:pPr>
            <a:r>
              <a:rPr lang="fr-FR" dirty="0" smtClean="0">
                <a:latin typeface="Times New Roman"/>
                <a:ea typeface="Times New Roman"/>
              </a:rPr>
              <a:t>       A </a:t>
            </a:r>
            <a:r>
              <a:rPr lang="fr-FR" dirty="0">
                <a:latin typeface="Times New Roman"/>
                <a:ea typeface="Times New Roman"/>
              </a:rPr>
              <a:t>ma droite…., à ma gauche …</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L’arbitre annonce quelle équipe sert : </a:t>
            </a:r>
            <a:r>
              <a:rPr lang="fr-FR" b="1" dirty="0">
                <a:solidFill>
                  <a:srgbClr val="0000FF"/>
                </a:solidFill>
                <a:latin typeface="Times New Roman"/>
                <a:ea typeface="Times New Roman"/>
              </a:rPr>
              <a:t>« Annecy au service »</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a:t>
            </a:r>
            <a:r>
              <a:rPr lang="fr-FR" b="1" dirty="0">
                <a:solidFill>
                  <a:srgbClr val="FF0000"/>
                </a:solidFill>
                <a:latin typeface="Times New Roman"/>
                <a:ea typeface="Times New Roman"/>
              </a:rPr>
              <a:t>« 0 égalité, jouez » </a:t>
            </a:r>
            <a:r>
              <a:rPr lang="fr-FR" dirty="0">
                <a:latin typeface="Times New Roman"/>
                <a:ea typeface="Times New Roman"/>
              </a:rPr>
              <a:t>pour débuter le match</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L’arbitre annonce toujours le score du serveur en premier </a:t>
            </a:r>
            <a:r>
              <a:rPr lang="fr-FR" b="1" dirty="0">
                <a:solidFill>
                  <a:srgbClr val="FF0000"/>
                </a:solidFill>
                <a:latin typeface="Times New Roman"/>
                <a:ea typeface="Times New Roman"/>
              </a:rPr>
              <a:t>« 2-1 »</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L’arbitre annonce </a:t>
            </a:r>
            <a:r>
              <a:rPr lang="fr-FR" b="1" dirty="0">
                <a:solidFill>
                  <a:srgbClr val="FF0000"/>
                </a:solidFill>
                <a:latin typeface="Times New Roman"/>
                <a:ea typeface="Times New Roman"/>
              </a:rPr>
              <a:t>« service perdu »,</a:t>
            </a:r>
            <a:r>
              <a:rPr lang="fr-FR" dirty="0">
                <a:latin typeface="Times New Roman"/>
                <a:ea typeface="Times New Roman"/>
              </a:rPr>
              <a:t> lorsque l’équipe perd l’échange sur son service</a:t>
            </a:r>
            <a:endParaRPr lang="fr-FR" sz="20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Quand il y a égalité, on annonce une seule fois le score, suivi d’égalité : </a:t>
            </a:r>
            <a:r>
              <a:rPr lang="fr-FR" b="1" dirty="0">
                <a:solidFill>
                  <a:srgbClr val="FF0000"/>
                </a:solidFill>
                <a:latin typeface="Times New Roman"/>
                <a:ea typeface="Times New Roman"/>
              </a:rPr>
              <a:t>« 3 égalité »</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Arrêt de jeu quand le score atteint la moitié du score final +1/2  pour 1 minute : </a:t>
            </a:r>
            <a:r>
              <a:rPr lang="fr-FR" b="1" dirty="0">
                <a:solidFill>
                  <a:srgbClr val="FF0000"/>
                </a:solidFill>
                <a:latin typeface="Times New Roman"/>
                <a:ea typeface="Times New Roman"/>
              </a:rPr>
              <a:t>« arrêt de jeu »</a:t>
            </a:r>
            <a:endParaRPr lang="fr-FR" sz="1800" dirty="0">
              <a:latin typeface="Times New Roman"/>
              <a:ea typeface="Times New Roman"/>
            </a:endParaRPr>
          </a:p>
          <a:p>
            <a:endParaRPr lang="fr-FR" dirty="0"/>
          </a:p>
        </p:txBody>
      </p:sp>
    </p:spTree>
    <p:extLst>
      <p:ext uri="{BB962C8B-B14F-4D97-AF65-F5344CB8AC3E}">
        <p14:creationId xmlns="" xmlns:p14="http://schemas.microsoft.com/office/powerpoint/2010/main" val="31775881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endParaRPr lang="fr-FR" dirty="0"/>
          </a:p>
        </p:txBody>
      </p:sp>
      <p:sp>
        <p:nvSpPr>
          <p:cNvPr id="3" name="Espace réservé du contenu 2"/>
          <p:cNvSpPr>
            <a:spLocks noGrp="1"/>
          </p:cNvSpPr>
          <p:nvPr>
            <p:ph idx="1"/>
          </p:nvPr>
        </p:nvSpPr>
        <p:spPr>
          <a:xfrm>
            <a:off x="457200" y="332656"/>
            <a:ext cx="8229600" cy="5793507"/>
          </a:xfrm>
        </p:spPr>
        <p:txBody>
          <a:bodyPr>
            <a:normAutofit fontScale="85000" lnSpcReduction="20000"/>
          </a:bodyPr>
          <a:lstStyle/>
          <a:p>
            <a:pPr indent="-457200">
              <a:spcAft>
                <a:spcPts val="0"/>
              </a:spcAft>
              <a:buBlip>
                <a:blip r:embed="rId2"/>
              </a:buBlip>
              <a:tabLst>
                <a:tab pos="685800" algn="l"/>
              </a:tabLst>
            </a:pPr>
            <a:r>
              <a:rPr lang="fr-FR">
                <a:latin typeface="Times New Roman"/>
                <a:ea typeface="Times New Roman"/>
              </a:rPr>
              <a:t> </a:t>
            </a:r>
            <a:r>
              <a:rPr lang="fr-FR" smtClean="0">
                <a:latin typeface="Times New Roman"/>
                <a:ea typeface="Times New Roman"/>
              </a:rPr>
              <a:t>    </a:t>
            </a:r>
            <a:r>
              <a:rPr lang="fr-FR" b="1" smtClean="0">
                <a:solidFill>
                  <a:srgbClr val="0000FF"/>
                </a:solidFill>
                <a:latin typeface="Times New Roman"/>
                <a:ea typeface="Times New Roman"/>
              </a:rPr>
              <a:t>« </a:t>
            </a:r>
            <a:r>
              <a:rPr lang="fr-FR" b="1" dirty="0">
                <a:solidFill>
                  <a:srgbClr val="0000FF"/>
                </a:solidFill>
                <a:latin typeface="Times New Roman"/>
                <a:ea typeface="Times New Roman"/>
              </a:rPr>
              <a:t>Changement de côté »</a:t>
            </a:r>
            <a:r>
              <a:rPr lang="fr-FR" dirty="0">
                <a:latin typeface="Times New Roman"/>
                <a:ea typeface="Times New Roman"/>
              </a:rPr>
              <a:t> si c’est un match en un seul set</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L’arbitre annonce </a:t>
            </a:r>
            <a:r>
              <a:rPr lang="fr-FR" b="1" dirty="0">
                <a:solidFill>
                  <a:srgbClr val="FF0000"/>
                </a:solidFill>
                <a:latin typeface="Times New Roman"/>
                <a:ea typeface="Times New Roman"/>
              </a:rPr>
              <a:t>« point de set »</a:t>
            </a:r>
            <a:r>
              <a:rPr lang="fr-FR" dirty="0">
                <a:latin typeface="Times New Roman"/>
                <a:ea typeface="Times New Roman"/>
              </a:rPr>
              <a:t> à la fin d’une manche la première fois</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a:t>
            </a:r>
            <a:r>
              <a:rPr lang="fr-FR" b="1" dirty="0">
                <a:solidFill>
                  <a:srgbClr val="0000FF"/>
                </a:solidFill>
                <a:latin typeface="Times New Roman"/>
                <a:ea typeface="Times New Roman"/>
              </a:rPr>
              <a:t>« SET »</a:t>
            </a:r>
            <a:r>
              <a:rPr lang="fr-FR" dirty="0">
                <a:latin typeface="Times New Roman"/>
                <a:ea typeface="Times New Roman"/>
              </a:rPr>
              <a:t> = première manche remportée par telle équipe</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L’arbitre annonce le temps d’arrêt du jeu </a:t>
            </a:r>
            <a:r>
              <a:rPr lang="fr-FR" b="1" dirty="0">
                <a:solidFill>
                  <a:srgbClr val="0000FF"/>
                </a:solidFill>
                <a:latin typeface="Times New Roman"/>
                <a:ea typeface="Times New Roman"/>
              </a:rPr>
              <a:t>: « 2 minutes »</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A l’annonce des </a:t>
            </a:r>
            <a:r>
              <a:rPr lang="fr-FR" b="1" dirty="0">
                <a:solidFill>
                  <a:srgbClr val="0000FF"/>
                </a:solidFill>
                <a:latin typeface="Times New Roman"/>
                <a:ea typeface="Times New Roman"/>
              </a:rPr>
              <a:t>« 20 secondes »,</a:t>
            </a:r>
            <a:r>
              <a:rPr lang="fr-FR" dirty="0">
                <a:latin typeface="Times New Roman"/>
                <a:ea typeface="Times New Roman"/>
              </a:rPr>
              <a:t> l’entraîneur quitte le terrain</a:t>
            </a:r>
            <a:endParaRPr lang="fr-FR" sz="1800" dirty="0">
              <a:latin typeface="Times New Roman"/>
              <a:ea typeface="Times New Roman"/>
            </a:endParaRPr>
          </a:p>
          <a:p>
            <a:pPr indent="-457200">
              <a:spcAft>
                <a:spcPts val="0"/>
              </a:spcAft>
              <a:buBlip>
                <a:blip r:embed="rId2"/>
              </a:buBlip>
              <a:tabLst>
                <a:tab pos="457200" algn="l"/>
              </a:tabLst>
            </a:pPr>
            <a:r>
              <a:rPr lang="fr-FR" dirty="0">
                <a:latin typeface="Times New Roman"/>
                <a:ea typeface="Times New Roman"/>
              </a:rPr>
              <a:t>	A la fin de la rencontre, l’arbitre annonce </a:t>
            </a:r>
            <a:r>
              <a:rPr lang="fr-FR" b="1" dirty="0">
                <a:solidFill>
                  <a:srgbClr val="0000FF"/>
                </a:solidFill>
                <a:latin typeface="Times New Roman"/>
                <a:ea typeface="Times New Roman"/>
              </a:rPr>
              <a:t>« point de match »</a:t>
            </a:r>
            <a:r>
              <a:rPr lang="fr-FR" dirty="0">
                <a:latin typeface="Times New Roman"/>
                <a:ea typeface="Times New Roman"/>
              </a:rPr>
              <a:t> la première fois, puis </a:t>
            </a:r>
            <a:r>
              <a:rPr lang="fr-FR" b="1" dirty="0">
                <a:solidFill>
                  <a:srgbClr val="0000FF"/>
                </a:solidFill>
                <a:latin typeface="Times New Roman"/>
                <a:ea typeface="Times New Roman"/>
              </a:rPr>
              <a:t>« match remporté par »</a:t>
            </a:r>
            <a:r>
              <a:rPr lang="fr-FR" dirty="0">
                <a:latin typeface="Times New Roman"/>
                <a:ea typeface="Times New Roman"/>
              </a:rPr>
              <a:t> telle équipe</a:t>
            </a:r>
            <a:endParaRPr lang="fr-FR" sz="1800" dirty="0">
              <a:latin typeface="Times New Roman"/>
              <a:ea typeface="Times New Roman"/>
            </a:endParaRPr>
          </a:p>
          <a:p>
            <a:pPr indent="-457200">
              <a:spcAft>
                <a:spcPts val="0"/>
              </a:spcAft>
              <a:buBlip>
                <a:blip r:embed="rId2"/>
              </a:buBlip>
              <a:tabLst>
                <a:tab pos="457200" algn="l"/>
                <a:tab pos="685800" algn="l"/>
              </a:tabLst>
            </a:pPr>
            <a:r>
              <a:rPr lang="fr-FR" dirty="0">
                <a:latin typeface="Times New Roman"/>
                <a:ea typeface="Times New Roman"/>
              </a:rPr>
              <a:t>	L’arbitre annonce </a:t>
            </a:r>
            <a:r>
              <a:rPr lang="fr-FR" b="1" dirty="0">
                <a:solidFill>
                  <a:srgbClr val="0000FF"/>
                </a:solidFill>
                <a:latin typeface="Times New Roman"/>
                <a:ea typeface="Times New Roman"/>
              </a:rPr>
              <a:t>« correction »,</a:t>
            </a:r>
            <a:r>
              <a:rPr lang="fr-FR" dirty="0">
                <a:latin typeface="Times New Roman"/>
                <a:ea typeface="Times New Roman"/>
              </a:rPr>
              <a:t> s’il veut modifier sa décision.</a:t>
            </a:r>
            <a:endParaRPr lang="fr-FR" dirty="0"/>
          </a:p>
        </p:txBody>
      </p:sp>
    </p:spTree>
    <p:extLst>
      <p:ext uri="{BB962C8B-B14F-4D97-AF65-F5344CB8AC3E}">
        <p14:creationId xmlns="" xmlns:p14="http://schemas.microsoft.com/office/powerpoint/2010/main" val="3557496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fontScale="90000"/>
          </a:bodyPr>
          <a:lstStyle/>
          <a:p>
            <a:r>
              <a:rPr lang="fr-FR" b="1" dirty="0" smtClean="0">
                <a:effectLst>
                  <a:outerShdw blurRad="38100" dist="38100" dir="2700000" algn="tl">
                    <a:srgbClr val="000000">
                      <a:alpha val="43137"/>
                    </a:srgbClr>
                  </a:outerShdw>
                </a:effectLst>
              </a:rPr>
              <a:t>4 / Gestes des juges de ligne</a:t>
            </a:r>
            <a:br>
              <a:rPr lang="fr-FR" b="1" dirty="0" smtClean="0">
                <a:effectLst>
                  <a:outerShdw blurRad="38100" dist="38100" dir="2700000" algn="tl">
                    <a:srgbClr val="000000">
                      <a:alpha val="43137"/>
                    </a:srgbClr>
                  </a:outerShdw>
                </a:effectLst>
              </a:rPr>
            </a:br>
            <a:r>
              <a:rPr lang="fr-FR" b="1" dirty="0" smtClean="0">
                <a:effectLst>
                  <a:outerShdw blurRad="38100" dist="38100" dir="2700000" algn="tl">
                    <a:srgbClr val="000000">
                      <a:alpha val="43137"/>
                    </a:srgbClr>
                  </a:outerShdw>
                </a:effectLst>
              </a:rPr>
              <a:t> </a:t>
            </a:r>
            <a:r>
              <a:rPr lang="fr-FR" b="1" dirty="0">
                <a:effectLst>
                  <a:outerShdw blurRad="38100" dist="38100" dir="2700000" algn="tl">
                    <a:srgbClr val="000000">
                      <a:alpha val="43137"/>
                    </a:srgbClr>
                  </a:outerShdw>
                </a:effectLst>
              </a:rPr>
              <a:t>A</a:t>
            </a:r>
            <a:r>
              <a:rPr lang="fr-FR" b="1" dirty="0" smtClean="0">
                <a:effectLst>
                  <a:outerShdw blurRad="38100" dist="38100" dir="2700000" algn="tl">
                    <a:srgbClr val="000000">
                      <a:alpha val="43137"/>
                    </a:srgbClr>
                  </a:outerShdw>
                </a:effectLst>
              </a:rPr>
              <a:t>nnonce</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92500" lnSpcReduction="20000"/>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ctr">
              <a:buNone/>
            </a:pPr>
            <a:r>
              <a:rPr lang="fr-FR" dirty="0" smtClean="0"/>
              <a:t>Le volant est dehors et le juge annonce « out »</a:t>
            </a:r>
            <a:endParaRPr lang="fr-FR" dirty="0"/>
          </a:p>
        </p:txBody>
      </p:sp>
      <p:sp>
        <p:nvSpPr>
          <p:cNvPr id="5" name="Rectangle 4"/>
          <p:cNvSpPr/>
          <p:nvPr/>
        </p:nvSpPr>
        <p:spPr>
          <a:xfrm>
            <a:off x="3851920" y="4149080"/>
            <a:ext cx="1008112" cy="86409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Hexagone 5"/>
          <p:cNvSpPr/>
          <p:nvPr/>
        </p:nvSpPr>
        <p:spPr>
          <a:xfrm>
            <a:off x="3851920" y="2802632"/>
            <a:ext cx="1060704" cy="1346448"/>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139952" y="4149080"/>
            <a:ext cx="216024" cy="864096"/>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9763" y="4122589"/>
            <a:ext cx="24447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Émoticône 7"/>
          <p:cNvSpPr/>
          <p:nvPr/>
        </p:nvSpPr>
        <p:spPr>
          <a:xfrm>
            <a:off x="4067944" y="2132856"/>
            <a:ext cx="698301" cy="648072"/>
          </a:xfrm>
          <a:prstGeom prst="smileyFace">
            <a:avLst/>
          </a:prstGeom>
          <a:solidFill>
            <a:srgbClr val="FD8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Lune 8"/>
          <p:cNvSpPr/>
          <p:nvPr/>
        </p:nvSpPr>
        <p:spPr>
          <a:xfrm rot="5400000">
            <a:off x="4143561" y="1798203"/>
            <a:ext cx="499810" cy="74556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644008" y="2780928"/>
            <a:ext cx="115212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824" y="2780928"/>
            <a:ext cx="1176337"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Bulle ronde 10"/>
          <p:cNvSpPr/>
          <p:nvPr/>
        </p:nvSpPr>
        <p:spPr>
          <a:xfrm>
            <a:off x="4716016" y="1281728"/>
            <a:ext cx="1628744" cy="117516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Out</a:t>
            </a:r>
            <a:r>
              <a:rPr lang="fr-FR" dirty="0" smtClean="0"/>
              <a:t> </a:t>
            </a:r>
            <a:endParaRPr lang="fr-FR" dirty="0"/>
          </a:p>
        </p:txBody>
      </p:sp>
      <p:sp>
        <p:nvSpPr>
          <p:cNvPr id="12" name="Ellipse 11"/>
          <p:cNvSpPr/>
          <p:nvPr/>
        </p:nvSpPr>
        <p:spPr>
          <a:xfrm>
            <a:off x="2699792" y="2802632"/>
            <a:ext cx="288032" cy="149746"/>
          </a:xfrm>
          <a:prstGeom prst="ellipse">
            <a:avLst/>
          </a:prstGeom>
          <a:solidFill>
            <a:srgbClr val="FD8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73018" y="2780928"/>
            <a:ext cx="3111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49763" y="4128939"/>
            <a:ext cx="244475" cy="88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067944" y="4005065"/>
            <a:ext cx="648072" cy="163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13552362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034682"/>
          </a:xfrm>
        </p:spPr>
        <p:txBody>
          <a:bodyPr>
            <a:normAutofit/>
          </a:bodyPr>
          <a:lstStyle/>
          <a:p>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smtClean="0"/>
              <a:t>Le volant est à l’intérieur</a:t>
            </a:r>
            <a:endParaRPr lang="fr-FR" sz="3200" dirty="0"/>
          </a:p>
        </p:txBody>
      </p:sp>
      <p:sp>
        <p:nvSpPr>
          <p:cNvPr id="5" name="Rectangle 4"/>
          <p:cNvSpPr/>
          <p:nvPr/>
        </p:nvSpPr>
        <p:spPr>
          <a:xfrm>
            <a:off x="3707904" y="3645024"/>
            <a:ext cx="864096" cy="9361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787160" y="2348880"/>
            <a:ext cx="352792" cy="129614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787160" y="3429000"/>
            <a:ext cx="11448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788024" y="3645024"/>
            <a:ext cx="144016" cy="936104"/>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788024" y="4581128"/>
            <a:ext cx="432048"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779912" y="1700808"/>
            <a:ext cx="396044" cy="673224"/>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Lune 12"/>
          <p:cNvSpPr/>
          <p:nvPr/>
        </p:nvSpPr>
        <p:spPr>
          <a:xfrm>
            <a:off x="3538736" y="1628800"/>
            <a:ext cx="457200" cy="914400"/>
          </a:xfrm>
          <a:prstGeom prst="mo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a:off x="4067944" y="2420888"/>
            <a:ext cx="864096" cy="453752"/>
          </a:xfrm>
          <a:prstGeom prst="line">
            <a:avLst/>
          </a:prstGeom>
          <a:ln w="111125">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rot="2020154">
            <a:off x="4943125" y="2924639"/>
            <a:ext cx="298059" cy="130172"/>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317213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jpg"/>
          <p:cNvPicPr>
            <a:picLocks noChangeAspect="1"/>
          </p:cNvPicPr>
          <p:nvPr/>
        </p:nvPicPr>
        <p:blipFill>
          <a:blip r:embed="rId2" cstate="print"/>
          <a:stretch>
            <a:fillRect/>
          </a:stretch>
        </p:blipFill>
        <p:spPr>
          <a:xfrm>
            <a:off x="5724128" y="1340768"/>
            <a:ext cx="1386458" cy="919282"/>
          </a:xfrm>
          <a:prstGeom prst="rect">
            <a:avLst/>
          </a:prstGeom>
        </p:spPr>
      </p:pic>
      <p:pic>
        <p:nvPicPr>
          <p:cNvPr id="5" name="Picture 2" descr="H:\BADMINTON\image badminton\téléchargement.jpg"/>
          <p:cNvPicPr>
            <a:picLocks noChangeAspect="1" noChangeArrowheads="1"/>
          </p:cNvPicPr>
          <p:nvPr/>
        </p:nvPicPr>
        <p:blipFill>
          <a:blip r:embed="rId3" cstate="print"/>
          <a:srcRect/>
          <a:stretch>
            <a:fillRect/>
          </a:stretch>
        </p:blipFill>
        <p:spPr bwMode="auto">
          <a:xfrm>
            <a:off x="107504" y="1632925"/>
            <a:ext cx="1368152" cy="959749"/>
          </a:xfrm>
          <a:prstGeom prst="rect">
            <a:avLst/>
          </a:prstGeom>
          <a:noFill/>
        </p:spPr>
      </p:pic>
      <p:pic>
        <p:nvPicPr>
          <p:cNvPr id="6" name="Image 5" descr="Drapeau-Malaisie.gif"/>
          <p:cNvPicPr>
            <a:picLocks noChangeAspect="1"/>
          </p:cNvPicPr>
          <p:nvPr/>
        </p:nvPicPr>
        <p:blipFill>
          <a:blip r:embed="rId4" cstate="print"/>
          <a:stretch>
            <a:fillRect/>
          </a:stretch>
        </p:blipFill>
        <p:spPr>
          <a:xfrm>
            <a:off x="4644008" y="4518248"/>
            <a:ext cx="1390464" cy="926976"/>
          </a:xfrm>
          <a:prstGeom prst="rect">
            <a:avLst/>
          </a:prstGeom>
        </p:spPr>
      </p:pic>
      <p:pic>
        <p:nvPicPr>
          <p:cNvPr id="7" name="Image 6" descr="Flag_of_Denmark.svg.png"/>
          <p:cNvPicPr>
            <a:picLocks noChangeAspect="1"/>
          </p:cNvPicPr>
          <p:nvPr/>
        </p:nvPicPr>
        <p:blipFill>
          <a:blip r:embed="rId5" cstate="print"/>
          <a:stretch>
            <a:fillRect/>
          </a:stretch>
        </p:blipFill>
        <p:spPr>
          <a:xfrm>
            <a:off x="1619672" y="687459"/>
            <a:ext cx="1296144" cy="978000"/>
          </a:xfrm>
          <a:prstGeom prst="rect">
            <a:avLst/>
          </a:prstGeom>
        </p:spPr>
      </p:pic>
      <p:pic>
        <p:nvPicPr>
          <p:cNvPr id="8" name="Image 7" descr="indonesie.jpg"/>
          <p:cNvPicPr>
            <a:picLocks noChangeAspect="1"/>
          </p:cNvPicPr>
          <p:nvPr/>
        </p:nvPicPr>
        <p:blipFill>
          <a:blip r:embed="rId6" cstate="print"/>
          <a:stretch>
            <a:fillRect/>
          </a:stretch>
        </p:blipFill>
        <p:spPr>
          <a:xfrm>
            <a:off x="6516215" y="5737576"/>
            <a:ext cx="1404699" cy="931784"/>
          </a:xfrm>
          <a:prstGeom prst="rect">
            <a:avLst/>
          </a:prstGeom>
          <a:ln>
            <a:solidFill>
              <a:srgbClr val="FF0000"/>
            </a:solidFill>
          </a:ln>
        </p:spPr>
      </p:pic>
      <p:pic>
        <p:nvPicPr>
          <p:cNvPr id="9" name="Image 8" descr="russie.jpg"/>
          <p:cNvPicPr>
            <a:picLocks noChangeAspect="1"/>
          </p:cNvPicPr>
          <p:nvPr/>
        </p:nvPicPr>
        <p:blipFill>
          <a:blip r:embed="rId7" cstate="print"/>
          <a:stretch>
            <a:fillRect/>
          </a:stretch>
        </p:blipFill>
        <p:spPr>
          <a:xfrm>
            <a:off x="3203848" y="188640"/>
            <a:ext cx="1351037" cy="900691"/>
          </a:xfrm>
          <a:prstGeom prst="rect">
            <a:avLst/>
          </a:prstGeom>
          <a:ln>
            <a:solidFill>
              <a:schemeClr val="tx2">
                <a:lumMod val="75000"/>
              </a:schemeClr>
            </a:solidFill>
          </a:ln>
        </p:spPr>
      </p:pic>
      <p:pic>
        <p:nvPicPr>
          <p:cNvPr id="10" name="Image 9" descr="coree-du-sud.jpg"/>
          <p:cNvPicPr>
            <a:picLocks noChangeAspect="1"/>
          </p:cNvPicPr>
          <p:nvPr/>
        </p:nvPicPr>
        <p:blipFill>
          <a:blip r:embed="rId8" cstate="print"/>
          <a:stretch>
            <a:fillRect/>
          </a:stretch>
        </p:blipFill>
        <p:spPr>
          <a:xfrm>
            <a:off x="7236296" y="1772816"/>
            <a:ext cx="1373138" cy="914510"/>
          </a:xfrm>
          <a:prstGeom prst="rect">
            <a:avLst/>
          </a:prstGeom>
          <a:ln>
            <a:solidFill>
              <a:schemeClr val="tx1"/>
            </a:solidFill>
          </a:ln>
        </p:spPr>
      </p:pic>
      <p:pic>
        <p:nvPicPr>
          <p:cNvPr id="11" name="Image 10" descr="thailande.jpg"/>
          <p:cNvPicPr>
            <a:picLocks noChangeAspect="1"/>
          </p:cNvPicPr>
          <p:nvPr/>
        </p:nvPicPr>
        <p:blipFill>
          <a:blip r:embed="rId9" cstate="print"/>
          <a:stretch>
            <a:fillRect/>
          </a:stretch>
        </p:blipFill>
        <p:spPr>
          <a:xfrm>
            <a:off x="5220072" y="3415085"/>
            <a:ext cx="1394272" cy="950019"/>
          </a:xfrm>
          <a:prstGeom prst="rect">
            <a:avLst/>
          </a:prstGeom>
        </p:spPr>
      </p:pic>
      <p:pic>
        <p:nvPicPr>
          <p:cNvPr id="12" name="Image 11" descr="japon.jpg"/>
          <p:cNvPicPr>
            <a:picLocks noChangeAspect="1"/>
          </p:cNvPicPr>
          <p:nvPr/>
        </p:nvPicPr>
        <p:blipFill>
          <a:blip r:embed="rId10" cstate="print"/>
          <a:stretch>
            <a:fillRect/>
          </a:stretch>
        </p:blipFill>
        <p:spPr>
          <a:xfrm>
            <a:off x="7669460" y="2767012"/>
            <a:ext cx="1439044" cy="98052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a:solidFill>
            <a:schemeClr val="bg1"/>
          </a:solidFill>
        </p:spPr>
        <p:txBody>
          <a:bodyPr>
            <a:normAutofit fontScale="90000"/>
          </a:bodyPr>
          <a:lstStyle/>
          <a:p>
            <a:endParaRPr lang="fr-FR" sz="4000" b="1" dirty="0">
              <a:solidFill>
                <a:schemeClr val="bg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836712"/>
            <a:ext cx="8229600" cy="5289451"/>
          </a:xfrm>
        </p:spPr>
        <p:txBody>
          <a:bodyPr>
            <a:normAutofit/>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ctr">
              <a:buNone/>
            </a:pPr>
            <a:r>
              <a:rPr lang="fr-FR" dirty="0" smtClean="0"/>
              <a:t>Le juge n’a rien vu</a:t>
            </a:r>
            <a:endParaRPr lang="fr-FR" dirty="0"/>
          </a:p>
        </p:txBody>
      </p:sp>
      <p:sp>
        <p:nvSpPr>
          <p:cNvPr id="5" name="Rectangle 4"/>
          <p:cNvSpPr/>
          <p:nvPr/>
        </p:nvSpPr>
        <p:spPr>
          <a:xfrm>
            <a:off x="3851920" y="3645024"/>
            <a:ext cx="1008112" cy="86409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139952" y="3645024"/>
            <a:ext cx="216024" cy="864096"/>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9763" y="3645024"/>
            <a:ext cx="24447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Émoticône 7"/>
          <p:cNvSpPr/>
          <p:nvPr/>
        </p:nvSpPr>
        <p:spPr>
          <a:xfrm>
            <a:off x="4067944" y="1772816"/>
            <a:ext cx="698301" cy="648072"/>
          </a:xfrm>
          <a:prstGeom prst="smileyFace">
            <a:avLst/>
          </a:prstGeom>
          <a:solidFill>
            <a:srgbClr val="FD8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49763" y="3645024"/>
            <a:ext cx="244475" cy="88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067944" y="3501008"/>
            <a:ext cx="648072" cy="163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Organigramme : Opération manuelle 3"/>
          <p:cNvSpPr/>
          <p:nvPr/>
        </p:nvSpPr>
        <p:spPr>
          <a:xfrm>
            <a:off x="3923928" y="2420888"/>
            <a:ext cx="914400" cy="1089270"/>
          </a:xfrm>
          <a:prstGeom prst="flowChartManualOpe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122948">
            <a:off x="3806674" y="1818062"/>
            <a:ext cx="720080"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8712525">
            <a:off x="4092575" y="1682034"/>
            <a:ext cx="957263" cy="957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Arc plein 17"/>
          <p:cNvSpPr/>
          <p:nvPr/>
        </p:nvSpPr>
        <p:spPr>
          <a:xfrm>
            <a:off x="4067944" y="1700808"/>
            <a:ext cx="698301" cy="261743"/>
          </a:xfrm>
          <a:prstGeom prst="blockArc">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Tree>
    <p:extLst>
      <p:ext uri="{BB962C8B-B14F-4D97-AF65-F5344CB8AC3E}">
        <p14:creationId xmlns="" xmlns:p14="http://schemas.microsoft.com/office/powerpoint/2010/main" val="34410348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962674"/>
          </a:xfrm>
        </p:spPr>
        <p:txBody>
          <a:bodyPr/>
          <a:lstStyle/>
          <a:p>
            <a:endParaRPr lang="fr-FR" dirty="0"/>
          </a:p>
        </p:txBody>
      </p:sp>
      <p:pic>
        <p:nvPicPr>
          <p:cNvPr id="1026" name="Picture 2" descr="C:\Users\mdurupt\Documents\Formation académique badminton du 14 déc 2012\9 - Outil divers, vidéo\Vidéo pour formation JO\Badminton Players\CaiFu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585" y="260648"/>
            <a:ext cx="4068616" cy="61502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7149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durupt\Documents\image badminton\7716957744_50e044186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1" y="674694"/>
            <a:ext cx="7320813" cy="54906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37660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Position des juges de ligne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94617" y="980728"/>
            <a:ext cx="8222481" cy="5256583"/>
          </a:xfrm>
        </p:spPr>
      </p:pic>
    </p:spTree>
    <p:extLst>
      <p:ext uri="{BB962C8B-B14F-4D97-AF65-F5344CB8AC3E}">
        <p14:creationId xmlns="" xmlns:p14="http://schemas.microsoft.com/office/powerpoint/2010/main" val="25211806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chemeClr val="tx2">
              <a:lumMod val="40000"/>
              <a:lumOff val="60000"/>
            </a:schemeClr>
          </a:solidFill>
        </p:spPr>
        <p:txBody>
          <a:bodyPr>
            <a:normAutofit/>
          </a:bodyPr>
          <a:lstStyle/>
          <a:p>
            <a:r>
              <a:rPr lang="fr-FR" sz="4000" b="1" dirty="0" smtClean="0">
                <a:effectLst>
                  <a:outerShdw blurRad="38100" dist="38100" dir="2700000" algn="tl">
                    <a:srgbClr val="000000">
                      <a:alpha val="43137"/>
                    </a:srgbClr>
                  </a:outerShdw>
                </a:effectLst>
              </a:rPr>
              <a:t>5 / Les gestes du juge de service</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229600" cy="4785395"/>
          </a:xfrm>
        </p:spPr>
        <p:txBody>
          <a:bodyPr>
            <a:normAutofit fontScale="92500" lnSpcReduction="10000"/>
          </a:bodyPr>
          <a:lstStyle/>
          <a:p>
            <a:pPr marL="0" indent="0">
              <a:buNone/>
            </a:pPr>
            <a:endParaRPr lang="fr-FR" dirty="0" smtClean="0"/>
          </a:p>
          <a:p>
            <a:pPr marL="0" indent="0">
              <a:buNone/>
            </a:pPr>
            <a:endParaRPr lang="fr-FR" dirty="0"/>
          </a:p>
          <a:p>
            <a:pPr marL="0" indent="0">
              <a:buNone/>
            </a:pPr>
            <a:endParaRPr lang="fr-FR" b="1"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ctr">
              <a:buNone/>
            </a:pPr>
            <a:r>
              <a:rPr lang="fr-FR" dirty="0" smtClean="0"/>
              <a:t>La totalité du volant n’est pas en dessous de la taille</a:t>
            </a:r>
            <a:endParaRPr lang="fr-FR" dirty="0"/>
          </a:p>
        </p:txBody>
      </p:sp>
      <p:sp>
        <p:nvSpPr>
          <p:cNvPr id="5" name="Rectangle 4"/>
          <p:cNvSpPr/>
          <p:nvPr/>
        </p:nvSpPr>
        <p:spPr>
          <a:xfrm>
            <a:off x="3851920" y="3645024"/>
            <a:ext cx="1008112" cy="86409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139952" y="3645024"/>
            <a:ext cx="216024" cy="864096"/>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9763" y="3645024"/>
            <a:ext cx="24447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Émoticône 7"/>
          <p:cNvSpPr/>
          <p:nvPr/>
        </p:nvSpPr>
        <p:spPr>
          <a:xfrm>
            <a:off x="4067944" y="1772816"/>
            <a:ext cx="698301" cy="648072"/>
          </a:xfrm>
          <a:prstGeom prst="smileyFace">
            <a:avLst/>
          </a:prstGeom>
          <a:solidFill>
            <a:srgbClr val="FD8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49763" y="3645024"/>
            <a:ext cx="244475" cy="88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067944" y="3501008"/>
            <a:ext cx="648072" cy="1632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Organigramme : Opération manuelle 3"/>
          <p:cNvSpPr/>
          <p:nvPr/>
        </p:nvSpPr>
        <p:spPr>
          <a:xfrm>
            <a:off x="3923928" y="2420888"/>
            <a:ext cx="914400" cy="1089270"/>
          </a:xfrm>
          <a:prstGeom prst="flowChartManualOperati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Arc plein 17"/>
          <p:cNvSpPr/>
          <p:nvPr/>
        </p:nvSpPr>
        <p:spPr>
          <a:xfrm>
            <a:off x="4067944" y="1700808"/>
            <a:ext cx="698301" cy="261743"/>
          </a:xfrm>
          <a:prstGeom prst="blockArc">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6" name="Rectangle 5"/>
          <p:cNvSpPr/>
          <p:nvPr/>
        </p:nvSpPr>
        <p:spPr>
          <a:xfrm>
            <a:off x="4694238" y="2420888"/>
            <a:ext cx="144090" cy="8640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llipse 8"/>
          <p:cNvSpPr/>
          <p:nvPr/>
        </p:nvSpPr>
        <p:spPr>
          <a:xfrm>
            <a:off x="4716016" y="3212976"/>
            <a:ext cx="144016" cy="216024"/>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2" name="Connecteur droit 11"/>
          <p:cNvCxnSpPr/>
          <p:nvPr/>
        </p:nvCxnSpPr>
        <p:spPr>
          <a:xfrm flipH="1">
            <a:off x="3635896" y="2420888"/>
            <a:ext cx="288032" cy="432048"/>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635896" y="2852936"/>
            <a:ext cx="720080" cy="0"/>
          </a:xfrm>
          <a:prstGeom prst="line">
            <a:avLst/>
          </a:prstGeom>
          <a:ln w="1428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4355976" y="2780928"/>
            <a:ext cx="288032" cy="153630"/>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296252369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034682"/>
          </a:xfrm>
        </p:spPr>
        <p:txBody>
          <a:bodyPr>
            <a:normAutofit/>
          </a:bodyPr>
          <a:lstStyle/>
          <a:p>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smtClean="0"/>
              <a:t>La tige de la raquette n’est pas suffisamment inclinée</a:t>
            </a:r>
            <a:endParaRPr lang="fr-FR" sz="3200" dirty="0"/>
          </a:p>
        </p:txBody>
      </p:sp>
      <p:sp>
        <p:nvSpPr>
          <p:cNvPr id="5" name="Rectangle 4"/>
          <p:cNvSpPr/>
          <p:nvPr/>
        </p:nvSpPr>
        <p:spPr>
          <a:xfrm>
            <a:off x="3707904" y="3645024"/>
            <a:ext cx="864096" cy="9361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3787160" y="2348880"/>
            <a:ext cx="352792" cy="129614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3787160" y="3429000"/>
            <a:ext cx="114488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4788024" y="3645024"/>
            <a:ext cx="144016" cy="936104"/>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4788024" y="4581128"/>
            <a:ext cx="432048"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Ellipse 11"/>
          <p:cNvSpPr/>
          <p:nvPr/>
        </p:nvSpPr>
        <p:spPr>
          <a:xfrm>
            <a:off x="3779912" y="1700808"/>
            <a:ext cx="396044" cy="673224"/>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Lune 12"/>
          <p:cNvSpPr/>
          <p:nvPr/>
        </p:nvSpPr>
        <p:spPr>
          <a:xfrm>
            <a:off x="3538736" y="1628800"/>
            <a:ext cx="457200" cy="914400"/>
          </a:xfrm>
          <a:prstGeom prst="mo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5" name="Connecteur droit 14"/>
          <p:cNvCxnSpPr/>
          <p:nvPr/>
        </p:nvCxnSpPr>
        <p:spPr>
          <a:xfrm>
            <a:off x="4067944" y="2420888"/>
            <a:ext cx="792088" cy="226876"/>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4788024" y="2204864"/>
            <a:ext cx="144016" cy="44290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rot="1052779">
            <a:off x="4892195" y="2006620"/>
            <a:ext cx="154557" cy="237216"/>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0692133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a:solidFill>
            <a:schemeClr val="bg1"/>
          </a:solidFill>
        </p:spPr>
        <p:txBody>
          <a:bodyPr>
            <a:normAutofit fontScale="90000"/>
          </a:bodyPr>
          <a:lstStyle/>
          <a:p>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229600" cy="4785395"/>
          </a:xfrm>
        </p:spPr>
        <p:txBody>
          <a:bodyPr>
            <a:normAutofit fontScale="92500" lnSpcReduction="20000"/>
          </a:bodyPr>
          <a:lstStyle/>
          <a:p>
            <a:pPr marL="0" indent="0">
              <a:buNone/>
            </a:pPr>
            <a:endParaRPr lang="fr-FR" dirty="0" smtClean="0"/>
          </a:p>
          <a:p>
            <a:pPr marL="0" indent="0">
              <a:buNone/>
            </a:pPr>
            <a:endParaRPr lang="fr-FR" dirty="0"/>
          </a:p>
          <a:p>
            <a:pPr marL="0" indent="0">
              <a:buNone/>
            </a:pPr>
            <a:endParaRPr lang="fr-FR" b="1"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ctr">
              <a:buNone/>
            </a:pPr>
            <a:r>
              <a:rPr lang="fr-FR" dirty="0" smtClean="0"/>
              <a:t>Le mouvement de la raquette n’est pas continu vers l’avant</a:t>
            </a:r>
            <a:endParaRPr lang="fr-FR" dirty="0"/>
          </a:p>
        </p:txBody>
      </p:sp>
      <p:sp>
        <p:nvSpPr>
          <p:cNvPr id="5" name="Rectangle 4"/>
          <p:cNvSpPr/>
          <p:nvPr/>
        </p:nvSpPr>
        <p:spPr>
          <a:xfrm>
            <a:off x="3851920" y="3645024"/>
            <a:ext cx="1008112" cy="86409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139952" y="3645024"/>
            <a:ext cx="216024" cy="864096"/>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9763" y="3645024"/>
            <a:ext cx="24447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Émoticône 7"/>
          <p:cNvSpPr/>
          <p:nvPr/>
        </p:nvSpPr>
        <p:spPr>
          <a:xfrm>
            <a:off x="4067944" y="1772816"/>
            <a:ext cx="698301" cy="648072"/>
          </a:xfrm>
          <a:prstGeom prst="smileyFace">
            <a:avLst/>
          </a:prstGeom>
          <a:solidFill>
            <a:srgbClr val="FD8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49763" y="3645024"/>
            <a:ext cx="244475" cy="88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067944" y="3501008"/>
            <a:ext cx="648072" cy="1632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Organigramme : Opération manuelle 3"/>
          <p:cNvSpPr/>
          <p:nvPr/>
        </p:nvSpPr>
        <p:spPr>
          <a:xfrm>
            <a:off x="3923928" y="2420888"/>
            <a:ext cx="914400" cy="1089270"/>
          </a:xfrm>
          <a:prstGeom prst="flowChartManualOperati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Arc plein 17"/>
          <p:cNvSpPr/>
          <p:nvPr/>
        </p:nvSpPr>
        <p:spPr>
          <a:xfrm>
            <a:off x="4067944" y="1655089"/>
            <a:ext cx="698301" cy="405759"/>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6" name="Rectangle 5"/>
          <p:cNvSpPr/>
          <p:nvPr/>
        </p:nvSpPr>
        <p:spPr>
          <a:xfrm>
            <a:off x="4694238" y="2420888"/>
            <a:ext cx="144090" cy="86409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llipse 8"/>
          <p:cNvSpPr/>
          <p:nvPr/>
        </p:nvSpPr>
        <p:spPr>
          <a:xfrm>
            <a:off x="4716016" y="3212976"/>
            <a:ext cx="144016" cy="216024"/>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1" name="Connecteur droit 10"/>
          <p:cNvCxnSpPr/>
          <p:nvPr/>
        </p:nvCxnSpPr>
        <p:spPr>
          <a:xfrm flipH="1">
            <a:off x="2843808" y="2420888"/>
            <a:ext cx="1008112"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2663808" y="2348896"/>
            <a:ext cx="180000" cy="144000"/>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096221">
            <a:off x="3046357" y="2741125"/>
            <a:ext cx="1011237"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Ellipse 20"/>
          <p:cNvSpPr/>
          <p:nvPr/>
        </p:nvSpPr>
        <p:spPr>
          <a:xfrm>
            <a:off x="3023848" y="3140984"/>
            <a:ext cx="180000" cy="144000"/>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6236701">
            <a:off x="3234061" y="2893525"/>
            <a:ext cx="1011237"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Ellipse 22"/>
          <p:cNvSpPr/>
          <p:nvPr/>
        </p:nvSpPr>
        <p:spPr>
          <a:xfrm>
            <a:off x="3527904" y="3429016"/>
            <a:ext cx="180000" cy="144000"/>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3925069">
            <a:off x="3581554" y="2843133"/>
            <a:ext cx="1011237" cy="128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Ellipse 24"/>
          <p:cNvSpPr/>
          <p:nvPr/>
        </p:nvSpPr>
        <p:spPr>
          <a:xfrm>
            <a:off x="4247984" y="3356992"/>
            <a:ext cx="180000" cy="144000"/>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3307080" y="2377440"/>
            <a:ext cx="2129016" cy="588083"/>
          </a:xfrm>
          <a:custGeom>
            <a:avLst/>
            <a:gdLst>
              <a:gd name="connsiteX0" fmla="*/ 0 w 1296439"/>
              <a:gd name="connsiteY0" fmla="*/ 0 h 735262"/>
              <a:gd name="connsiteX1" fmla="*/ 213360 w 1296439"/>
              <a:gd name="connsiteY1" fmla="*/ 609600 h 735262"/>
              <a:gd name="connsiteX2" fmla="*/ 701040 w 1296439"/>
              <a:gd name="connsiteY2" fmla="*/ 731520 h 735262"/>
              <a:gd name="connsiteX3" fmla="*/ 1264920 w 1296439"/>
              <a:gd name="connsiteY3" fmla="*/ 701040 h 735262"/>
              <a:gd name="connsiteX4" fmla="*/ 1219200 w 1296439"/>
              <a:gd name="connsiteY4" fmla="*/ 670560 h 73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39" h="735262">
                <a:moveTo>
                  <a:pt x="0" y="0"/>
                </a:moveTo>
                <a:cubicBezTo>
                  <a:pt x="48260" y="243840"/>
                  <a:pt x="96520" y="487680"/>
                  <a:pt x="213360" y="609600"/>
                </a:cubicBezTo>
                <a:cubicBezTo>
                  <a:pt x="330200" y="731520"/>
                  <a:pt x="525780" y="716280"/>
                  <a:pt x="701040" y="731520"/>
                </a:cubicBezTo>
                <a:cubicBezTo>
                  <a:pt x="876300" y="746760"/>
                  <a:pt x="1178560" y="711200"/>
                  <a:pt x="1264920" y="701040"/>
                </a:cubicBezTo>
                <a:cubicBezTo>
                  <a:pt x="1351280" y="690880"/>
                  <a:pt x="1234440" y="678180"/>
                  <a:pt x="1219200" y="670560"/>
                </a:cubicBezTo>
              </a:path>
            </a:pathLst>
          </a:custGeom>
          <a:ln w="508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 xmlns:p14="http://schemas.microsoft.com/office/powerpoint/2010/main" val="531483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034682"/>
          </a:xfrm>
        </p:spPr>
        <p:txBody>
          <a:bodyPr>
            <a:normAutofit/>
          </a:bodyPr>
          <a:lstStyle/>
          <a:p>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smtClean="0"/>
              <a:t>une partie d’un pied n’était pas en contact avec le sol</a:t>
            </a:r>
            <a:endParaRPr lang="fr-FR" sz="3200" dirty="0"/>
          </a:p>
        </p:txBody>
      </p:sp>
      <p:sp>
        <p:nvSpPr>
          <p:cNvPr id="5" name="Rectangle 4"/>
          <p:cNvSpPr/>
          <p:nvPr/>
        </p:nvSpPr>
        <p:spPr>
          <a:xfrm>
            <a:off x="3707904" y="3645024"/>
            <a:ext cx="864096" cy="9361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3787160" y="2348880"/>
            <a:ext cx="352792" cy="129614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3787160" y="3429000"/>
            <a:ext cx="114488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Ellipse 11"/>
          <p:cNvSpPr/>
          <p:nvPr/>
        </p:nvSpPr>
        <p:spPr>
          <a:xfrm>
            <a:off x="3779912" y="1700808"/>
            <a:ext cx="396044" cy="673224"/>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Lune 12"/>
          <p:cNvSpPr/>
          <p:nvPr/>
        </p:nvSpPr>
        <p:spPr>
          <a:xfrm>
            <a:off x="3538736" y="1628800"/>
            <a:ext cx="457200" cy="914400"/>
          </a:xfrm>
          <a:prstGeom prst="mo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 name="Connecteur droit 2"/>
          <p:cNvCxnSpPr/>
          <p:nvPr/>
        </p:nvCxnSpPr>
        <p:spPr>
          <a:xfrm>
            <a:off x="4969473" y="3537012"/>
            <a:ext cx="610639" cy="756084"/>
          </a:xfrm>
          <a:prstGeom prst="line">
            <a:avLst/>
          </a:prstGeom>
          <a:ln w="165100">
            <a:solidFill>
              <a:srgbClr val="FD83D4"/>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5544128" y="4185084"/>
            <a:ext cx="180000" cy="18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88023" y="3645024"/>
            <a:ext cx="144000" cy="792088"/>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4788023" y="4437112"/>
            <a:ext cx="2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139952" y="2374032"/>
            <a:ext cx="829521" cy="62292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rot="2114058">
            <a:off x="4944603" y="2995663"/>
            <a:ext cx="288032" cy="135015"/>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741237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018"/>
          </a:xfrm>
          <a:solidFill>
            <a:schemeClr val="bg1"/>
          </a:solidFill>
        </p:spPr>
        <p:txBody>
          <a:bodyPr>
            <a:normAutofit fontScale="90000"/>
          </a:bodyPr>
          <a:lstStyle/>
          <a:p>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229600" cy="4785395"/>
          </a:xfrm>
        </p:spPr>
        <p:txBody>
          <a:bodyPr>
            <a:normAutofit fontScale="92500" lnSpcReduction="20000"/>
          </a:bodyPr>
          <a:lstStyle/>
          <a:p>
            <a:pPr marL="0" indent="0">
              <a:buNone/>
            </a:pPr>
            <a:endParaRPr lang="fr-FR" dirty="0" smtClean="0"/>
          </a:p>
          <a:p>
            <a:pPr marL="0" indent="0">
              <a:buNone/>
            </a:pPr>
            <a:endParaRPr lang="fr-FR" dirty="0"/>
          </a:p>
          <a:p>
            <a:pPr marL="0" indent="0">
              <a:buNone/>
            </a:pPr>
            <a:endParaRPr lang="fr-FR" b="1"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ctr">
              <a:buNone/>
            </a:pPr>
            <a:r>
              <a:rPr lang="fr-FR" dirty="0" smtClean="0"/>
              <a:t>Le point de contact initial n’est pas sur la base du volant</a:t>
            </a:r>
            <a:endParaRPr lang="fr-FR" dirty="0"/>
          </a:p>
        </p:txBody>
      </p:sp>
      <p:sp>
        <p:nvSpPr>
          <p:cNvPr id="5" name="Rectangle 4"/>
          <p:cNvSpPr/>
          <p:nvPr/>
        </p:nvSpPr>
        <p:spPr>
          <a:xfrm>
            <a:off x="3851920" y="3645024"/>
            <a:ext cx="1008112" cy="86409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139952" y="3645024"/>
            <a:ext cx="216024" cy="864096"/>
          </a:xfrm>
          <a:prstGeom prst="rect">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9763" y="3645024"/>
            <a:ext cx="24447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Émoticône 7"/>
          <p:cNvSpPr/>
          <p:nvPr/>
        </p:nvSpPr>
        <p:spPr>
          <a:xfrm>
            <a:off x="4067944" y="1772816"/>
            <a:ext cx="698301" cy="648072"/>
          </a:xfrm>
          <a:prstGeom prst="smileyFace">
            <a:avLst/>
          </a:prstGeom>
          <a:solidFill>
            <a:srgbClr val="FD8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49763" y="3645024"/>
            <a:ext cx="244475" cy="88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067944" y="3501008"/>
            <a:ext cx="648072" cy="1632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Organigramme : Opération manuelle 3"/>
          <p:cNvSpPr/>
          <p:nvPr/>
        </p:nvSpPr>
        <p:spPr>
          <a:xfrm>
            <a:off x="3923928" y="2420888"/>
            <a:ext cx="914400" cy="1089270"/>
          </a:xfrm>
          <a:prstGeom prst="flowChartManualOperati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Arc plein 17"/>
          <p:cNvSpPr/>
          <p:nvPr/>
        </p:nvSpPr>
        <p:spPr>
          <a:xfrm>
            <a:off x="4067944" y="1700808"/>
            <a:ext cx="698301" cy="261743"/>
          </a:xfrm>
          <a:prstGeom prst="blockArc">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cxnSp>
        <p:nvCxnSpPr>
          <p:cNvPr id="12" name="Connecteur droit 11"/>
          <p:cNvCxnSpPr/>
          <p:nvPr/>
        </p:nvCxnSpPr>
        <p:spPr>
          <a:xfrm flipH="1">
            <a:off x="3635896" y="2420888"/>
            <a:ext cx="288032" cy="432048"/>
          </a:xfrm>
          <a:prstGeom prst="line">
            <a:avLst/>
          </a:prstGeom>
          <a:ln w="142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635896" y="2852936"/>
            <a:ext cx="288032" cy="36004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3851920" y="3140968"/>
            <a:ext cx="144016" cy="216024"/>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4838328" y="2420888"/>
            <a:ext cx="21704" cy="544635"/>
          </a:xfrm>
          <a:prstGeom prst="line">
            <a:avLst/>
          </a:prstGeom>
          <a:ln w="142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4381128" y="2965523"/>
            <a:ext cx="478904" cy="175445"/>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rot="19828158">
            <a:off x="4152299" y="3131759"/>
            <a:ext cx="288032" cy="126014"/>
          </a:xfrm>
          <a:prstGeom prst="ellipse">
            <a:avLst/>
          </a:prstGeom>
          <a:solidFill>
            <a:srgbClr val="FD83D4"/>
          </a:solidFill>
          <a:ln>
            <a:solidFill>
              <a:srgbClr val="FD8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0113046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durupt\Documents\image badminton\7716987202_00ff29578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1573" y="548680"/>
            <a:ext cx="7656851" cy="57426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8721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rmAutofit/>
          </a:bodyPr>
          <a:lstStyle/>
          <a:p>
            <a:r>
              <a:rPr lang="fr-FR" sz="4000" b="1" dirty="0" smtClean="0">
                <a:effectLst>
                  <a:outerShdw blurRad="38100" dist="38100" dir="2700000" algn="tl">
                    <a:srgbClr val="000000">
                      <a:alpha val="43137"/>
                    </a:srgbClr>
                  </a:outerShdw>
                </a:effectLst>
              </a:rPr>
              <a:t>4 / Logo de la </a:t>
            </a:r>
            <a:r>
              <a:rPr lang="fr-FR" sz="4000" b="1" dirty="0" err="1" smtClean="0">
                <a:effectLst>
                  <a:outerShdw blurRad="38100" dist="38100" dir="2700000" algn="tl">
                    <a:srgbClr val="000000">
                      <a:alpha val="43137"/>
                    </a:srgbClr>
                  </a:outerShdw>
                </a:effectLst>
              </a:rPr>
              <a:t>FFB</a:t>
            </a:r>
            <a:r>
              <a:rPr lang="fr-FR" sz="4800" b="1" dirty="0" err="1" smtClean="0">
                <a:effectLst>
                  <a:outerShdw blurRad="38100" dist="38100" dir="2700000" algn="tl">
                    <a:srgbClr val="000000">
                      <a:alpha val="43137"/>
                    </a:srgbClr>
                  </a:outerShdw>
                </a:effectLst>
              </a:rPr>
              <a:t>a</a:t>
            </a:r>
            <a:r>
              <a:rPr lang="fr-FR" sz="4000" b="1" dirty="0" err="1" smtClean="0">
                <a:effectLst>
                  <a:outerShdw blurRad="38100" dist="38100" dir="2700000" algn="tl">
                    <a:srgbClr val="000000">
                      <a:alpha val="43137"/>
                    </a:srgbClr>
                  </a:outerShdw>
                </a:effectLst>
              </a:rPr>
              <a:t>D</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sz="half" idx="2"/>
          </p:nvPr>
        </p:nvSpPr>
        <p:spPr/>
        <p:txBody>
          <a:bodyPr>
            <a:normAutofit/>
          </a:bodyPr>
          <a:lstStyle/>
          <a:p>
            <a:pPr marL="0" indent="0">
              <a:buNone/>
            </a:pPr>
            <a:endParaRPr lang="fr-FR" sz="3600" dirty="0" smtClean="0"/>
          </a:p>
          <a:p>
            <a:pPr marL="0" indent="0">
              <a:buNone/>
            </a:pPr>
            <a:endParaRPr lang="fr-FR" sz="3600" dirty="0" smtClean="0"/>
          </a:p>
          <a:p>
            <a:pPr marL="0" indent="0" algn="ctr">
              <a:buNone/>
            </a:pPr>
            <a:endParaRPr lang="fr-FR" sz="3600" dirty="0" smtClean="0"/>
          </a:p>
          <a:p>
            <a:pPr marL="0" indent="0" algn="ctr">
              <a:buNone/>
            </a:pPr>
            <a:endParaRPr lang="fr-FR" sz="3600" dirty="0" smtClean="0"/>
          </a:p>
          <a:p>
            <a:pPr marL="0" indent="0" algn="ctr">
              <a:buNone/>
            </a:pPr>
            <a:r>
              <a:rPr lang="fr-FR" sz="3600" dirty="0" smtClean="0"/>
              <a:t>Le nouveau logo apparaît au mois de Juillet 2011 </a:t>
            </a:r>
            <a:endParaRPr lang="fr-FR" sz="3600" dirty="0"/>
          </a:p>
        </p:txBody>
      </p:sp>
      <p:pic>
        <p:nvPicPr>
          <p:cNvPr id="2050" name="Picture 2" descr="C:\Users\mdurupt\Documents\image badminton\images (1).jpg"/>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1890142"/>
            <a:ext cx="2843301" cy="391512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 4" descr="Declinaison_Logos.jpg"/>
          <p:cNvPicPr>
            <a:picLocks noChangeAspect="1"/>
          </p:cNvPicPr>
          <p:nvPr/>
        </p:nvPicPr>
        <p:blipFill>
          <a:blip r:embed="rId4" cstate="print"/>
          <a:stretch>
            <a:fillRect/>
          </a:stretch>
        </p:blipFill>
        <p:spPr>
          <a:xfrm>
            <a:off x="5292080" y="1524000"/>
            <a:ext cx="2769096" cy="2769096"/>
          </a:xfrm>
          <a:prstGeom prst="rect">
            <a:avLst/>
          </a:prstGeom>
        </p:spPr>
      </p:pic>
    </p:spTree>
    <p:extLst>
      <p:ext uri="{BB962C8B-B14F-4D97-AF65-F5344CB8AC3E}">
        <p14:creationId xmlns="" xmlns:p14="http://schemas.microsoft.com/office/powerpoint/2010/main" val="3822651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Position du juge de service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9512" y="1008444"/>
            <a:ext cx="8808243" cy="5516900"/>
          </a:xfrm>
        </p:spPr>
      </p:pic>
    </p:spTree>
    <p:extLst>
      <p:ext uri="{BB962C8B-B14F-4D97-AF65-F5344CB8AC3E}">
        <p14:creationId xmlns="" xmlns:p14="http://schemas.microsoft.com/office/powerpoint/2010/main" val="18487360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a:bodyPr>
          <a:lstStyle/>
          <a:p>
            <a:r>
              <a:rPr lang="fr-FR" sz="4000" b="1" dirty="0" smtClean="0">
                <a:effectLst>
                  <a:outerShdw blurRad="38100" dist="38100" dir="2700000" algn="tl">
                    <a:srgbClr val="000000">
                      <a:alpha val="43137"/>
                    </a:srgbClr>
                  </a:outerShdw>
                </a:effectLst>
              </a:rPr>
              <a:t>6 / Interventions de l’entraineur</a:t>
            </a:r>
            <a:endParaRPr lang="fr-FR" sz="4000" b="1"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9873" y="2059440"/>
            <a:ext cx="2304256" cy="3607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7192671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890666"/>
          </a:xfrm>
        </p:spPr>
        <p:txBody>
          <a:bodyPr/>
          <a:lstStyle/>
          <a:p>
            <a:pPr marL="342900" lvl="0" indent="-342900" algn="l">
              <a:spcAft>
                <a:spcPts val="0"/>
              </a:spcAft>
              <a:buFont typeface="Symbol"/>
              <a:buBlip>
                <a:blip r:embed="rId2"/>
              </a:buBlip>
            </a:pPr>
            <a:r>
              <a:rPr lang="fr-FR" dirty="0" smtClean="0">
                <a:latin typeface="Times New Roman"/>
                <a:ea typeface="SimSun"/>
              </a:rPr>
              <a:t>     Dans </a:t>
            </a:r>
            <a:r>
              <a:rPr lang="fr-FR" dirty="0">
                <a:latin typeface="Times New Roman"/>
                <a:ea typeface="SimSun"/>
              </a:rPr>
              <a:t>le milieu fédéral, l’entraîneur placé derrière son joueur peut délivrer des </a:t>
            </a:r>
            <a:r>
              <a:rPr lang="fr-FR" b="1" dirty="0">
                <a:latin typeface="Times New Roman"/>
                <a:ea typeface="SimSun"/>
              </a:rPr>
              <a:t>conseils pendant le match</a:t>
            </a:r>
            <a:r>
              <a:rPr lang="fr-FR" dirty="0">
                <a:latin typeface="Times New Roman"/>
                <a:ea typeface="SimSun"/>
              </a:rPr>
              <a:t> </a:t>
            </a:r>
            <a:r>
              <a:rPr lang="fr-FR" b="1" dirty="0">
                <a:latin typeface="Times New Roman"/>
                <a:ea typeface="SimSun"/>
              </a:rPr>
              <a:t>quand le volant</a:t>
            </a:r>
            <a:r>
              <a:rPr lang="fr-FR" dirty="0">
                <a:latin typeface="Times New Roman"/>
                <a:ea typeface="SimSun"/>
              </a:rPr>
              <a:t> </a:t>
            </a:r>
            <a:r>
              <a:rPr lang="fr-FR" b="1" dirty="0">
                <a:latin typeface="Times New Roman"/>
                <a:ea typeface="SimSun"/>
              </a:rPr>
              <a:t>n’est pas en jeu</a:t>
            </a:r>
            <a:r>
              <a:rPr lang="fr-FR" dirty="0">
                <a:latin typeface="Times New Roman"/>
                <a:ea typeface="SimSun"/>
              </a:rPr>
              <a:t> et pendant les pauses prévues à cet </a:t>
            </a:r>
            <a:r>
              <a:rPr lang="fr-FR" dirty="0" smtClean="0">
                <a:latin typeface="Times New Roman"/>
                <a:ea typeface="SimSun"/>
              </a:rPr>
              <a:t>effet.</a:t>
            </a:r>
            <a:r>
              <a:rPr lang="fr-FR" sz="2400" dirty="0">
                <a:latin typeface="Times New Roman"/>
                <a:ea typeface="SimSun"/>
              </a:rPr>
              <a:t/>
            </a:r>
            <a:br>
              <a:rPr lang="fr-FR" sz="2400" dirty="0">
                <a:latin typeface="Times New Roman"/>
                <a:ea typeface="SimSun"/>
              </a:rPr>
            </a:br>
            <a:endParaRPr lang="fr-FR" dirty="0"/>
          </a:p>
        </p:txBody>
      </p:sp>
    </p:spTree>
    <p:extLst>
      <p:ext uri="{BB962C8B-B14F-4D97-AF65-F5344CB8AC3E}">
        <p14:creationId xmlns="" xmlns:p14="http://schemas.microsoft.com/office/powerpoint/2010/main" val="223754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mdurupt\Documents\image badminton\7716926646_154c14454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0750" y="254000"/>
            <a:ext cx="4762500" cy="635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44092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46650"/>
          </a:xfrm>
        </p:spPr>
        <p:txBody>
          <a:bodyPr>
            <a:normAutofit fontScale="90000"/>
          </a:bodyPr>
          <a:lstStyle/>
          <a:p>
            <a:pPr marL="571500" lvl="0" indent="-571500" algn="l">
              <a:spcAft>
                <a:spcPts val="0"/>
              </a:spcAft>
              <a:buBlip>
                <a:blip r:embed="rId2"/>
              </a:buBlip>
            </a:pPr>
            <a:r>
              <a:rPr lang="fr-FR" dirty="0" smtClean="0">
                <a:latin typeface="Times New Roman"/>
                <a:ea typeface="SimSun"/>
              </a:rPr>
              <a:t>  </a:t>
            </a:r>
            <a:r>
              <a:rPr lang="fr-FR" sz="3600" dirty="0" smtClean="0">
                <a:latin typeface="Times New Roman"/>
                <a:ea typeface="SimSun"/>
              </a:rPr>
              <a:t>Dans </a:t>
            </a:r>
            <a:r>
              <a:rPr lang="fr-FR" sz="3600" dirty="0">
                <a:latin typeface="Times New Roman"/>
                <a:ea typeface="SimSun"/>
              </a:rPr>
              <a:t>le milieu scolaire, </a:t>
            </a:r>
            <a:r>
              <a:rPr lang="fr-FR" sz="3600" b="1" dirty="0">
                <a:latin typeface="Times New Roman"/>
                <a:ea typeface="SimSun"/>
              </a:rPr>
              <a:t>les conseils sont proscrits pendant toute la durée de la rencontre sauf </a:t>
            </a:r>
            <a:r>
              <a:rPr lang="fr-FR" sz="3600" dirty="0">
                <a:latin typeface="Times New Roman"/>
                <a:ea typeface="SimSun"/>
              </a:rPr>
              <a:t>pendant les temps de pause prévus :</a:t>
            </a:r>
            <a:br>
              <a:rPr lang="fr-FR" sz="3600" dirty="0">
                <a:latin typeface="Times New Roman"/>
                <a:ea typeface="SimSun"/>
              </a:rPr>
            </a:br>
            <a:r>
              <a:rPr lang="fr-FR" sz="3600" dirty="0">
                <a:latin typeface="Times New Roman"/>
                <a:ea typeface="SimSun"/>
              </a:rPr>
              <a:t> </a:t>
            </a:r>
            <a:br>
              <a:rPr lang="fr-FR" sz="3600" dirty="0">
                <a:latin typeface="Times New Roman"/>
                <a:ea typeface="SimSun"/>
              </a:rPr>
            </a:br>
            <a:r>
              <a:rPr lang="fr-FR" sz="3600" dirty="0">
                <a:latin typeface="Times New Roman"/>
                <a:ea typeface="SimSun"/>
              </a:rPr>
              <a:t>  </a:t>
            </a:r>
            <a:r>
              <a:rPr lang="fr-FR" sz="3600" b="1" dirty="0">
                <a:solidFill>
                  <a:srgbClr val="FF0000"/>
                </a:solidFill>
                <a:latin typeface="Times New Roman"/>
                <a:ea typeface="SimSun"/>
              </a:rPr>
              <a:t>Une minute</a:t>
            </a:r>
            <a:r>
              <a:rPr lang="fr-FR" sz="3600" dirty="0">
                <a:latin typeface="Times New Roman"/>
                <a:ea typeface="SimSun"/>
              </a:rPr>
              <a:t> d’arrêt à la moitié du score </a:t>
            </a:r>
            <a:r>
              <a:rPr lang="fr-FR" sz="3600" dirty="0" smtClean="0">
                <a:latin typeface="Times New Roman"/>
                <a:ea typeface="SimSun"/>
              </a:rPr>
              <a:t>du set atteint </a:t>
            </a:r>
            <a:r>
              <a:rPr lang="fr-FR" sz="3600" dirty="0">
                <a:latin typeface="Times New Roman"/>
                <a:ea typeface="SimSun"/>
              </a:rPr>
              <a:t>par un des deux joueurs</a:t>
            </a:r>
            <a:br>
              <a:rPr lang="fr-FR" sz="3600" dirty="0">
                <a:latin typeface="Times New Roman"/>
                <a:ea typeface="SimSun"/>
              </a:rPr>
            </a:br>
            <a:r>
              <a:rPr lang="fr-FR" sz="3600" dirty="0">
                <a:latin typeface="Times New Roman"/>
                <a:ea typeface="SimSun"/>
              </a:rPr>
              <a:t>  </a:t>
            </a:r>
            <a:r>
              <a:rPr lang="fr-FR" sz="3600" b="1" dirty="0">
                <a:solidFill>
                  <a:srgbClr val="FF0000"/>
                </a:solidFill>
                <a:latin typeface="Times New Roman"/>
                <a:ea typeface="SimSun"/>
              </a:rPr>
              <a:t>Deux minutes</a:t>
            </a:r>
            <a:r>
              <a:rPr lang="fr-FR" sz="3600" dirty="0">
                <a:latin typeface="Times New Roman"/>
                <a:ea typeface="SimSun"/>
              </a:rPr>
              <a:t> d’arrêt entre les différents sets</a:t>
            </a:r>
            <a:r>
              <a:rPr lang="fr-FR" sz="2400" dirty="0">
                <a:latin typeface="Times New Roman"/>
                <a:ea typeface="SimSun"/>
              </a:rPr>
              <a:t/>
            </a:r>
            <a:br>
              <a:rPr lang="fr-FR" sz="2400" dirty="0">
                <a:latin typeface="Times New Roman"/>
                <a:ea typeface="SimSun"/>
              </a:rPr>
            </a:br>
            <a:endParaRPr lang="fr-FR" dirty="0"/>
          </a:p>
        </p:txBody>
      </p:sp>
    </p:spTree>
    <p:extLst>
      <p:ext uri="{BB962C8B-B14F-4D97-AF65-F5344CB8AC3E}">
        <p14:creationId xmlns="" xmlns:p14="http://schemas.microsoft.com/office/powerpoint/2010/main" val="9171151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58018"/>
          </a:xfrm>
        </p:spPr>
        <p:txBody>
          <a:bodyPr>
            <a:normAutofit fontScale="90000"/>
          </a:bodyPr>
          <a:lstStyle/>
          <a:p>
            <a:endParaRPr lang="fr-FR"/>
          </a:p>
        </p:txBody>
      </p:sp>
      <p:pic>
        <p:nvPicPr>
          <p:cNvPr id="12290" name="Picture 2" descr="C:\Users\mdurupt\Documents\image badminton\190880971_ff33c12803[1].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884915"/>
            <a:ext cx="4038600" cy="268970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1" name="Picture 3" descr="C:\Users\mdurupt\Documents\image badminton\7716906352_1fc1a6958c[1].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537369"/>
            <a:ext cx="4038600" cy="538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698004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778098"/>
          </a:xfrm>
          <a:solidFill>
            <a:schemeClr val="tx2">
              <a:lumMod val="40000"/>
              <a:lumOff val="60000"/>
            </a:schemeClr>
          </a:solidFill>
        </p:spPr>
        <p:txBody>
          <a:bodyPr>
            <a:normAutofit/>
          </a:bodyPr>
          <a:lstStyle/>
          <a:p>
            <a:r>
              <a:rPr lang="fr-FR" sz="4000" b="1" dirty="0" smtClean="0">
                <a:effectLst>
                  <a:outerShdw blurRad="38100" dist="38100" dir="2700000" algn="tl">
                    <a:srgbClr val="000000">
                      <a:alpha val="43137"/>
                    </a:srgbClr>
                  </a:outerShdw>
                </a:effectLst>
              </a:rPr>
              <a:t>7 / Sanctions de l’arbitre</a:t>
            </a:r>
            <a:endParaRPr lang="fr-FR" sz="4000" b="1" dirty="0">
              <a:effectLst>
                <a:outerShdw blurRad="38100" dist="38100" dir="2700000" algn="tl">
                  <a:srgbClr val="000000">
                    <a:alpha val="43137"/>
                  </a:srgbClr>
                </a:outerShdw>
              </a:effectLst>
            </a:endParaRPr>
          </a:p>
        </p:txBody>
      </p:sp>
      <p:pic>
        <p:nvPicPr>
          <p:cNvPr id="2051"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1124744"/>
            <a:ext cx="4968552" cy="547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794215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962674"/>
          </a:xfrm>
        </p:spPr>
        <p:txBody>
          <a:bodyPr/>
          <a:lstStyle/>
          <a:p>
            <a:pPr algn="l"/>
            <a:r>
              <a:rPr lang="fr-FR" dirty="0" smtClean="0"/>
              <a:t>Une faute annoncée par l’arbitre </a:t>
            </a:r>
            <a:r>
              <a:rPr lang="fr-FR" dirty="0" smtClean="0">
                <a:solidFill>
                  <a:srgbClr val="FF0000"/>
                </a:solidFill>
              </a:rPr>
              <a:t>(carton rouge) </a:t>
            </a:r>
            <a:r>
              <a:rPr lang="fr-FR" dirty="0" smtClean="0"/>
              <a:t>attribue un point de pénalité au joueur ou à l’équipe fautive</a:t>
            </a:r>
            <a:br>
              <a:rPr lang="fr-FR" dirty="0" smtClean="0"/>
            </a:br>
            <a:r>
              <a:rPr lang="fr-FR" dirty="0" smtClean="0"/>
              <a:t/>
            </a:r>
            <a:br>
              <a:rPr lang="fr-FR" dirty="0" smtClean="0"/>
            </a:br>
            <a:r>
              <a:rPr lang="fr-FR" u="sng" dirty="0" smtClean="0">
                <a:effectLst>
                  <a:outerShdw blurRad="38100" dist="38100" dir="2700000" algn="tl">
                    <a:srgbClr val="000000">
                      <a:alpha val="43137"/>
                    </a:srgbClr>
                  </a:outerShdw>
                </a:effectLst>
              </a:rPr>
              <a:t>Le joueur ou l’équipe adverse </a:t>
            </a:r>
            <a:r>
              <a:rPr lang="fr-FR" dirty="0" smtClean="0"/>
              <a:t>se voit crédité </a:t>
            </a:r>
            <a:r>
              <a:rPr lang="fr-FR" b="1" dirty="0" smtClean="0"/>
              <a:t>d’un point supplémentaire</a:t>
            </a:r>
            <a:endParaRPr lang="fr-FR" b="1" dirty="0"/>
          </a:p>
        </p:txBody>
      </p:sp>
    </p:spTree>
    <p:extLst>
      <p:ext uri="{BB962C8B-B14F-4D97-AF65-F5344CB8AC3E}">
        <p14:creationId xmlns="" xmlns:p14="http://schemas.microsoft.com/office/powerpoint/2010/main" val="3657190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706090"/>
          </a:xfrm>
        </p:spPr>
        <p:txBody>
          <a:bodyPr>
            <a:normAutofit/>
          </a:bodyPr>
          <a:lstStyle/>
          <a:p>
            <a:r>
              <a:rPr lang="fr-FR" sz="2800" b="1" dirty="0" smtClean="0"/>
              <a:t>Disqualification d’un double dame aux JO de Londres</a:t>
            </a:r>
            <a:endParaRPr lang="fr-FR" sz="2800" b="1" dirty="0"/>
          </a:p>
        </p:txBody>
      </p:sp>
      <p:pic>
        <p:nvPicPr>
          <p:cNvPr id="2" name="Espace réservé du contenu 1"/>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1520" y="1117769"/>
            <a:ext cx="8727335" cy="5285957"/>
          </a:xfrm>
        </p:spPr>
      </p:pic>
    </p:spTree>
    <p:extLst>
      <p:ext uri="{BB962C8B-B14F-4D97-AF65-F5344CB8AC3E}">
        <p14:creationId xmlns="" xmlns:p14="http://schemas.microsoft.com/office/powerpoint/2010/main" val="30819393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solidFill>
            <a:schemeClr val="tx2">
              <a:lumMod val="40000"/>
              <a:lumOff val="60000"/>
            </a:schemeClr>
          </a:solidFill>
        </p:spPr>
        <p:txBody>
          <a:bodyPr>
            <a:normAutofit/>
          </a:bodyPr>
          <a:lstStyle/>
          <a:p>
            <a:r>
              <a:rPr lang="fr-FR" sz="4000" b="1" dirty="0" smtClean="0">
                <a:effectLst>
                  <a:outerShdw blurRad="38100" dist="38100" dir="2700000" algn="tl">
                    <a:srgbClr val="000000">
                      <a:alpha val="43137"/>
                    </a:srgbClr>
                  </a:outerShdw>
                </a:effectLst>
              </a:rPr>
              <a:t>8 / Le juge de ligne souverain</a:t>
            </a:r>
            <a:endParaRPr lang="fr-FR" sz="4000" b="1" dirty="0">
              <a:effectLst>
                <a:outerShdw blurRad="38100" dist="38100" dir="2700000" algn="tl">
                  <a:srgbClr val="000000">
                    <a:alpha val="43137"/>
                  </a:srgbClr>
                </a:outerShdw>
              </a:effectLst>
            </a:endParaRPr>
          </a:p>
        </p:txBody>
      </p:sp>
      <p:sp>
        <p:nvSpPr>
          <p:cNvPr id="4" name="Espace réservé du contenu 3"/>
          <p:cNvSpPr>
            <a:spLocks noGrp="1"/>
          </p:cNvSpPr>
          <p:nvPr>
            <p:ph sz="half" idx="1"/>
          </p:nvPr>
        </p:nvSpPr>
        <p:spPr/>
        <p:txBody>
          <a:bodyPr>
            <a:normAutofit fontScale="92500" lnSpcReduction="10000"/>
          </a:bodyPr>
          <a:lstStyle/>
          <a:p>
            <a:pPr marL="0" indent="0">
              <a:buNone/>
            </a:pPr>
            <a:r>
              <a:rPr lang="fr-FR" sz="4000" dirty="0" smtClean="0"/>
              <a:t>Au </a:t>
            </a:r>
            <a:r>
              <a:rPr lang="fr-FR" sz="4000" b="1" dirty="0" smtClean="0"/>
              <a:t>niveau scolaire, le juge de ligne est souverain </a:t>
            </a:r>
            <a:r>
              <a:rPr lang="fr-FR" sz="4000" dirty="0" smtClean="0"/>
              <a:t>contrairement au milieu fédéral dans lequel l’arbitre du match peut déjuger son juge de ligne</a:t>
            </a:r>
            <a:endParaRPr lang="fr-FR" sz="4000" dirty="0"/>
          </a:p>
        </p:txBody>
      </p:sp>
      <p:sp>
        <p:nvSpPr>
          <p:cNvPr id="5" name="Espace réservé du contenu 4"/>
          <p:cNvSpPr>
            <a:spLocks noGrp="1"/>
          </p:cNvSpPr>
          <p:nvPr>
            <p:ph sz="half" idx="2"/>
          </p:nvPr>
        </p:nvSpPr>
        <p:spPr/>
        <p:txBody>
          <a:bodyPr>
            <a:normAutofit fontScale="92500" lnSpcReduction="10000"/>
          </a:bodyPr>
          <a:lstStyle/>
          <a:p>
            <a:endParaRPr lang="fr-FR" dirty="0"/>
          </a:p>
        </p:txBody>
      </p:sp>
      <p:pic>
        <p:nvPicPr>
          <p:cNvPr id="1045" name="Picture 21" descr="C:\Users\Utilisateur\AppData\Local\Microsoft\Windows\Temporary Internet Files\Content.IE5\BNJZLP0H\MC900389528[1].wmf"/>
          <p:cNvPicPr>
            <a:picLocks noChangeAspect="1" noChangeArrowheads="1"/>
          </p:cNvPicPr>
          <p:nvPr/>
        </p:nvPicPr>
        <p:blipFill>
          <a:blip r:embed="rId2" cstate="print"/>
          <a:srcRect/>
          <a:stretch>
            <a:fillRect/>
          </a:stretch>
        </p:blipFill>
        <p:spPr bwMode="auto">
          <a:xfrm>
            <a:off x="5148065" y="2321433"/>
            <a:ext cx="2743744" cy="2835759"/>
          </a:xfrm>
          <a:prstGeom prst="rect">
            <a:avLst/>
          </a:prstGeom>
          <a:noFill/>
        </p:spPr>
      </p:pic>
    </p:spTree>
    <p:extLst>
      <p:ext uri="{BB962C8B-B14F-4D97-AF65-F5344CB8AC3E}">
        <p14:creationId xmlns="" xmlns:p14="http://schemas.microsoft.com/office/powerpoint/2010/main" val="224652203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5962674"/>
          </a:xfrm>
        </p:spPr>
        <p:txBody>
          <a:bodyPr/>
          <a:lstStyle/>
          <a:p>
            <a:endParaRPr lang="fr-FR" dirty="0"/>
          </a:p>
        </p:txBody>
      </p:sp>
      <p:pic>
        <p:nvPicPr>
          <p:cNvPr id="3074" name="Picture 2" descr="C:\Users\mdurupt\Documents\image badminton\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762" y="764704"/>
            <a:ext cx="8535718" cy="48245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87439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724942"/>
          </a:xfrm>
          <a:solidFill>
            <a:schemeClr val="tx2">
              <a:lumMod val="40000"/>
              <a:lumOff val="60000"/>
            </a:schemeClr>
          </a:solidFill>
        </p:spPr>
        <p:txBody>
          <a:bodyPr>
            <a:normAutofit fontScale="90000"/>
          </a:bodyPr>
          <a:lstStyle/>
          <a:p>
            <a:r>
              <a:rPr lang="fr-FR" b="1" dirty="0" smtClean="0">
                <a:effectLst>
                  <a:outerShdw blurRad="38100" dist="38100" dir="2700000" algn="tl">
                    <a:srgbClr val="000000">
                      <a:alpha val="43137"/>
                    </a:srgbClr>
                  </a:outerShdw>
                </a:effectLst>
              </a:rPr>
              <a:t>9 / Une bonne éducation sportive</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endParaRPr lang="fr-FR" dirty="0"/>
          </a:p>
        </p:txBody>
      </p:sp>
      <p:pic>
        <p:nvPicPr>
          <p:cNvPr id="1026" name="Picture 2" descr="C:\Users\mdurupt\Documents\Formation académique badminton du 14 déc 2012\9 - Outil divers, vidéo\Vidéo pour formation JO\Badminton Players\album_pic1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1272463"/>
            <a:ext cx="3744416" cy="52528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386728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durupt\Documents\image badminton\1161068871_bb201a45a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7017" y="548680"/>
            <a:ext cx="8546297" cy="56886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36570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durupt\Documents\image badminton\7862647012_53792c1df7[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7952" y="836712"/>
            <a:ext cx="8024988" cy="53285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50297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a:solidFill>
            <a:schemeClr val="tx2">
              <a:lumMod val="40000"/>
              <a:lumOff val="60000"/>
            </a:schemeClr>
          </a:solidFill>
        </p:spPr>
        <p:txBody>
          <a:bodyPr>
            <a:noAutofit/>
          </a:bodyPr>
          <a:lstStyle/>
          <a:p>
            <a:r>
              <a:rPr lang="fr-FR" sz="6000" b="1" dirty="0" smtClean="0">
                <a:effectLst>
                  <a:outerShdw blurRad="38100" dist="38100" dir="2700000" algn="tl">
                    <a:srgbClr val="000000">
                      <a:alpha val="43137"/>
                    </a:srgbClr>
                  </a:outerShdw>
                </a:effectLst>
              </a:rPr>
              <a:t>E / Le jeune officiel au BAC</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2132856"/>
            <a:ext cx="8229600" cy="3993307"/>
          </a:xfrm>
        </p:spPr>
        <p:txBody>
          <a:bodyPr/>
          <a:lstStyle/>
          <a:p>
            <a:pPr marL="0" indent="0">
              <a:buNone/>
            </a:pPr>
            <a:r>
              <a:rPr lang="fr-FR" dirty="0" smtClean="0"/>
              <a:t>Le jeune officiel en badminton qui obtient le niveau national peut choisir l’option facultative au BAC au même titre que les sportifs de haut niveau qui ont décroché un podium national dans la discipline (inscription règlementée). L’élève qui ne passe qu’un oral à l’examen (4 points), part avec la note maximale en pratique : 16.</a:t>
            </a:r>
            <a:endParaRPr lang="fr-FR" dirty="0"/>
          </a:p>
        </p:txBody>
      </p:sp>
    </p:spTree>
    <p:extLst>
      <p:ext uri="{BB962C8B-B14F-4D97-AF65-F5344CB8AC3E}">
        <p14:creationId xmlns="" xmlns:p14="http://schemas.microsoft.com/office/powerpoint/2010/main" val="294779037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chemeClr val="tx2">
              <a:lumMod val="40000"/>
              <a:lumOff val="60000"/>
            </a:schemeClr>
          </a:solidFill>
        </p:spPr>
        <p:txBody>
          <a:bodyPr>
            <a:noAutofit/>
          </a:bodyPr>
          <a:lstStyle/>
          <a:p>
            <a:r>
              <a:rPr lang="fr-FR" sz="4800" b="1" dirty="0" smtClean="0">
                <a:effectLst>
                  <a:outerShdw blurRad="38100" dist="38100" dir="2700000" algn="tl">
                    <a:srgbClr val="000000">
                      <a:alpha val="43137"/>
                    </a:srgbClr>
                  </a:outerShdw>
                </a:effectLst>
              </a:rPr>
              <a:t>F / La communication de base de l’arbitre international</a:t>
            </a:r>
            <a:endParaRPr lang="fr-FR" sz="4800" b="1" dirty="0">
              <a:effectLst>
                <a:outerShdw blurRad="38100" dist="38100" dir="2700000" algn="tl">
                  <a:srgbClr val="000000">
                    <a:alpha val="43137"/>
                  </a:srgbClr>
                </a:outerShdw>
              </a:effectLst>
            </a:endParaRPr>
          </a:p>
        </p:txBody>
      </p:sp>
      <p:pic>
        <p:nvPicPr>
          <p:cNvPr id="1026" name="Picture 2" descr="C:\Users\mdurupt\Documents\image badminton\arbitrage[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65625" y="1916832"/>
            <a:ext cx="3088919" cy="4464769"/>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BADMINTON\image badminton\téléchargement.jpg"/>
          <p:cNvPicPr>
            <a:picLocks noChangeAspect="1" noChangeArrowheads="1"/>
          </p:cNvPicPr>
          <p:nvPr/>
        </p:nvPicPr>
        <p:blipFill>
          <a:blip r:embed="rId3" cstate="print"/>
          <a:srcRect/>
          <a:stretch>
            <a:fillRect/>
          </a:stretch>
        </p:blipFill>
        <p:spPr bwMode="auto">
          <a:xfrm>
            <a:off x="1187624" y="3392372"/>
            <a:ext cx="1328564" cy="931978"/>
          </a:xfrm>
          <a:prstGeom prst="rect">
            <a:avLst/>
          </a:prstGeom>
          <a:noFill/>
        </p:spPr>
      </p:pic>
      <p:pic>
        <p:nvPicPr>
          <p:cNvPr id="5" name="Picture 2" descr="H:\BADMINTON\image badminton\téléchargement.jpg"/>
          <p:cNvPicPr>
            <a:picLocks noChangeAspect="1" noChangeArrowheads="1"/>
          </p:cNvPicPr>
          <p:nvPr/>
        </p:nvPicPr>
        <p:blipFill>
          <a:blip r:embed="rId3" cstate="print"/>
          <a:srcRect/>
          <a:stretch>
            <a:fillRect/>
          </a:stretch>
        </p:blipFill>
        <p:spPr bwMode="auto">
          <a:xfrm>
            <a:off x="6876256" y="3429000"/>
            <a:ext cx="1328564" cy="931978"/>
          </a:xfrm>
          <a:prstGeom prst="rect">
            <a:avLst/>
          </a:prstGeom>
          <a:noFill/>
        </p:spPr>
      </p:pic>
    </p:spTree>
    <p:extLst>
      <p:ext uri="{BB962C8B-B14F-4D97-AF65-F5344CB8AC3E}">
        <p14:creationId xmlns="" xmlns:p14="http://schemas.microsoft.com/office/powerpoint/2010/main" val="250694832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62674"/>
          </a:xfrm>
        </p:spPr>
        <p:txBody>
          <a:bodyPr/>
          <a:lstStyle/>
          <a:p>
            <a:pPr algn="l"/>
            <a:r>
              <a:rPr lang="fr-FR" dirty="0" smtClean="0"/>
              <a:t>L’arbitre international s’exprime en anglais (volant =</a:t>
            </a:r>
            <a:r>
              <a:rPr lang="fr-FR" b="1" dirty="0" smtClean="0">
                <a:solidFill>
                  <a:srgbClr val="00B050"/>
                </a:solidFill>
              </a:rPr>
              <a:t> </a:t>
            </a:r>
            <a:r>
              <a:rPr lang="fr-FR" b="1" dirty="0" err="1" smtClean="0">
                <a:solidFill>
                  <a:srgbClr val="00B050"/>
                </a:solidFill>
              </a:rPr>
              <a:t>shuttle</a:t>
            </a:r>
            <a:r>
              <a:rPr lang="fr-FR" dirty="0" smtClean="0"/>
              <a:t>).</a:t>
            </a:r>
            <a:br>
              <a:rPr lang="fr-FR" dirty="0" smtClean="0"/>
            </a:br>
            <a:r>
              <a:rPr lang="fr-FR" dirty="0" smtClean="0"/>
              <a:t/>
            </a:r>
            <a:br>
              <a:rPr lang="fr-FR" dirty="0" smtClean="0"/>
            </a:br>
            <a:r>
              <a:rPr lang="fr-FR" sz="4000" dirty="0" smtClean="0"/>
              <a:t>« 0 égalité jouez » = </a:t>
            </a:r>
            <a:r>
              <a:rPr lang="fr-FR" sz="4000" b="1" dirty="0" smtClean="0">
                <a:solidFill>
                  <a:srgbClr val="00B050"/>
                </a:solidFill>
              </a:rPr>
              <a:t>« love all </a:t>
            </a:r>
            <a:r>
              <a:rPr lang="fr-FR" sz="4000" b="1" dirty="0" err="1" smtClean="0">
                <a:solidFill>
                  <a:srgbClr val="00B050"/>
                </a:solidFill>
              </a:rPr>
              <a:t>play</a:t>
            </a:r>
            <a:r>
              <a:rPr lang="fr-FR" sz="4000" b="1" dirty="0" smtClean="0">
                <a:solidFill>
                  <a:srgbClr val="00B050"/>
                </a:solidFill>
              </a:rPr>
              <a:t> »</a:t>
            </a:r>
            <a:r>
              <a:rPr lang="fr-FR" sz="4000" dirty="0" smtClean="0"/>
              <a:t/>
            </a:r>
            <a:br>
              <a:rPr lang="fr-FR" sz="4000" dirty="0" smtClean="0"/>
            </a:br>
            <a:r>
              <a:rPr lang="fr-FR" sz="4000" dirty="0" smtClean="0"/>
              <a:t>« service perdu » = </a:t>
            </a:r>
            <a:r>
              <a:rPr lang="fr-FR" sz="4000" b="1" dirty="0" smtClean="0">
                <a:solidFill>
                  <a:srgbClr val="00B050"/>
                </a:solidFill>
              </a:rPr>
              <a:t>« service over »</a:t>
            </a:r>
            <a:r>
              <a:rPr lang="fr-FR" sz="4000" dirty="0" smtClean="0"/>
              <a:t/>
            </a:r>
            <a:br>
              <a:rPr lang="fr-FR" sz="4000" dirty="0" smtClean="0"/>
            </a:br>
            <a:r>
              <a:rPr lang="fr-FR" sz="4000" dirty="0" smtClean="0"/>
              <a:t>« point de set » = </a:t>
            </a:r>
            <a:r>
              <a:rPr lang="fr-FR" sz="4000" b="1" dirty="0" smtClean="0">
                <a:solidFill>
                  <a:srgbClr val="00B050"/>
                </a:solidFill>
              </a:rPr>
              <a:t>« </a:t>
            </a:r>
            <a:r>
              <a:rPr lang="fr-FR" sz="4000" b="1" dirty="0" err="1" smtClean="0">
                <a:solidFill>
                  <a:srgbClr val="00B050"/>
                </a:solidFill>
              </a:rPr>
              <a:t>game</a:t>
            </a:r>
            <a:r>
              <a:rPr lang="fr-FR" sz="4000" b="1" dirty="0" smtClean="0">
                <a:solidFill>
                  <a:srgbClr val="00B050"/>
                </a:solidFill>
              </a:rPr>
              <a:t> point »</a:t>
            </a:r>
            <a:r>
              <a:rPr lang="fr-FR" sz="4000" dirty="0" smtClean="0"/>
              <a:t/>
            </a:r>
            <a:br>
              <a:rPr lang="fr-FR" sz="4000" dirty="0" smtClean="0"/>
            </a:br>
            <a:r>
              <a:rPr lang="fr-FR" sz="4000" dirty="0" smtClean="0"/>
              <a:t>« point de match » = </a:t>
            </a:r>
            <a:r>
              <a:rPr lang="fr-FR" sz="4000" b="1" dirty="0" smtClean="0">
                <a:solidFill>
                  <a:srgbClr val="00B050"/>
                </a:solidFill>
              </a:rPr>
              <a:t>« match point »</a:t>
            </a:r>
            <a:r>
              <a:rPr lang="fr-FR" sz="4000" dirty="0" smtClean="0"/>
              <a:t/>
            </a:r>
            <a:br>
              <a:rPr lang="fr-FR" sz="4000" dirty="0" smtClean="0"/>
            </a:br>
            <a:r>
              <a:rPr lang="fr-FR" sz="4000" dirty="0" smtClean="0"/>
              <a:t>« arrêt de jeu » = </a:t>
            </a:r>
            <a:r>
              <a:rPr lang="fr-FR" sz="4000" b="1" dirty="0" smtClean="0">
                <a:solidFill>
                  <a:srgbClr val="00B050"/>
                </a:solidFill>
              </a:rPr>
              <a:t>« </a:t>
            </a:r>
            <a:r>
              <a:rPr lang="fr-FR" sz="4000" b="1" dirty="0" err="1" smtClean="0">
                <a:solidFill>
                  <a:srgbClr val="00B050"/>
                </a:solidFill>
              </a:rPr>
              <a:t>interval</a:t>
            </a:r>
            <a:r>
              <a:rPr lang="fr-FR" sz="4000" b="1" dirty="0" smtClean="0">
                <a:solidFill>
                  <a:srgbClr val="00B050"/>
                </a:solidFill>
              </a:rPr>
              <a:t> »</a:t>
            </a:r>
            <a:endParaRPr lang="fr-FR" sz="4000" b="1" dirty="0">
              <a:solidFill>
                <a:srgbClr val="00B050"/>
              </a:solidFill>
            </a:endParaRPr>
          </a:p>
        </p:txBody>
      </p:sp>
    </p:spTree>
    <p:extLst>
      <p:ext uri="{BB962C8B-B14F-4D97-AF65-F5344CB8AC3E}">
        <p14:creationId xmlns="" xmlns:p14="http://schemas.microsoft.com/office/powerpoint/2010/main" val="391352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rmAutofit/>
          </a:bodyPr>
          <a:lstStyle/>
          <a:p>
            <a:r>
              <a:rPr lang="fr-FR" sz="4000" b="1" dirty="0" smtClean="0">
                <a:effectLst>
                  <a:outerShdw blurRad="38100" dist="38100" dir="2700000" algn="tl">
                    <a:srgbClr val="000000">
                      <a:alpha val="43137"/>
                    </a:srgbClr>
                  </a:outerShdw>
                </a:effectLst>
              </a:rPr>
              <a:t>5 / L’évolution du tournoi olympique</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600200"/>
            <a:ext cx="8229600" cy="4781128"/>
          </a:xfrm>
        </p:spPr>
        <p:txBody>
          <a:bodyPr>
            <a:normAutofit lnSpcReduction="10000"/>
          </a:bodyPr>
          <a:lstStyle/>
          <a:p>
            <a:pPr marL="0" indent="0">
              <a:buNone/>
            </a:pPr>
            <a:endParaRPr lang="fr-FR" dirty="0" smtClean="0"/>
          </a:p>
          <a:p>
            <a:pPr marL="0" indent="0">
              <a:buNone/>
            </a:pPr>
            <a:r>
              <a:rPr lang="fr-FR" sz="3600" dirty="0" smtClean="0"/>
              <a:t>Les récents évènements planétaires (</a:t>
            </a:r>
            <a:r>
              <a:rPr lang="fr-FR" sz="3600" b="1" dirty="0" smtClean="0"/>
              <a:t>disqualification</a:t>
            </a:r>
            <a:r>
              <a:rPr lang="fr-FR" sz="3600" dirty="0" smtClean="0"/>
              <a:t> de plusieurs équipes de premier plan aux JO de Londres) ont amené les responsables internationaux à réfléchir sur l’instauration de nouvelles règles pour éviter de reproduire les comportements anticipatifs que favorisait le règlement précédent. </a:t>
            </a:r>
            <a:endParaRPr lang="fr-FR" sz="3600" dirty="0"/>
          </a:p>
        </p:txBody>
      </p:sp>
    </p:spTree>
    <p:extLst>
      <p:ext uri="{BB962C8B-B14F-4D97-AF65-F5344CB8AC3E}">
        <p14:creationId xmlns="" xmlns:p14="http://schemas.microsoft.com/office/powerpoint/2010/main" val="4271726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920</Words>
  <Application>Microsoft Office PowerPoint</Application>
  <PresentationFormat>Affichage à l'écran (4:3)</PresentationFormat>
  <Paragraphs>229</Paragraphs>
  <Slides>85</Slides>
  <Notes>4</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Thème Office</vt:lpstr>
      <vt:lpstr>FORMATION THEORIQUE ET PRATIQUE DU JEUNE OFFICIEL NIVEAU DISTRICT EN BADMINTON</vt:lpstr>
      <vt:lpstr>A / HISTORIQUE</vt:lpstr>
      <vt:lpstr>1 / Une devise à ne pas prendre à la légère</vt:lpstr>
      <vt:lpstr>2 / Un développement sportif contemporain</vt:lpstr>
      <vt:lpstr>3 / Une culture sportive venue d’Asie du sud-est</vt:lpstr>
      <vt:lpstr>Diapositive 6</vt:lpstr>
      <vt:lpstr>4 / Logo de la FFBaD</vt:lpstr>
      <vt:lpstr>Diapositive 8</vt:lpstr>
      <vt:lpstr>5 / L’évolution du tournoi olympique</vt:lpstr>
      <vt:lpstr>Diapositive 10</vt:lpstr>
      <vt:lpstr>B / Les prérogatives des officiels</vt:lpstr>
      <vt:lpstr>1 / Le jeune officiel</vt:lpstr>
      <vt:lpstr>2 / La qualification du JO niveau district</vt:lpstr>
      <vt:lpstr>Au niveau théorique</vt:lpstr>
      <vt:lpstr>Au niveau pratique  Partie en tant qu’arbitre d’un match de simple / 20</vt:lpstr>
      <vt:lpstr>Diapositive 16</vt:lpstr>
      <vt:lpstr>3 / Organisation d’un tournoi et responsabilités</vt:lpstr>
      <vt:lpstr> Le juge-arbitre est la référence du tournoi ; il apporte une solution aux interrogations sur le règlement et répond de manière décisionnelle aux demandes spécifiques.</vt:lpstr>
      <vt:lpstr> Il peut intervenir à la demande de l’arbitre d’une rencontre (qui lève le bras pour appeler le juge-arbitre) pour notamment : </vt:lpstr>
      <vt:lpstr> Régler un litige d’arbitrage avant que l’échange suivant ne débute     Pour disqualifier un joueur qui possède une tenue non conforme (en compétition on joue en short et tee-shirt au badminton et non en survêtement)    Pour disqualifier un joueur ou une équipe qui a une conduite gênante et offensante (carton noir)</vt:lpstr>
      <vt:lpstr>4 / Les responsabilités de l’arbitre</vt:lpstr>
      <vt:lpstr> L’arbitre désigné est responsable du match attribué  Il est responsable du terrain où se déroule la rencontre       Il est responsable de la zone immédiatement autour du terrain   Avant le match    L’arbitre doit se renseigner pour connaître les éventuels aménagements de la règle liés aux caractéristiques des gymnases (panneaux, câbles en l’air…)  L’arbitre vérifie la hauteur du filet (rôle du juge de service)  Il se procure la feuille de match et commence à la remplir  Il regarde si la tenue des joueurs est conforme (sinon il avertit le juge arbitre)  Il réalise le tirage au sort   A la fin du match    L’arbitre vérifie, complète la feuille de match et l’amène au secrétariat de la compétition</vt:lpstr>
      <vt:lpstr>C / L’espace de jeu et les modalités d’évolution</vt:lpstr>
      <vt:lpstr>1 / Le terrain de simple</vt:lpstr>
      <vt:lpstr>Diapositive 25</vt:lpstr>
      <vt:lpstr>Diapositive 26</vt:lpstr>
      <vt:lpstr>2 / Le filet de badminton</vt:lpstr>
      <vt:lpstr>Diapositive 28</vt:lpstr>
      <vt:lpstr>Diapositive 29</vt:lpstr>
      <vt:lpstr>3 / Le score au badminton</vt:lpstr>
      <vt:lpstr>Diapositive 31</vt:lpstr>
      <vt:lpstr>Diapositive 32</vt:lpstr>
      <vt:lpstr>Diapositive 33</vt:lpstr>
      <vt:lpstr>4 / Le tirage au sort</vt:lpstr>
      <vt:lpstr>Diapositive 35</vt:lpstr>
      <vt:lpstr>Diapositive 36</vt:lpstr>
      <vt:lpstr>5 / Le serveur et le receveur au service</vt:lpstr>
      <vt:lpstr>Diapositive 38</vt:lpstr>
      <vt:lpstr>Diapositive 39</vt:lpstr>
      <vt:lpstr>6 / Les fautes au service</vt:lpstr>
      <vt:lpstr>Diapositive 41</vt:lpstr>
      <vt:lpstr>Diapositive 42</vt:lpstr>
      <vt:lpstr>7 / Les principales fautes en cours d’échange</vt:lpstr>
      <vt:lpstr>Diapositive 44</vt:lpstr>
      <vt:lpstr>Diapositive 45</vt:lpstr>
      <vt:lpstr>8 / Le let</vt:lpstr>
      <vt:lpstr>Diapositive 47</vt:lpstr>
      <vt:lpstr>9 / Remplacement sur blessure</vt:lpstr>
      <vt:lpstr>Diapositive 49</vt:lpstr>
      <vt:lpstr>D / La communication</vt:lpstr>
      <vt:lpstr>Position de l’arbitre</vt:lpstr>
      <vt:lpstr>1 / La feuille de score et les annonces</vt:lpstr>
      <vt:lpstr>Diapositive 53</vt:lpstr>
      <vt:lpstr>2 / Remplissage de la feuille de score</vt:lpstr>
      <vt:lpstr>2 bis / La feuille en double</vt:lpstr>
      <vt:lpstr>3 / Vocabulaire de l’arbitre</vt:lpstr>
      <vt:lpstr>Diapositive 57</vt:lpstr>
      <vt:lpstr>4 / Gestes des juges de ligne  Annonce</vt:lpstr>
      <vt:lpstr>         Le volant est à l’intérieur</vt:lpstr>
      <vt:lpstr>Diapositive 60</vt:lpstr>
      <vt:lpstr>Diapositive 61</vt:lpstr>
      <vt:lpstr>Diapositive 62</vt:lpstr>
      <vt:lpstr>Position des juges de ligne</vt:lpstr>
      <vt:lpstr>5 / Les gestes du juge de service</vt:lpstr>
      <vt:lpstr>         La tige de la raquette n’est pas suffisamment inclinée</vt:lpstr>
      <vt:lpstr>Diapositive 66</vt:lpstr>
      <vt:lpstr>         une partie d’un pied n’était pas en contact avec le sol</vt:lpstr>
      <vt:lpstr>Diapositive 68</vt:lpstr>
      <vt:lpstr>Diapositive 69</vt:lpstr>
      <vt:lpstr>Position du juge de service</vt:lpstr>
      <vt:lpstr>6 / Interventions de l’entraineur</vt:lpstr>
      <vt:lpstr>     Dans le milieu fédéral, l’entraîneur placé derrière son joueur peut délivrer des conseils pendant le match quand le volant n’est pas en jeu et pendant les pauses prévues à cet effet. </vt:lpstr>
      <vt:lpstr>Diapositive 73</vt:lpstr>
      <vt:lpstr>  Dans le milieu scolaire, les conseils sont proscrits pendant toute la durée de la rencontre sauf pendant les temps de pause prévus :     Une minute d’arrêt à la moitié du score du set atteint par un des deux joueurs   Deux minutes d’arrêt entre les différents sets </vt:lpstr>
      <vt:lpstr>Diapositive 75</vt:lpstr>
      <vt:lpstr>7 / Sanctions de l’arbitre</vt:lpstr>
      <vt:lpstr>Une faute annoncée par l’arbitre (carton rouge) attribue un point de pénalité au joueur ou à l’équipe fautive  Le joueur ou l’équipe adverse se voit crédité d’un point supplémentaire</vt:lpstr>
      <vt:lpstr>Disqualification d’un double dame aux JO de Londres</vt:lpstr>
      <vt:lpstr>8 / Le juge de ligne souverain</vt:lpstr>
      <vt:lpstr>9 / Une bonne éducation sportive</vt:lpstr>
      <vt:lpstr>Diapositive 81</vt:lpstr>
      <vt:lpstr>Diapositive 82</vt:lpstr>
      <vt:lpstr>E / Le jeune officiel au BAC</vt:lpstr>
      <vt:lpstr>F / La communication de base de l’arbitre international</vt:lpstr>
      <vt:lpstr>L’arbitre international s’exprime en anglais (volant = shuttle).  « 0 égalité jouez » = « love all play » « service perdu » = « service over » « point de set » = « game point » « point de match » = « match point » « arrêt de jeu » = « interval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DEVISE DE LA FFBAD</dc:title>
  <dc:creator>guest2</dc:creator>
  <cp:lastModifiedBy>Marylène</cp:lastModifiedBy>
  <cp:revision>74</cp:revision>
  <dcterms:created xsi:type="dcterms:W3CDTF">2012-12-23T08:54:07Z</dcterms:created>
  <dcterms:modified xsi:type="dcterms:W3CDTF">2013-01-25T14:34:14Z</dcterms:modified>
</cp:coreProperties>
</file>