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tags/tag104.xml" ContentType="application/vnd.openxmlformats-officedocument.presentationml.tags+xml"/>
  <Override PartName="/ppt/slides/slide25.xml" ContentType="application/vnd.openxmlformats-officedocument.presentationml.slide+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notesSlides/notesSlide16.xml" ContentType="application/vnd.openxmlformats-officedocument.presentationml.notesSlide+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notesSlides/notesSlide23.xml" ContentType="application/vnd.openxmlformats-officedocument.presentationml.notesSlide+xml"/>
  <Override PartName="/ppt/tags/tag92.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52.xml" ContentType="application/vnd.openxmlformats-officedocument.presentationml.tags+xml"/>
  <Override PartName="/ppt/tags/tag81.xml" ContentType="application/vnd.openxmlformats-officedocument.presentationml.tags+xml"/>
  <Override PartName="/ppt/tags/tag109.xml" ContentType="application/vnd.openxmlformats-officedocument.presentationml.tags+xml"/>
  <Override PartName="/ppt/notesSlides/notesSlide30.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tags/tag41.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tags/tag105.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tags/tag112.xml" ContentType="application/vnd.openxmlformats-officedocument.presentationml.tags+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notesSlides/notesSlide17.xml" ContentType="application/vnd.openxmlformats-officedocument.presentationml.notesSlide+xml"/>
  <Override PartName="/ppt/tags/tag68.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tags/tag75.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tags/tag24.xml" ContentType="application/vnd.openxmlformats-officedocument.presentationml.tags+xml"/>
  <Default Extension="vml" ContentType="application/vnd.openxmlformats-officedocument.vmlDrawing"/>
  <Override PartName="/ppt/tags/tag53.xml" ContentType="application/vnd.openxmlformats-officedocument.presentationml.tags+xml"/>
  <Override PartName="/ppt/tags/tag71.xml" ContentType="application/vnd.openxmlformats-officedocument.presentationml.tag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20.xml" ContentType="application/vnd.openxmlformats-officedocument.presentationml.tags+xml"/>
  <Override PartName="/ppt/tags/tag106.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tags/tag98.xml" ContentType="application/vnd.openxmlformats-officedocument.presentationml.tags+xml"/>
  <Override PartName="/ppt/tags/tag102.xml" ContentType="application/vnd.openxmlformats-officedocument.presentationml.tags+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Default Extension="wmf" ContentType="image/x-wmf"/>
  <Override PartName="/ppt/tags/tag58.xml" ContentType="application/vnd.openxmlformats-officedocument.presentationml.tags+xml"/>
  <Override PartName="/ppt/notesSlides/notesSlide18.xml" ContentType="application/vnd.openxmlformats-officedocument.presentationml.notesSlide+xml"/>
  <Override PartName="/ppt/tags/tag69.xml" ContentType="application/vnd.openxmlformats-officedocument.presentationml.tags+xml"/>
  <Override PartName="/ppt/tags/tag87.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tags/tag94.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notesSlides/notesSlide21.xml" ContentType="application/vnd.openxmlformats-officedocument.presentationml.notesSlide+xml"/>
  <Override PartName="/ppt/tags/tag90.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114.xml" ContentType="application/vnd.openxmlformats-officedocument.presentationml.tags+xml"/>
  <Override PartName="/ppt/slides/slide28.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tags/tag103.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tags/tag99.xml" ContentType="application/vnd.openxmlformats-officedocument.presentationml.tags+xml"/>
  <Override PartName="/ppt/tags/tag110.xml" ContentType="application/vnd.openxmlformats-officedocument.presentationml.tags+xml"/>
  <Override PartName="/ppt/slides/slide24.xml" ContentType="application/vnd.openxmlformats-officedocument.presentationml.slide+xml"/>
  <Default Extension="jpeg" ContentType="image/jpeg"/>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notesSlides/notesSlide22.xml" ContentType="application/vnd.openxmlformats-officedocument.presentationml.notesSlide+xml"/>
  <Override PartName="/ppt/tags/tag15.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3"/>
  </p:notesMasterIdLst>
  <p:handoutMasterIdLst>
    <p:handoutMasterId r:id="rId34"/>
  </p:handoutMasterIdLst>
  <p:sldIdLst>
    <p:sldId id="256" r:id="rId2"/>
    <p:sldId id="270" r:id="rId3"/>
    <p:sldId id="257" r:id="rId4"/>
    <p:sldId id="312" r:id="rId5"/>
    <p:sldId id="314" r:id="rId6"/>
    <p:sldId id="313" r:id="rId7"/>
    <p:sldId id="321" r:id="rId8"/>
    <p:sldId id="323" r:id="rId9"/>
    <p:sldId id="322" r:id="rId10"/>
    <p:sldId id="291" r:id="rId11"/>
    <p:sldId id="292" r:id="rId12"/>
    <p:sldId id="293" r:id="rId13"/>
    <p:sldId id="294" r:id="rId14"/>
    <p:sldId id="295" r:id="rId15"/>
    <p:sldId id="296" r:id="rId16"/>
    <p:sldId id="302" r:id="rId17"/>
    <p:sldId id="298" r:id="rId18"/>
    <p:sldId id="305" r:id="rId19"/>
    <p:sldId id="306" r:id="rId20"/>
    <p:sldId id="307" r:id="rId21"/>
    <p:sldId id="308" r:id="rId22"/>
    <p:sldId id="304" r:id="rId23"/>
    <p:sldId id="309" r:id="rId24"/>
    <p:sldId id="315" r:id="rId25"/>
    <p:sldId id="317" r:id="rId26"/>
    <p:sldId id="303" r:id="rId27"/>
    <p:sldId id="297" r:id="rId28"/>
    <p:sldId id="300" r:id="rId29"/>
    <p:sldId id="318" r:id="rId30"/>
    <p:sldId id="319" r:id="rId31"/>
    <p:sldId id="320" r:id="rId32"/>
  </p:sldIdLst>
  <p:sldSz cx="10080625" cy="7559675"/>
  <p:notesSz cx="10691813" cy="7559675"/>
  <p:defaultTextStyle>
    <a:defPPr>
      <a:defRPr lang="en-GB"/>
    </a:defPPr>
    <a:lvl1pPr algn="l" defTabSz="719138" rtl="0" fontAlgn="base">
      <a:spcBef>
        <a:spcPct val="0"/>
      </a:spcBef>
      <a:spcAft>
        <a:spcPct val="0"/>
      </a:spcAft>
      <a:defRPr kern="1200">
        <a:solidFill>
          <a:schemeClr val="tx1"/>
        </a:solidFill>
        <a:latin typeface="Arial" charset="0"/>
        <a:ea typeface="ＭＳ Ｐゴシック"/>
        <a:cs typeface="ＭＳ Ｐゴシック"/>
      </a:defRPr>
    </a:lvl1pPr>
    <a:lvl2pPr marL="742950" indent="-285750" algn="l" defTabSz="719138" rtl="0" fontAlgn="base">
      <a:spcBef>
        <a:spcPct val="0"/>
      </a:spcBef>
      <a:spcAft>
        <a:spcPct val="0"/>
      </a:spcAft>
      <a:defRPr kern="1200">
        <a:solidFill>
          <a:schemeClr val="tx1"/>
        </a:solidFill>
        <a:latin typeface="Arial" charset="0"/>
        <a:ea typeface="ＭＳ Ｐゴシック"/>
        <a:cs typeface="ＭＳ Ｐゴシック"/>
      </a:defRPr>
    </a:lvl2pPr>
    <a:lvl3pPr marL="1143000" indent="-228600" algn="l" defTabSz="719138" rtl="0" fontAlgn="base">
      <a:spcBef>
        <a:spcPct val="0"/>
      </a:spcBef>
      <a:spcAft>
        <a:spcPct val="0"/>
      </a:spcAft>
      <a:defRPr kern="1200">
        <a:solidFill>
          <a:schemeClr val="tx1"/>
        </a:solidFill>
        <a:latin typeface="Arial" charset="0"/>
        <a:ea typeface="ＭＳ Ｐゴシック"/>
        <a:cs typeface="ＭＳ Ｐゴシック"/>
      </a:defRPr>
    </a:lvl3pPr>
    <a:lvl4pPr marL="1600200" indent="-228600" algn="l" defTabSz="719138" rtl="0" fontAlgn="base">
      <a:spcBef>
        <a:spcPct val="0"/>
      </a:spcBef>
      <a:spcAft>
        <a:spcPct val="0"/>
      </a:spcAft>
      <a:defRPr kern="1200">
        <a:solidFill>
          <a:schemeClr val="tx1"/>
        </a:solidFill>
        <a:latin typeface="Arial" charset="0"/>
        <a:ea typeface="ＭＳ Ｐゴシック"/>
        <a:cs typeface="ＭＳ Ｐゴシック"/>
      </a:defRPr>
    </a:lvl4pPr>
    <a:lvl5pPr marL="2057400" indent="-228600" algn="l" defTabSz="719138"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4838" autoAdjust="0"/>
  </p:normalViewPr>
  <p:slideViewPr>
    <p:cSldViewPr>
      <p:cViewPr varScale="1">
        <p:scale>
          <a:sx n="68" d="100"/>
          <a:sy n="68" d="100"/>
        </p:scale>
        <p:origin x="-852"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216"/>
    </p:cViewPr>
  </p:sorterViewPr>
  <p:notesViewPr>
    <p:cSldViewPr>
      <p:cViewPr varScale="1">
        <p:scale>
          <a:sx n="59" d="100"/>
          <a:sy n="59" d="100"/>
        </p:scale>
        <p:origin x="-1752" y="-72"/>
      </p:cViewPr>
      <p:guideLst>
        <p:guide orient="horz" pos="2036"/>
        <p:guide pos="305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633913" cy="377825"/>
          </a:xfrm>
          <a:prstGeom prst="rect">
            <a:avLst/>
          </a:prstGeom>
        </p:spPr>
        <p:txBody>
          <a:bodyPr vert="horz" lIns="91440" tIns="45720" rIns="91440" bIns="45720" rtlCol="0"/>
          <a:lstStyle>
            <a:lvl1pPr algn="l" hangingPunct="0">
              <a:lnSpc>
                <a:spcPct val="93000"/>
              </a:lnSpc>
              <a:buClr>
                <a:srgbClr val="000000"/>
              </a:buClr>
              <a:buSzPct val="100000"/>
              <a:buFont typeface="Times New Roman" pitchFamily="18" charset="0"/>
              <a:buNone/>
              <a:defRPr sz="1200">
                <a:ea typeface="ＭＳ Ｐゴシック" pitchFamily="34" charset="-128"/>
                <a:cs typeface="+mn-cs"/>
              </a:defRPr>
            </a:lvl1pPr>
          </a:lstStyle>
          <a:p>
            <a:pPr>
              <a:defRPr/>
            </a:pPr>
            <a:endParaRPr lang="fr-FR"/>
          </a:p>
        </p:txBody>
      </p:sp>
      <p:sp>
        <p:nvSpPr>
          <p:cNvPr id="3" name="Espace réservé de la date 2"/>
          <p:cNvSpPr>
            <a:spLocks noGrp="1"/>
          </p:cNvSpPr>
          <p:nvPr>
            <p:ph type="dt" sz="quarter" idx="1"/>
          </p:nvPr>
        </p:nvSpPr>
        <p:spPr>
          <a:xfrm>
            <a:off x="6054725" y="0"/>
            <a:ext cx="4635500" cy="377825"/>
          </a:xfrm>
          <a:prstGeom prst="rect">
            <a:avLst/>
          </a:prstGeom>
        </p:spPr>
        <p:txBody>
          <a:bodyPr vert="horz" lIns="91440" tIns="45720" rIns="91440" bIns="45720" rtlCol="0"/>
          <a:lstStyle>
            <a:lvl1pPr algn="r" hangingPunct="0">
              <a:lnSpc>
                <a:spcPct val="93000"/>
              </a:lnSpc>
              <a:buClr>
                <a:srgbClr val="000000"/>
              </a:buClr>
              <a:buSzPct val="100000"/>
              <a:buFont typeface="Times New Roman" pitchFamily="18" charset="0"/>
              <a:buNone/>
              <a:defRPr sz="1200" smtClean="0">
                <a:ea typeface="ＭＳ Ｐゴシック" pitchFamily="34" charset="-128"/>
                <a:cs typeface="+mn-cs"/>
              </a:defRPr>
            </a:lvl1pPr>
          </a:lstStyle>
          <a:p>
            <a:pPr>
              <a:defRPr/>
            </a:pPr>
            <a:fld id="{A814586F-91CF-4B8B-893A-86E8EEE0BEEF}" type="datetimeFigureOut">
              <a:rPr lang="fr-FR"/>
              <a:pPr>
                <a:defRPr/>
              </a:pPr>
              <a:t>23/04/2011</a:t>
            </a:fld>
            <a:endParaRPr lang="fr-FR"/>
          </a:p>
        </p:txBody>
      </p:sp>
      <p:sp>
        <p:nvSpPr>
          <p:cNvPr id="4" name="Espace réservé du pied de page 3"/>
          <p:cNvSpPr>
            <a:spLocks noGrp="1"/>
          </p:cNvSpPr>
          <p:nvPr>
            <p:ph type="ftr" sz="quarter" idx="2"/>
          </p:nvPr>
        </p:nvSpPr>
        <p:spPr>
          <a:xfrm>
            <a:off x="0" y="7180263"/>
            <a:ext cx="4633913" cy="377825"/>
          </a:xfrm>
          <a:prstGeom prst="rect">
            <a:avLst/>
          </a:prstGeom>
        </p:spPr>
        <p:txBody>
          <a:bodyPr vert="horz" lIns="91440" tIns="45720" rIns="91440" bIns="45720" rtlCol="0" anchor="b"/>
          <a:lstStyle>
            <a:lvl1pPr algn="l" hangingPunct="0">
              <a:lnSpc>
                <a:spcPct val="93000"/>
              </a:lnSpc>
              <a:buClr>
                <a:srgbClr val="000000"/>
              </a:buClr>
              <a:buSzPct val="100000"/>
              <a:buFont typeface="Times New Roman" pitchFamily="18" charset="0"/>
              <a:buNone/>
              <a:defRPr sz="1200">
                <a:ea typeface="ＭＳ Ｐゴシック" pitchFamily="34" charset="-128"/>
                <a:cs typeface="+mn-cs"/>
              </a:defRPr>
            </a:lvl1pPr>
          </a:lstStyle>
          <a:p>
            <a:pPr>
              <a:defRPr/>
            </a:pPr>
            <a:endParaRPr lang="fr-FR"/>
          </a:p>
        </p:txBody>
      </p:sp>
      <p:sp>
        <p:nvSpPr>
          <p:cNvPr id="5" name="Espace réservé du numéro de diapositive 4"/>
          <p:cNvSpPr>
            <a:spLocks noGrp="1"/>
          </p:cNvSpPr>
          <p:nvPr>
            <p:ph type="sldNum" sz="quarter" idx="3"/>
          </p:nvPr>
        </p:nvSpPr>
        <p:spPr>
          <a:xfrm>
            <a:off x="6054725" y="7180263"/>
            <a:ext cx="4635500" cy="377825"/>
          </a:xfrm>
          <a:prstGeom prst="rect">
            <a:avLst/>
          </a:prstGeom>
        </p:spPr>
        <p:txBody>
          <a:bodyPr vert="horz" lIns="91440" tIns="45720" rIns="91440" bIns="45720" rtlCol="0" anchor="b"/>
          <a:lstStyle>
            <a:lvl1pPr algn="r" hangingPunct="0">
              <a:lnSpc>
                <a:spcPct val="93000"/>
              </a:lnSpc>
              <a:buClr>
                <a:srgbClr val="000000"/>
              </a:buClr>
              <a:buSzPct val="100000"/>
              <a:buFont typeface="Times New Roman" pitchFamily="18" charset="0"/>
              <a:buNone/>
              <a:defRPr sz="1200" smtClean="0">
                <a:ea typeface="ＭＳ Ｐゴシック" pitchFamily="34" charset="-128"/>
                <a:cs typeface="+mn-cs"/>
              </a:defRPr>
            </a:lvl1pPr>
          </a:lstStyle>
          <a:p>
            <a:pPr>
              <a:defRPr/>
            </a:pPr>
            <a:fld id="{DA938624-B917-43D2-88A9-1B4A975AF2C4}" type="slidenum">
              <a:rPr lang="fr-FR"/>
              <a:pPr>
                <a:defRPr/>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a:spLocks noGrp="1" noRot="1" noChangeAspect="1" noChangeArrowheads="1"/>
          </p:cNvSpPr>
          <p:nvPr>
            <p:ph type="sldImg"/>
          </p:nvPr>
        </p:nvSpPr>
        <p:spPr bwMode="auto">
          <a:xfrm>
            <a:off x="3600450" y="725488"/>
            <a:ext cx="3489325" cy="2616200"/>
          </a:xfrm>
          <a:prstGeom prst="rect">
            <a:avLst/>
          </a:prstGeom>
          <a:noFill/>
          <a:ln w="9525">
            <a:noFill/>
            <a:miter lim="800000"/>
            <a:headEnd/>
            <a:tailEnd/>
          </a:ln>
        </p:spPr>
      </p:sp>
      <p:sp>
        <p:nvSpPr>
          <p:cNvPr id="2050" name="Rectangle 2"/>
          <p:cNvSpPr>
            <a:spLocks noGrp="1" noChangeArrowheads="1"/>
          </p:cNvSpPr>
          <p:nvPr>
            <p:ph type="body"/>
          </p:nvPr>
        </p:nvSpPr>
        <p:spPr bwMode="auto">
          <a:xfrm>
            <a:off x="1654175" y="3595688"/>
            <a:ext cx="7389813" cy="2903537"/>
          </a:xfrm>
          <a:prstGeom prst="rect">
            <a:avLst/>
          </a:prstGeom>
          <a:noFill/>
          <a:ln>
            <a:noFill/>
          </a:ln>
          <a:effectLst/>
          <a:extLst>
            <a:ext uri="{909E8E84-426E-40dd-AFC4-6F175D3DCCD1}"/>
            <a:ext uri="{91240B29-F687-4f45-9708-019B960494DF}"/>
            <a:ext uri="{AF507438-7753-43e0-B8FC-AC1667EBCBE1}"/>
            <a:ext uri="{FAA26D3D-D897-4be2-8F04-BA451C77F1D7}"/>
          </a:extLst>
        </p:spPr>
        <p:txBody>
          <a:bodyPr vert="horz" wrap="square" lIns="0" tIns="0" rIns="0" bIns="0" numCol="1" anchor="t" anchorCtr="0" compatLnSpc="1">
            <a:prstTxWarp prst="textNoShape">
              <a:avLst/>
            </a:prstTxWarp>
          </a:bodyPr>
          <a:lstStyle/>
          <a:p>
            <a:pPr lvl="0"/>
            <a:endParaRPr lang="fr-FR" noProof="0" smtClean="0"/>
          </a:p>
        </p:txBody>
      </p:sp>
    </p:spTree>
  </p:cSld>
  <p:clrMap bg1="lt1" tx1="dk1" bg2="lt2" tx2="dk2" accent1="accent1" accent2="accent2" accent3="accent3" accent4="accent4" accent5="accent5" accent6="accent6" hlink="hlink" folHlink="folHlink"/>
  <p:notesStyle>
    <a:lvl1pPr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ＭＳ Ｐゴシック"/>
      </a:defRPr>
    </a:lvl1pPr>
    <a:lvl2pPr marL="742950" indent="-28575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ＭＳ Ｐゴシック"/>
      </a:defRPr>
    </a:lvl2pPr>
    <a:lvl3pPr marL="1143000" indent="-22860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ＭＳ Ｐゴシック"/>
      </a:defRPr>
    </a:lvl3pPr>
    <a:lvl4pPr marL="1600200" indent="-22860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ＭＳ Ｐゴシック"/>
      </a:defRPr>
    </a:lvl4pPr>
    <a:lvl5pPr marL="2057400" indent="-22860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L</a:t>
            </a:r>
            <a:r>
              <a:rPr lang="fr-FR" altLang="fr-FR" smtClean="0">
                <a:latin typeface="Times New Roman" pitchFamily="18" charset="0"/>
                <a:ea typeface="ＭＳ Ｐゴシック"/>
              </a:rPr>
              <a:t>’</a:t>
            </a:r>
            <a:r>
              <a:rPr lang="fr-FR" smtClean="0">
                <a:latin typeface="Times New Roman" pitchFamily="18" charset="0"/>
                <a:ea typeface="ＭＳ Ｐゴシック"/>
              </a:rPr>
              <a:t>idée générale est que le couple moyenne écart-type est utilisé pour comparer à une distribution normale, ce qui n</a:t>
            </a:r>
            <a:r>
              <a:rPr lang="fr-FR" altLang="fr-FR" smtClean="0">
                <a:latin typeface="Times New Roman" pitchFamily="18" charset="0"/>
                <a:ea typeface="ＭＳ Ｐゴシック"/>
              </a:rPr>
              <a:t>’</a:t>
            </a:r>
            <a:r>
              <a:rPr lang="fr-FR" smtClean="0">
                <a:latin typeface="Times New Roman" pitchFamily="18" charset="0"/>
                <a:ea typeface="ＭＳ Ｐゴシック"/>
              </a:rPr>
              <a:t>est envisageable que dans le cas d</a:t>
            </a:r>
            <a:r>
              <a:rPr lang="fr-FR" altLang="fr-FR" smtClean="0">
                <a:latin typeface="Times New Roman" pitchFamily="18" charset="0"/>
                <a:ea typeface="ＭＳ Ｐゴシック"/>
              </a:rPr>
              <a:t>’</a:t>
            </a:r>
            <a:r>
              <a:rPr lang="fr-FR" smtClean="0">
                <a:latin typeface="Times New Roman" pitchFamily="18" charset="0"/>
                <a:ea typeface="ＭＳ Ｐゴシック"/>
              </a:rPr>
              <a:t>une distribution relativement symétrique à prédominance centrale les données se comportent comme des fluctuations autour d’une valeur attendue. L</a:t>
            </a:r>
            <a:r>
              <a:rPr lang="fr-FR" altLang="fr-FR" smtClean="0">
                <a:latin typeface="Times New Roman" pitchFamily="18" charset="0"/>
                <a:ea typeface="ＭＳ Ｐゴシック"/>
              </a:rPr>
              <a:t>’</a:t>
            </a:r>
            <a:r>
              <a:rPr lang="fr-FR" smtClean="0">
                <a:latin typeface="Times New Roman" pitchFamily="18" charset="0"/>
                <a:ea typeface="ＭＳ Ｐゴシック"/>
              </a:rPr>
              <a:t>exemple des communes est très net, c</a:t>
            </a:r>
            <a:r>
              <a:rPr lang="fr-FR" altLang="fr-FR" smtClean="0">
                <a:latin typeface="Times New Roman" pitchFamily="18" charset="0"/>
                <a:ea typeface="ＭＳ Ｐゴシック"/>
              </a:rPr>
              <a:t>’</a:t>
            </a:r>
            <a:r>
              <a:rPr lang="fr-FR" smtClean="0">
                <a:latin typeface="Times New Roman" pitchFamily="18" charset="0"/>
                <a:ea typeface="ＭＳ Ｐゴシック"/>
              </a:rPr>
              <a:t>est aussi le cas des durées d</a:t>
            </a:r>
            <a:r>
              <a:rPr lang="fr-FR" altLang="fr-FR" smtClean="0">
                <a:latin typeface="Times New Roman" pitchFamily="18" charset="0"/>
                <a:ea typeface="ＭＳ Ｐゴシック"/>
              </a:rPr>
              <a:t>’</a:t>
            </a:r>
            <a:r>
              <a:rPr lang="fr-FR" smtClean="0">
                <a:latin typeface="Times New Roman" pitchFamily="18" charset="0"/>
                <a:ea typeface="ＭＳ Ｐゴシック"/>
              </a:rPr>
              <a:t>hospitalisation (encore que cela dépende des services), mais bien plus subtil dans le cas général comme le montre le carnet de santé.</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On peut retenir que l</a:t>
            </a:r>
            <a:r>
              <a:rPr lang="fr-FR" altLang="fr-FR" smtClean="0">
                <a:latin typeface="Times New Roman" pitchFamily="18" charset="0"/>
                <a:ea typeface="ＭＳ Ｐゴシック"/>
              </a:rPr>
              <a:t>’</a:t>
            </a:r>
            <a:r>
              <a:rPr lang="fr-FR" smtClean="0">
                <a:latin typeface="Times New Roman" pitchFamily="18" charset="0"/>
                <a:ea typeface="ＭＳ Ｐゴシック"/>
              </a:rPr>
              <a:t>écart-type utilisé dans le cadre du cours mathématiques de lycée est le plus petit des deux.</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Commentaire au sujet de la loi des grands nombres : expliquer cette phrase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Les situations correspondant à une répétition d’expériences identiques  et indépendantes à deux issues sont assez fréquentes dans les manuels.</a:t>
            </a:r>
          </a:p>
          <a:p>
            <a:r>
              <a:rPr lang="fr-FR" smtClean="0">
                <a:latin typeface="Times New Roman" pitchFamily="18" charset="0"/>
                <a:ea typeface="ＭＳ Ｐゴシック"/>
              </a:rPr>
              <a:t>Les situations 1 et 2 peuvent aussi être adaptées (Sections ES ou STI)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Dès que le nombre de répétitions devient relativement important, l’utilisation d’un tableur ou d’un logiciel de calcul formel (si l’on veut les valeurs exactes) s’avère très utile, notamment pour les situations 1 et 3.</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Notons que le coefficient binomial doit être introduit comme le nombre de chemins de l’arbre réalisant k succès pour n répétitions, ce qui n’était pas précisé dans le programme de Terminale S. Il ne s’agit bien sûr pas d’arbre de probabilités, l’objectif est de dénombrer.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Préciser oralement n non nul</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Il s’agit de retrouver les formules classiques sans utiliser les factorielles qui sont hors programme.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Le dosage entre ces deux objectifs dépendra des attentes des participants au stage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Toujours sans factorielle…</a:t>
            </a:r>
          </a:p>
          <a:p>
            <a:r>
              <a:rPr lang="fr-FR" smtClean="0">
                <a:latin typeface="Times New Roman" pitchFamily="18" charset="0"/>
                <a:ea typeface="ＭＳ Ｐゴシック"/>
              </a:rPr>
              <a:t>Une autre approche.</a:t>
            </a:r>
          </a:p>
          <a:p>
            <a:r>
              <a:rPr lang="fr-FR" smtClean="0">
                <a:latin typeface="Times New Roman" pitchFamily="18" charset="0"/>
                <a:ea typeface="ＭＳ Ｐゴシック"/>
              </a:rPr>
              <a:t>Un des intérêts de cette approche est  qu’elle met tout de suite en évidence la formule de Pascal.</a:t>
            </a:r>
          </a:p>
          <a:p>
            <a:r>
              <a:rPr lang="fr-FR" smtClean="0">
                <a:latin typeface="Times New Roman" pitchFamily="18" charset="0"/>
                <a:ea typeface="ＭＳ Ｐゴシック"/>
              </a:rPr>
              <a:t>Autre intérêt : La présentation est moins chargée que l’arbre classique (fastidieux dès que n est supérieur à 4)</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Voir l’exemple des jurys mexicains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Une introduction de la notion d’arbre pondéré est présentée dans la suite.</a:t>
            </a:r>
          </a:p>
          <a:p>
            <a:r>
              <a:rPr lang="fr-FR" smtClean="0">
                <a:latin typeface="Times New Roman" pitchFamily="18" charset="0"/>
                <a:ea typeface="ＭＳ Ｐゴシック"/>
              </a:rPr>
              <a:t>Les élèves ont rencontré des arbres simples en Troisième puis en Seconde, mais les arbres pondérés n’apparaissent qu’au programme de Première.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Situation 1 :  Pour le calcul de P(X</a:t>
            </a:r>
            <a:r>
              <a:rPr lang="fr-FR" smtClean="0">
                <a:latin typeface="Times New Roman" pitchFamily="18" charset="0"/>
                <a:ea typeface="ＭＳ Ｐゴシック"/>
                <a:sym typeface="Symbol" pitchFamily="18" charset="2"/>
              </a:rPr>
              <a:t></a:t>
            </a:r>
            <a:r>
              <a:rPr lang="fr-FR" smtClean="0">
                <a:latin typeface="Times New Roman" pitchFamily="18" charset="0"/>
                <a:ea typeface="ＭＳ Ｐゴシック"/>
              </a:rPr>
              <a:t>340), j’obtiens 2,4735E-144 avec excel en utilisant la loi binomiale cumulée. Avec la  partie échantillonnage du nouveau programme de Première, on peut retrouver l’intervalle de fluctuation au seuil 0,95, voire d’un autre seuil.</a:t>
            </a:r>
          </a:p>
          <a:p>
            <a:r>
              <a:rPr lang="fr-FR" smtClean="0">
                <a:latin typeface="Times New Roman" pitchFamily="18" charset="0"/>
                <a:ea typeface="ＭＳ Ｐゴシック"/>
              </a:rPr>
              <a:t>Situation 2 : Le fichier tableur est assez gourmant en ressources, du fait de la formule permettant de classer les diviseurs d’un entier sans les « blancs », ce qui est nécessaire pour la représentation graphique. Reste le pb d’affichage nombre #.</a:t>
            </a:r>
          </a:p>
          <a:p>
            <a:r>
              <a:rPr lang="fr-FR" smtClean="0">
                <a:latin typeface="Times New Roman" pitchFamily="18" charset="0"/>
                <a:ea typeface="ＭＳ Ｐゴシック"/>
              </a:rPr>
              <a:t>On pourrait améliorer (et compliquer) la méthode, en n’imposant pas que tous les groupes soient de même effectif, ou (et) encore en réappliquant le procédé pour les groupes ayant au moins un échantillon positive (nouvelle division en sous-groupes)…</a:t>
            </a:r>
          </a:p>
          <a:p>
            <a:r>
              <a:rPr lang="fr-FR" smtClean="0">
                <a:latin typeface="Times New Roman" pitchFamily="18" charset="0"/>
                <a:ea typeface="ＭＳ Ｐゴシック"/>
              </a:rPr>
              <a:t>On peut aussi utiliser un logiciel de calcul formel pour l’obtention du minimum de cette fonction…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La encore, présentation rapide.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Noter le symbole supérieur strict pour a et large pour b. </a:t>
            </a:r>
          </a:p>
          <a:p>
            <a:r>
              <a:rPr lang="fr-FR" smtClean="0">
                <a:latin typeface="Times New Roman" pitchFamily="18" charset="0"/>
                <a:ea typeface="ＭＳ Ｐゴシック"/>
              </a:rPr>
              <a:t>(voir explication dans le fichier pdf)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p:sp>
      <p:sp>
        <p:nvSpPr>
          <p:cNvPr id="76802" name="Rectangle 3"/>
          <p:cNvSpPr>
            <a:spLocks noGrp="1" noChangeArrowheads="1"/>
          </p:cNvSpPr>
          <p:nvPr>
            <p:ph type="body" idx="1"/>
          </p:nvPr>
        </p:nvSpPr>
        <p:spPr>
          <a:noFill/>
        </p:spPr>
        <p:txBody>
          <a:bodyPr/>
          <a:lstStyle/>
          <a:p>
            <a:r>
              <a:rPr lang="fr-FR" smtClean="0">
                <a:latin typeface="Times New Roman" pitchFamily="18" charset="0"/>
                <a:ea typeface="ＭＳ Ｐゴシック"/>
              </a:rPr>
              <a:t> Le graphique excel est figé, mais l’on peut modifier n et p pour l’obtention de a et b (ce sont les premiers entiers apparaissant sur chaque colonne correspondante)</a:t>
            </a:r>
          </a:p>
          <a:p>
            <a:r>
              <a:rPr lang="fr-FR" smtClean="0">
                <a:latin typeface="Times New Roman" pitchFamily="18" charset="0"/>
                <a:ea typeface="ＭＳ Ｐゴシック"/>
              </a:rPr>
              <a:t>Annexe jointe pour les comparaisons avec les intervalles de fluctuation vus en Seconde.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Très rapide : 1 minute?</a:t>
            </a:r>
          </a:p>
          <a:p>
            <a:r>
              <a:rPr lang="fr-FR" smtClean="0">
                <a:latin typeface="Times New Roman" pitchFamily="18" charset="0"/>
                <a:ea typeface="ＭＳ Ｐゴシック"/>
              </a:rPr>
              <a:t>Pour mémoire, les participants sont sensés avoir lu le programme!</a:t>
            </a:r>
          </a:p>
          <a:p>
            <a:r>
              <a:rPr lang="fr-FR" smtClean="0">
                <a:latin typeface="Times New Roman" pitchFamily="18" charset="0"/>
                <a:ea typeface="ＭＳ Ｐゴシック"/>
              </a:rPr>
              <a:t>Il s’agit surtout de montrer ce que nous avons choisi de détailler.</a:t>
            </a:r>
          </a:p>
          <a:p>
            <a:endParaRPr lang="fr-FR" smtClean="0">
              <a:latin typeface="Times New Roman" pitchFamily="18" charset="0"/>
              <a:ea typeface="ＭＳ Ｐゴシック"/>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Ces situations ont été présentées à l’occasion de plusieurs séminaires inter-académiques et figurent en partie dans le document d’accompagnement du lycée professionnel.</a:t>
            </a:r>
          </a:p>
          <a:p>
            <a:r>
              <a:rPr lang="fr-FR" smtClean="0">
                <a:latin typeface="Times New Roman" pitchFamily="18" charset="0"/>
                <a:ea typeface="ＭＳ Ｐゴシック"/>
              </a:rPr>
              <a:t>Si l’on choisit de faire chercher la situation 4 (surréservation), l’utilisation d’un tableur (ou d’un algorithme) est très efficace.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noFill/>
        </p:spPr>
        <p:txBody>
          <a:bodyPr/>
          <a:lstStyle/>
          <a:p>
            <a:r>
              <a:rPr lang="fr-FR" smtClean="0">
                <a:latin typeface="Times New Roman" pitchFamily="18" charset="0"/>
                <a:ea typeface="ＭＳ Ｐゴシック"/>
              </a:rPr>
              <a:t>Une tentative d’illustration des relations entre probabilités et statistiques.</a:t>
            </a:r>
          </a:p>
          <a:p>
            <a:r>
              <a:rPr lang="fr-FR" smtClean="0">
                <a:latin typeface="Times New Roman" pitchFamily="18" charset="0"/>
                <a:ea typeface="ＭＳ Ｐゴシック"/>
              </a:rPr>
              <a:t> </a:t>
            </a:r>
          </a:p>
          <a:p>
            <a:r>
              <a:rPr lang="fr-FR" smtClean="0">
                <a:latin typeface="Times New Roman" pitchFamily="18" charset="0"/>
                <a:ea typeface="ＭＳ Ｐゴシック"/>
              </a:rPr>
              <a:t>Ne pas s’attarder trop sur cette diapo, Si cela vous paraît trop compliqué, on peut supprimer! </a:t>
            </a:r>
          </a:p>
          <a:p>
            <a:r>
              <a:rPr lang="fr-FR" smtClean="0">
                <a:latin typeface="Times New Roman" pitchFamily="18" charset="0"/>
                <a:ea typeface="ＭＳ Ｐゴシック"/>
              </a:rPr>
              <a:t>Il s’agit ici de montrer que ces interactions sont multiples et vont dans les deux sens entre probabilité et statistiques.</a:t>
            </a:r>
          </a:p>
          <a:p>
            <a:r>
              <a:rPr lang="fr-FR" smtClean="0">
                <a:latin typeface="Times New Roman" pitchFamily="18" charset="0"/>
                <a:ea typeface="ＭＳ Ｐゴシック"/>
              </a:rPr>
              <a:t>La frontière entre statistique exploratoire (j’ai évité « descriptive » ici suite au débat lors de la réunion du groupe) et statistique inférentielle n’est pas étanche : c’est un peu comme avec la nature des variables : discrète ou continue, cela dépend souvent du point de vue.</a:t>
            </a:r>
          </a:p>
          <a:p>
            <a:endParaRPr lang="fr-FR" smtClean="0">
              <a:latin typeface="Times New Roman" pitchFamily="18" charset="0"/>
              <a:ea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xfrm>
            <a:off x="3455988" y="566738"/>
            <a:ext cx="3779837" cy="2835275"/>
          </a:xfrm>
          <a:ln>
            <a:solidFill>
              <a:srgbClr val="000000"/>
            </a:solidFill>
          </a:ln>
        </p:spPr>
      </p:sp>
      <p:sp>
        <p:nvSpPr>
          <p:cNvPr id="25602" name="Espace réservé des commentaires 2"/>
          <p:cNvSpPr>
            <a:spLocks noGrp="1"/>
          </p:cNvSpPr>
          <p:nvPr>
            <p:ph type="body" idx="1"/>
          </p:nvPr>
        </p:nvSpPr>
        <p:spPr>
          <a:xfrm>
            <a:off x="1068388" y="3590925"/>
            <a:ext cx="8555037" cy="3402013"/>
          </a:xfrm>
          <a:noFill/>
        </p:spPr>
        <p:txBody>
          <a:bodyPr lIns="104287" tIns="52144" rIns="104287" bIns="52144"/>
          <a:lstStyle/>
          <a:p>
            <a:pPr defTabSz="914400" eaLnBrk="1" hangingPunct="1">
              <a:spcBef>
                <a:spcPct val="0"/>
              </a:spcBef>
            </a:pPr>
            <a:r>
              <a:rPr lang="fr-FR" smtClean="0">
                <a:latin typeface="Times New Roman" pitchFamily="18" charset="0"/>
                <a:ea typeface="ＭＳ Ｐゴシック"/>
              </a:rPr>
              <a:t>A parcourir, pas trop vite.</a:t>
            </a:r>
          </a:p>
          <a:p>
            <a:pPr defTabSz="914400" eaLnBrk="1" hangingPunct="1">
              <a:spcBef>
                <a:spcPct val="0"/>
              </a:spcBef>
            </a:pPr>
            <a:endParaRPr lang="fr-FR" smtClean="0">
              <a:latin typeface="Times New Roman" pitchFamily="18" charset="0"/>
              <a:ea typeface="ＭＳ Ｐゴシック"/>
            </a:endParaRPr>
          </a:p>
        </p:txBody>
      </p:sp>
      <p:sp>
        <p:nvSpPr>
          <p:cNvPr id="25603" name="Espace réservé du numéro de diapositive 3"/>
          <p:cNvSpPr txBox="1">
            <a:spLocks noGrp="1"/>
          </p:cNvSpPr>
          <p:nvPr/>
        </p:nvSpPr>
        <p:spPr bwMode="auto">
          <a:xfrm>
            <a:off x="6054725" y="7180263"/>
            <a:ext cx="4635500" cy="377825"/>
          </a:xfrm>
          <a:prstGeom prst="rect">
            <a:avLst/>
          </a:prstGeom>
          <a:noFill/>
          <a:ln w="9525">
            <a:noFill/>
            <a:miter lim="800000"/>
            <a:headEnd/>
            <a:tailEnd/>
          </a:ln>
        </p:spPr>
        <p:txBody>
          <a:bodyPr lIns="104287" tIns="52144" rIns="104287" bIns="52144" anchor="b"/>
          <a:lstStyle/>
          <a:p>
            <a:pPr algn="r" defTabSz="1042988"/>
            <a:fld id="{400CEABE-BAB8-48C9-A376-048D8E56ACB3}" type="slidenum">
              <a:rPr lang="fr-FR" sz="1400">
                <a:latin typeface="Calibri" pitchFamily="34" charset="0"/>
              </a:rPr>
              <a:pPr algn="r" defTabSz="1042988"/>
              <a:t>5</a:t>
            </a:fld>
            <a:endParaRPr lang="fr-FR" sz="14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e l'image des diapositives 1"/>
          <p:cNvSpPr>
            <a:spLocks noGrp="1" noRot="1" noChangeAspect="1" noTextEdit="1"/>
          </p:cNvSpPr>
          <p:nvPr>
            <p:ph type="sldImg"/>
          </p:nvPr>
        </p:nvSpPr>
        <p:spPr>
          <a:xfrm>
            <a:off x="3455988" y="566738"/>
            <a:ext cx="3779837" cy="2835275"/>
          </a:xfrm>
          <a:ln>
            <a:solidFill>
              <a:srgbClr val="000000"/>
            </a:solidFill>
          </a:ln>
        </p:spPr>
      </p:sp>
      <p:sp>
        <p:nvSpPr>
          <p:cNvPr id="27650" name="Espace réservé des commentaires 2"/>
          <p:cNvSpPr>
            <a:spLocks noGrp="1"/>
          </p:cNvSpPr>
          <p:nvPr>
            <p:ph type="body" idx="1"/>
          </p:nvPr>
        </p:nvSpPr>
        <p:spPr>
          <a:xfrm>
            <a:off x="1068388" y="3590925"/>
            <a:ext cx="8555037" cy="3402013"/>
          </a:xfrm>
          <a:noFill/>
        </p:spPr>
        <p:txBody>
          <a:bodyPr lIns="104287" tIns="52144" rIns="104287" bIns="52144"/>
          <a:lstStyle/>
          <a:p>
            <a:pPr defTabSz="914400" eaLnBrk="1" hangingPunct="1">
              <a:spcBef>
                <a:spcPct val="0"/>
              </a:spcBef>
            </a:pPr>
            <a:r>
              <a:rPr lang="fr-FR" smtClean="0">
                <a:latin typeface="Times New Roman" pitchFamily="18" charset="0"/>
                <a:ea typeface="ＭＳ Ｐゴシック"/>
              </a:rPr>
              <a:t>Il s’agit seulement de montrer la diversité des tâches à accomplir.</a:t>
            </a:r>
          </a:p>
          <a:p>
            <a:pPr defTabSz="914400" eaLnBrk="1" hangingPunct="1">
              <a:spcBef>
                <a:spcPct val="0"/>
              </a:spcBef>
            </a:pPr>
            <a:r>
              <a:rPr lang="fr-FR" smtClean="0">
                <a:latin typeface="Times New Roman" pitchFamily="18" charset="0"/>
                <a:ea typeface="ＭＳ Ｐゴシック"/>
              </a:rPr>
              <a:t>En particulier : montrer qu’il ne suffit pas de calculer une moyenne ou de déterminer une médiane, voir diapo suivante.</a:t>
            </a:r>
          </a:p>
          <a:p>
            <a:pPr defTabSz="914400" eaLnBrk="1" hangingPunct="1">
              <a:spcBef>
                <a:spcPct val="0"/>
              </a:spcBef>
            </a:pPr>
            <a:endParaRPr lang="fr-FR" smtClean="0">
              <a:latin typeface="Times New Roman" pitchFamily="18" charset="0"/>
              <a:ea typeface="ＭＳ Ｐゴシック"/>
            </a:endParaRPr>
          </a:p>
        </p:txBody>
      </p:sp>
      <p:sp>
        <p:nvSpPr>
          <p:cNvPr id="27651" name="Espace réservé du numéro de diapositive 3"/>
          <p:cNvSpPr txBox="1">
            <a:spLocks noGrp="1"/>
          </p:cNvSpPr>
          <p:nvPr/>
        </p:nvSpPr>
        <p:spPr bwMode="auto">
          <a:xfrm>
            <a:off x="6054725" y="7180263"/>
            <a:ext cx="4635500" cy="377825"/>
          </a:xfrm>
          <a:prstGeom prst="rect">
            <a:avLst/>
          </a:prstGeom>
          <a:noFill/>
          <a:ln w="9525">
            <a:noFill/>
            <a:miter lim="800000"/>
            <a:headEnd/>
            <a:tailEnd/>
          </a:ln>
        </p:spPr>
        <p:txBody>
          <a:bodyPr lIns="104287" tIns="52144" rIns="104287" bIns="52144" anchor="b"/>
          <a:lstStyle/>
          <a:p>
            <a:pPr algn="r" defTabSz="1042988"/>
            <a:fld id="{8CD4AD16-406F-407C-8F1E-B22D525111DC}" type="slidenum">
              <a:rPr lang="fr-FR" sz="1400">
                <a:latin typeface="Calibri" pitchFamily="34" charset="0"/>
              </a:rPr>
              <a:pPr algn="r" defTabSz="1042988"/>
              <a:t>6</a:t>
            </a:fld>
            <a:endParaRPr lang="fr-FR" sz="14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Espace réservé de l'image des diapositives 1"/>
          <p:cNvSpPr>
            <a:spLocks noGrp="1" noRot="1" noChangeAspect="1" noTextEdit="1"/>
          </p:cNvSpPr>
          <p:nvPr>
            <p:ph type="sldImg"/>
          </p:nvPr>
        </p:nvSpPr>
        <p:spPr>
          <a:xfrm>
            <a:off x="3455988" y="566738"/>
            <a:ext cx="3779837" cy="2835275"/>
          </a:xfrm>
          <a:ln>
            <a:solidFill>
              <a:srgbClr val="000000"/>
            </a:solidFill>
          </a:ln>
        </p:spPr>
      </p:sp>
      <p:sp>
        <p:nvSpPr>
          <p:cNvPr id="29698" name="Espace réservé des commentaires 2"/>
          <p:cNvSpPr>
            <a:spLocks noGrp="1"/>
          </p:cNvSpPr>
          <p:nvPr>
            <p:ph type="body" idx="1"/>
          </p:nvPr>
        </p:nvSpPr>
        <p:spPr>
          <a:xfrm>
            <a:off x="1068388" y="3590925"/>
            <a:ext cx="8555037" cy="3402013"/>
          </a:xfrm>
          <a:noFill/>
        </p:spPr>
        <p:txBody>
          <a:bodyPr lIns="104287" tIns="52144" rIns="104287" bIns="52144"/>
          <a:lstStyle/>
          <a:p>
            <a:pPr defTabSz="914400" eaLnBrk="1" hangingPunct="1">
              <a:spcBef>
                <a:spcPct val="0"/>
              </a:spcBef>
            </a:pPr>
            <a:r>
              <a:rPr lang="fr-FR" smtClean="0">
                <a:latin typeface="Times New Roman" pitchFamily="18" charset="0"/>
                <a:ea typeface="ＭＳ Ｐゴシック"/>
              </a:rPr>
              <a:t>Type d’exercice très souvent donné dans les anciens manuels, moins dans les dernières version.</a:t>
            </a:r>
          </a:p>
          <a:p>
            <a:pPr defTabSz="914400" eaLnBrk="1" hangingPunct="1">
              <a:spcBef>
                <a:spcPct val="0"/>
              </a:spcBef>
            </a:pPr>
            <a:r>
              <a:rPr lang="fr-FR" smtClean="0">
                <a:latin typeface="Times New Roman" pitchFamily="18" charset="0"/>
                <a:ea typeface="ＭＳ Ｐゴシック"/>
              </a:rPr>
              <a:t>De nombreux collègues risquent de se sentir viser… c’est le but!</a:t>
            </a:r>
          </a:p>
          <a:p>
            <a:pPr defTabSz="914400" eaLnBrk="1" hangingPunct="1">
              <a:spcBef>
                <a:spcPct val="0"/>
              </a:spcBef>
            </a:pPr>
            <a:r>
              <a:rPr lang="fr-FR" smtClean="0">
                <a:latin typeface="Times New Roman" pitchFamily="18" charset="0"/>
                <a:ea typeface="ＭＳ Ｐゴシック"/>
              </a:rPr>
              <a:t>Les nouveaux programmes recommandent l’utilisation de donées réelles, on peut indiquer des ressources : INSEE, Météo France, INED ... </a:t>
            </a:r>
          </a:p>
          <a:p>
            <a:pPr defTabSz="914400" eaLnBrk="1" hangingPunct="1">
              <a:spcBef>
                <a:spcPct val="0"/>
              </a:spcBef>
            </a:pPr>
            <a:endParaRPr lang="fr-FR" smtClean="0">
              <a:latin typeface="Times New Roman" pitchFamily="18" charset="0"/>
              <a:ea typeface="ＭＳ Ｐゴシック"/>
            </a:endParaRPr>
          </a:p>
        </p:txBody>
      </p:sp>
      <p:sp>
        <p:nvSpPr>
          <p:cNvPr id="29699" name="Espace réservé du numéro de diapositive 3"/>
          <p:cNvSpPr txBox="1">
            <a:spLocks noGrp="1"/>
          </p:cNvSpPr>
          <p:nvPr/>
        </p:nvSpPr>
        <p:spPr bwMode="auto">
          <a:xfrm>
            <a:off x="6054725" y="7180263"/>
            <a:ext cx="4635500" cy="377825"/>
          </a:xfrm>
          <a:prstGeom prst="rect">
            <a:avLst/>
          </a:prstGeom>
          <a:noFill/>
          <a:ln w="9525">
            <a:noFill/>
            <a:miter lim="800000"/>
            <a:headEnd/>
            <a:tailEnd/>
          </a:ln>
        </p:spPr>
        <p:txBody>
          <a:bodyPr lIns="104287" tIns="52144" rIns="104287" bIns="52144" anchor="b"/>
          <a:lstStyle/>
          <a:p>
            <a:pPr algn="r" defTabSz="1042988"/>
            <a:fld id="{C03E72EC-9289-4E52-B7BD-FE65AAE63B79}" type="slidenum">
              <a:rPr lang="fr-FR" sz="1400">
                <a:latin typeface="Calibri" pitchFamily="34" charset="0"/>
              </a:rPr>
              <a:pPr algn="r" defTabSz="1042988"/>
              <a:t>7</a:t>
            </a:fld>
            <a:endParaRPr lang="fr-FR" sz="14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e l'image des diapositives 1"/>
          <p:cNvSpPr>
            <a:spLocks noGrp="1" noRot="1" noChangeAspect="1" noTextEdit="1"/>
          </p:cNvSpPr>
          <p:nvPr>
            <p:ph type="sldImg"/>
          </p:nvPr>
        </p:nvSpPr>
        <p:spPr>
          <a:xfrm>
            <a:off x="3455988" y="566738"/>
            <a:ext cx="3779837" cy="2835275"/>
          </a:xfrm>
          <a:ln>
            <a:solidFill>
              <a:srgbClr val="000000"/>
            </a:solidFill>
          </a:ln>
        </p:spPr>
      </p:sp>
      <p:sp>
        <p:nvSpPr>
          <p:cNvPr id="31746" name="Espace réservé des commentaires 2"/>
          <p:cNvSpPr>
            <a:spLocks noGrp="1"/>
          </p:cNvSpPr>
          <p:nvPr>
            <p:ph type="body" idx="1"/>
          </p:nvPr>
        </p:nvSpPr>
        <p:spPr>
          <a:xfrm>
            <a:off x="1068388" y="3590925"/>
            <a:ext cx="8555037" cy="3402013"/>
          </a:xfrm>
          <a:noFill/>
        </p:spPr>
        <p:txBody>
          <a:bodyPr lIns="104287" tIns="52144" rIns="104287" bIns="52144"/>
          <a:lstStyle/>
          <a:p>
            <a:pPr defTabSz="914400" eaLnBrk="1" hangingPunct="1">
              <a:spcBef>
                <a:spcPct val="0"/>
              </a:spcBef>
            </a:pPr>
            <a:r>
              <a:rPr lang="fr-FR" smtClean="0">
                <a:latin typeface="Times New Roman" pitchFamily="18" charset="0"/>
                <a:ea typeface="ＭＳ Ｐゴシック"/>
              </a:rPr>
              <a:t>Donner des exercices utiles !</a:t>
            </a:r>
          </a:p>
          <a:p>
            <a:pPr defTabSz="914400" eaLnBrk="1" hangingPunct="1">
              <a:spcBef>
                <a:spcPct val="0"/>
              </a:spcBef>
            </a:pPr>
            <a:r>
              <a:rPr lang="fr-FR" smtClean="0">
                <a:latin typeface="Times New Roman" pitchFamily="18" charset="0"/>
                <a:ea typeface="ＭＳ Ｐゴシック"/>
              </a:rPr>
              <a:t>De nombreux collègues pensent encore qu’il est inutile d’enseigner les statistiques, cela dépend de ce que l’on demande aux élèves…</a:t>
            </a:r>
          </a:p>
          <a:p>
            <a:pPr defTabSz="914400" eaLnBrk="1" hangingPunct="1">
              <a:spcBef>
                <a:spcPct val="0"/>
              </a:spcBef>
            </a:pPr>
            <a:endParaRPr lang="fr-FR" smtClean="0">
              <a:latin typeface="Times New Roman" pitchFamily="18" charset="0"/>
              <a:ea typeface="ＭＳ Ｐゴシック"/>
            </a:endParaRPr>
          </a:p>
        </p:txBody>
      </p:sp>
      <p:sp>
        <p:nvSpPr>
          <p:cNvPr id="31747" name="Espace réservé du numéro de diapositive 3"/>
          <p:cNvSpPr txBox="1">
            <a:spLocks noGrp="1"/>
          </p:cNvSpPr>
          <p:nvPr/>
        </p:nvSpPr>
        <p:spPr bwMode="auto">
          <a:xfrm>
            <a:off x="6054725" y="7180263"/>
            <a:ext cx="4635500" cy="377825"/>
          </a:xfrm>
          <a:prstGeom prst="rect">
            <a:avLst/>
          </a:prstGeom>
          <a:noFill/>
          <a:ln w="9525">
            <a:noFill/>
            <a:miter lim="800000"/>
            <a:headEnd/>
            <a:tailEnd/>
          </a:ln>
        </p:spPr>
        <p:txBody>
          <a:bodyPr lIns="104287" tIns="52144" rIns="104287" bIns="52144" anchor="b"/>
          <a:lstStyle/>
          <a:p>
            <a:pPr algn="r" defTabSz="1042988"/>
            <a:fld id="{FF630650-A8E8-4683-B4B9-EFAFB694AFAF}" type="slidenum">
              <a:rPr lang="fr-FR" sz="1400">
                <a:latin typeface="Calibri" pitchFamily="34" charset="0"/>
              </a:rPr>
              <a:pPr algn="r" defTabSz="1042988"/>
              <a:t>8</a:t>
            </a:fld>
            <a:endParaRPr lang="fr-FR" sz="14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Espace réservé de l'image des diapositives 1"/>
          <p:cNvSpPr>
            <a:spLocks noGrp="1" noRot="1" noChangeAspect="1" noTextEdit="1"/>
          </p:cNvSpPr>
          <p:nvPr>
            <p:ph type="sldImg"/>
          </p:nvPr>
        </p:nvSpPr>
        <p:spPr>
          <a:xfrm>
            <a:off x="3455988" y="566738"/>
            <a:ext cx="3779837" cy="2835275"/>
          </a:xfrm>
          <a:ln>
            <a:solidFill>
              <a:srgbClr val="000000"/>
            </a:solidFill>
          </a:ln>
        </p:spPr>
      </p:sp>
      <p:sp>
        <p:nvSpPr>
          <p:cNvPr id="33794" name="Espace réservé des commentaires 2"/>
          <p:cNvSpPr>
            <a:spLocks noGrp="1"/>
          </p:cNvSpPr>
          <p:nvPr>
            <p:ph type="body" idx="1"/>
          </p:nvPr>
        </p:nvSpPr>
        <p:spPr>
          <a:xfrm>
            <a:off x="1068388" y="3590925"/>
            <a:ext cx="8555037" cy="3402013"/>
          </a:xfrm>
          <a:noFill/>
        </p:spPr>
        <p:txBody>
          <a:bodyPr lIns="104287" tIns="52144" rIns="104287" bIns="52144"/>
          <a:lstStyle/>
          <a:p>
            <a:pPr defTabSz="914400" eaLnBrk="1" hangingPunct="1">
              <a:spcBef>
                <a:spcPct val="0"/>
              </a:spcBef>
            </a:pPr>
            <a:r>
              <a:rPr lang="fr-FR" smtClean="0">
                <a:latin typeface="Times New Roman" pitchFamily="18" charset="0"/>
                <a:ea typeface="ＭＳ Ｐゴシック"/>
              </a:rPr>
              <a:t>Diapo de transition vers un autre diaporama.</a:t>
            </a:r>
          </a:p>
          <a:p>
            <a:pPr defTabSz="914400" eaLnBrk="1" hangingPunct="1">
              <a:spcBef>
                <a:spcPct val="0"/>
              </a:spcBef>
            </a:pPr>
            <a:endParaRPr lang="fr-FR" smtClean="0">
              <a:latin typeface="Times New Roman" pitchFamily="18" charset="0"/>
              <a:ea typeface="ＭＳ Ｐゴシック"/>
            </a:endParaRPr>
          </a:p>
        </p:txBody>
      </p:sp>
      <p:sp>
        <p:nvSpPr>
          <p:cNvPr id="33795" name="Espace réservé du numéro de diapositive 3"/>
          <p:cNvSpPr txBox="1">
            <a:spLocks noGrp="1"/>
          </p:cNvSpPr>
          <p:nvPr/>
        </p:nvSpPr>
        <p:spPr bwMode="auto">
          <a:xfrm>
            <a:off x="6054725" y="7180263"/>
            <a:ext cx="4635500" cy="377825"/>
          </a:xfrm>
          <a:prstGeom prst="rect">
            <a:avLst/>
          </a:prstGeom>
          <a:noFill/>
          <a:ln w="9525">
            <a:noFill/>
            <a:miter lim="800000"/>
            <a:headEnd/>
            <a:tailEnd/>
          </a:ln>
        </p:spPr>
        <p:txBody>
          <a:bodyPr lIns="104287" tIns="52144" rIns="104287" bIns="52144" anchor="b"/>
          <a:lstStyle/>
          <a:p>
            <a:pPr algn="r" defTabSz="1042988"/>
            <a:fld id="{0360950E-E369-4177-968E-31152D908AA0}" type="slidenum">
              <a:rPr lang="fr-FR" sz="1400">
                <a:latin typeface="Calibri" pitchFamily="34" charset="0"/>
              </a:rPr>
              <a:pPr algn="r" defTabSz="1042988"/>
              <a:t>9</a:t>
            </a:fld>
            <a:endParaRPr lang="fr-FR" sz="14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55650" y="2347913"/>
            <a:ext cx="8569325" cy="1620837"/>
          </a:xfrm>
        </p:spPr>
        <p:txBody>
          <a:bodyPr/>
          <a:lstStyle/>
          <a:p>
            <a:r>
              <a:rPr lang="fr-FR" smtClean="0"/>
              <a:t>Cliquez et modifiez le titre</a:t>
            </a:r>
            <a:endParaRPr lang="fr-FR"/>
          </a:p>
        </p:txBody>
      </p:sp>
      <p:sp>
        <p:nvSpPr>
          <p:cNvPr id="3" name="Sous-titr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115175" y="808038"/>
            <a:ext cx="2157413" cy="60547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641350" y="808038"/>
            <a:ext cx="6321425" cy="60547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641350" y="808038"/>
            <a:ext cx="8631238" cy="617537"/>
          </a:xfrm>
        </p:spPr>
        <p:txBody>
          <a:bodyPr/>
          <a:lstStyle/>
          <a:p>
            <a:r>
              <a:rPr lang="fr-FR" smtClean="0"/>
              <a:t>Cliquez et modifiez le titre</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96925" y="4857750"/>
            <a:ext cx="8567738" cy="15017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641350" y="2101850"/>
            <a:ext cx="4238625"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2375" y="2101850"/>
            <a:ext cx="4240213"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04825" y="303213"/>
            <a:ext cx="9072563" cy="1258887"/>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04825" y="301625"/>
            <a:ext cx="3316288" cy="1279525"/>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76438" y="5291138"/>
            <a:ext cx="6048375" cy="625475"/>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7890" name="Picture 1"/>
          <p:cNvPicPr>
            <a:picLocks noChangeAspect="1" noChangeArrowheads="1"/>
          </p:cNvPicPr>
          <p:nvPr/>
        </p:nvPicPr>
        <p:blipFill>
          <a:blip r:embed="rId14"/>
          <a:srcRect/>
          <a:stretch>
            <a:fillRect/>
          </a:stretch>
        </p:blipFill>
        <p:spPr bwMode="auto">
          <a:xfrm>
            <a:off x="0" y="0"/>
            <a:ext cx="10080625" cy="7559675"/>
          </a:xfrm>
          <a:prstGeom prst="rect">
            <a:avLst/>
          </a:prstGeom>
          <a:noFill/>
          <a:ln w="9525">
            <a:noFill/>
            <a:miter lim="800000"/>
            <a:headEnd/>
            <a:tailEnd/>
          </a:ln>
        </p:spPr>
      </p:pic>
      <p:sp>
        <p:nvSpPr>
          <p:cNvPr id="37891" name="Rectangle 2"/>
          <p:cNvSpPr>
            <a:spLocks noGrp="1" noChangeArrowheads="1"/>
          </p:cNvSpPr>
          <p:nvPr>
            <p:ph type="title"/>
          </p:nvPr>
        </p:nvSpPr>
        <p:spPr bwMode="auto">
          <a:xfrm>
            <a:off x="641350" y="808038"/>
            <a:ext cx="8631238" cy="617537"/>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smtClean="0"/>
              <a:t>Cliquez pour éditer le format du texte-titre</a:t>
            </a:r>
          </a:p>
        </p:txBody>
      </p:sp>
      <p:sp>
        <p:nvSpPr>
          <p:cNvPr id="1027" name="Rectangle 3"/>
          <p:cNvSpPr>
            <a:spLocks noGrp="1" noChangeArrowheads="1"/>
          </p:cNvSpPr>
          <p:nvPr>
            <p:ph type="body" idx="1"/>
          </p:nvPr>
        </p:nvSpPr>
        <p:spPr bwMode="auto">
          <a:xfrm>
            <a:off x="641350" y="2101850"/>
            <a:ext cx="8631238" cy="4760913"/>
          </a:xfrm>
          <a:prstGeom prst="rect">
            <a:avLst/>
          </a:prstGeom>
          <a:noFill/>
          <a:ln w="9525">
            <a:noFill/>
            <a:miter lim="800000"/>
            <a:headEnd/>
            <a:tailEnd/>
          </a:ln>
        </p:spPr>
        <p:txBody>
          <a:bodyPr vert="horz" wrap="square" lIns="0" tIns="20160" rIns="0" bIns="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a:p>
            <a:pPr lvl="4"/>
            <a:r>
              <a:rPr lang="en-GB" smtClean="0"/>
              <a:t>Huitième niveau de plan</a:t>
            </a:r>
          </a:p>
          <a:p>
            <a:pPr lvl="4"/>
            <a:r>
              <a:rPr lang="en-GB" smtClean="0"/>
              <a:t>Neuvième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27">
                                            <p:txEl>
                                              <p:pRg st="5" end="5"/>
                                            </p:txEl>
                                          </p:spTgt>
                                        </p:tgtEl>
                                        <p:attrNameLst>
                                          <p:attrName>style.visibility</p:attrName>
                                        </p:attrNameLst>
                                      </p:cBhvr>
                                      <p:to>
                                        <p:strVal val="visible"/>
                                      </p:to>
                                    </p:set>
                                    <p:animEffect transition="in" filter="fade">
                                      <p:cBhvr>
                                        <p:cTn id="32" dur="1000"/>
                                        <p:tgtEl>
                                          <p:spTgt spid="1027">
                                            <p:txEl>
                                              <p:pRg st="5" end="5"/>
                                            </p:txEl>
                                          </p:spTgt>
                                        </p:tgtEl>
                                      </p:cBhvr>
                                    </p:animEffect>
                                    <p:anim calcmode="lin" valueType="num">
                                      <p:cBhvr>
                                        <p:cTn id="33" dur="1000" fill="hold"/>
                                        <p:tgtEl>
                                          <p:spTgt spid="1027">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1027">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27">
                                            <p:txEl>
                                              <p:pRg st="6" end="6"/>
                                            </p:txEl>
                                          </p:spTgt>
                                        </p:tgtEl>
                                        <p:attrNameLst>
                                          <p:attrName>style.visibility</p:attrName>
                                        </p:attrNameLst>
                                      </p:cBhvr>
                                      <p:to>
                                        <p:strVal val="visible"/>
                                      </p:to>
                                    </p:set>
                                    <p:animEffect transition="in" filter="fade">
                                      <p:cBhvr>
                                        <p:cTn id="37" dur="1000"/>
                                        <p:tgtEl>
                                          <p:spTgt spid="1027">
                                            <p:txEl>
                                              <p:pRg st="6" end="6"/>
                                            </p:txEl>
                                          </p:spTgt>
                                        </p:tgtEl>
                                      </p:cBhvr>
                                    </p:animEffect>
                                    <p:anim calcmode="lin" valueType="num">
                                      <p:cBhvr>
                                        <p:cTn id="38" dur="1000" fill="hold"/>
                                        <p:tgtEl>
                                          <p:spTgt spid="1027">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1027">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27">
                                            <p:txEl>
                                              <p:pRg st="7" end="7"/>
                                            </p:txEl>
                                          </p:spTgt>
                                        </p:tgtEl>
                                        <p:attrNameLst>
                                          <p:attrName>style.visibility</p:attrName>
                                        </p:attrNameLst>
                                      </p:cBhvr>
                                      <p:to>
                                        <p:strVal val="visible"/>
                                      </p:to>
                                    </p:set>
                                    <p:animEffect transition="in" filter="fade">
                                      <p:cBhvr>
                                        <p:cTn id="42" dur="1000"/>
                                        <p:tgtEl>
                                          <p:spTgt spid="1027">
                                            <p:txEl>
                                              <p:pRg st="7" end="7"/>
                                            </p:txEl>
                                          </p:spTgt>
                                        </p:tgtEl>
                                      </p:cBhvr>
                                    </p:animEffect>
                                    <p:anim calcmode="lin" valueType="num">
                                      <p:cBhvr>
                                        <p:cTn id="43" dur="1000" fill="hold"/>
                                        <p:tgtEl>
                                          <p:spTgt spid="1027">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1027">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27">
                                            <p:txEl>
                                              <p:pRg st="8" end="8"/>
                                            </p:txEl>
                                          </p:spTgt>
                                        </p:tgtEl>
                                        <p:attrNameLst>
                                          <p:attrName>style.visibility</p:attrName>
                                        </p:attrNameLst>
                                      </p:cBhvr>
                                      <p:to>
                                        <p:strVal val="visible"/>
                                      </p:to>
                                    </p:set>
                                    <p:animEffect transition="in" filter="fade">
                                      <p:cBhvr>
                                        <p:cTn id="47" dur="1000"/>
                                        <p:tgtEl>
                                          <p:spTgt spid="1027">
                                            <p:txEl>
                                              <p:pRg st="8" end="8"/>
                                            </p:txEl>
                                          </p:spTgt>
                                        </p:tgtEl>
                                      </p:cBhvr>
                                    </p:animEffect>
                                    <p:anim calcmode="lin" valueType="num">
                                      <p:cBhvr>
                                        <p:cTn id="48" dur="1000" fill="hold"/>
                                        <p:tgtEl>
                                          <p:spTgt spid="1027">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102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defTabSz="719138"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0080"/>
          </a:solidFill>
          <a:latin typeface="+mj-lt"/>
          <a:ea typeface="+mj-ea"/>
          <a:cs typeface="ＭＳ Ｐゴシック"/>
        </a:defRPr>
      </a:lvl1pPr>
      <a:lvl2pPr algn="ctr" defTabSz="719138"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0080"/>
          </a:solidFill>
          <a:latin typeface="Arial" charset="0"/>
          <a:ea typeface="ＭＳ Ｐゴシック" charset="0"/>
          <a:cs typeface="ＭＳ Ｐゴシック"/>
        </a:defRPr>
      </a:lvl2pPr>
      <a:lvl3pPr algn="ctr" defTabSz="719138"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0080"/>
          </a:solidFill>
          <a:latin typeface="Arial" charset="0"/>
          <a:ea typeface="ＭＳ Ｐゴシック" charset="0"/>
          <a:cs typeface="ＭＳ Ｐゴシック"/>
        </a:defRPr>
      </a:lvl3pPr>
      <a:lvl4pPr algn="ctr" defTabSz="719138"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0080"/>
          </a:solidFill>
          <a:latin typeface="Arial" charset="0"/>
          <a:ea typeface="ＭＳ Ｐゴシック" charset="0"/>
          <a:cs typeface="ＭＳ Ｐゴシック"/>
        </a:defRPr>
      </a:lvl4pPr>
      <a:lvl5pPr algn="ctr" defTabSz="719138" rtl="0" eaLnBrk="0" fontAlgn="base" hangingPunct="0">
        <a:lnSpc>
          <a:spcPct val="93000"/>
        </a:lnSpc>
        <a:spcBef>
          <a:spcPct val="0"/>
        </a:spcBef>
        <a:spcAft>
          <a:spcPct val="0"/>
        </a:spcAft>
        <a:buClr>
          <a:srgbClr val="000000"/>
        </a:buClr>
        <a:buSzPct val="100000"/>
        <a:buFont typeface="Times New Roman" pitchFamily="18" charset="0"/>
        <a:defRPr sz="4000" b="1">
          <a:solidFill>
            <a:srgbClr val="000080"/>
          </a:solidFill>
          <a:latin typeface="Arial" charset="0"/>
          <a:ea typeface="ＭＳ Ｐゴシック" charset="0"/>
          <a:cs typeface="ＭＳ Ｐゴシック"/>
        </a:defRPr>
      </a:lvl5pPr>
      <a:lvl6pPr marL="2514600" indent="-228600" algn="ctr" defTabSz="719138" rtl="0" fontAlgn="base" hangingPunct="0">
        <a:lnSpc>
          <a:spcPct val="93000"/>
        </a:lnSpc>
        <a:spcBef>
          <a:spcPct val="0"/>
        </a:spcBef>
        <a:spcAft>
          <a:spcPct val="0"/>
        </a:spcAft>
        <a:buClr>
          <a:srgbClr val="000000"/>
        </a:buClr>
        <a:buSzPct val="100000"/>
        <a:buFont typeface="Times New Roman" charset="0"/>
        <a:defRPr sz="4000" b="1">
          <a:solidFill>
            <a:srgbClr val="000080"/>
          </a:solidFill>
          <a:latin typeface="Arial" charset="0"/>
          <a:ea typeface="ＭＳ Ｐゴシック" charset="0"/>
        </a:defRPr>
      </a:lvl6pPr>
      <a:lvl7pPr marL="2971800" indent="-228600" algn="ctr" defTabSz="719138" rtl="0" fontAlgn="base" hangingPunct="0">
        <a:lnSpc>
          <a:spcPct val="93000"/>
        </a:lnSpc>
        <a:spcBef>
          <a:spcPct val="0"/>
        </a:spcBef>
        <a:spcAft>
          <a:spcPct val="0"/>
        </a:spcAft>
        <a:buClr>
          <a:srgbClr val="000000"/>
        </a:buClr>
        <a:buSzPct val="100000"/>
        <a:buFont typeface="Times New Roman" charset="0"/>
        <a:defRPr sz="4000" b="1">
          <a:solidFill>
            <a:srgbClr val="000080"/>
          </a:solidFill>
          <a:latin typeface="Arial" charset="0"/>
          <a:ea typeface="ＭＳ Ｐゴシック" charset="0"/>
        </a:defRPr>
      </a:lvl7pPr>
      <a:lvl8pPr marL="3429000" indent="-228600" algn="ctr" defTabSz="719138" rtl="0" fontAlgn="base" hangingPunct="0">
        <a:lnSpc>
          <a:spcPct val="93000"/>
        </a:lnSpc>
        <a:spcBef>
          <a:spcPct val="0"/>
        </a:spcBef>
        <a:spcAft>
          <a:spcPct val="0"/>
        </a:spcAft>
        <a:buClr>
          <a:srgbClr val="000000"/>
        </a:buClr>
        <a:buSzPct val="100000"/>
        <a:buFont typeface="Times New Roman" charset="0"/>
        <a:defRPr sz="4000" b="1">
          <a:solidFill>
            <a:srgbClr val="000080"/>
          </a:solidFill>
          <a:latin typeface="Arial" charset="0"/>
          <a:ea typeface="ＭＳ Ｐゴシック" charset="0"/>
        </a:defRPr>
      </a:lvl8pPr>
      <a:lvl9pPr marL="3886200" indent="-228600" algn="ctr" defTabSz="719138" rtl="0" fontAlgn="base" hangingPunct="0">
        <a:lnSpc>
          <a:spcPct val="93000"/>
        </a:lnSpc>
        <a:spcBef>
          <a:spcPct val="0"/>
        </a:spcBef>
        <a:spcAft>
          <a:spcPct val="0"/>
        </a:spcAft>
        <a:buClr>
          <a:srgbClr val="000000"/>
        </a:buClr>
        <a:buSzPct val="100000"/>
        <a:buFont typeface="Times New Roman" charset="0"/>
        <a:defRPr sz="4000" b="1">
          <a:solidFill>
            <a:srgbClr val="000080"/>
          </a:solidFill>
          <a:latin typeface="Arial" charset="0"/>
          <a:ea typeface="ＭＳ Ｐゴシック" charset="0"/>
        </a:defRPr>
      </a:lvl9pPr>
    </p:titleStyle>
    <p:bodyStyle>
      <a:lvl1pPr marL="342900" indent="-342900" algn="l" defTabSz="719138" rtl="0" eaLnBrk="0" fontAlgn="base" hangingPunct="0">
        <a:lnSpc>
          <a:spcPct val="95000"/>
        </a:lnSpc>
        <a:spcBef>
          <a:spcPct val="0"/>
        </a:spcBef>
        <a:spcAft>
          <a:spcPct val="0"/>
        </a:spcAft>
        <a:buClr>
          <a:srgbClr val="000000"/>
        </a:buClr>
        <a:buSzPct val="100000"/>
        <a:buFont typeface="Times New Roman" pitchFamily="18" charset="0"/>
        <a:buChar char="•"/>
        <a:defRPr sz="3200">
          <a:solidFill>
            <a:srgbClr val="000000"/>
          </a:solidFill>
          <a:latin typeface="+mn-lt"/>
          <a:ea typeface="+mn-ea"/>
          <a:cs typeface="ＭＳ Ｐゴシック"/>
        </a:defRPr>
      </a:lvl1pPr>
      <a:lvl2pPr marL="742950" indent="-285750" algn="l" defTabSz="719138" rtl="0" eaLnBrk="0" fontAlgn="base" hangingPunct="0">
        <a:lnSpc>
          <a:spcPct val="95000"/>
        </a:lnSpc>
        <a:spcBef>
          <a:spcPct val="0"/>
        </a:spcBef>
        <a:spcAft>
          <a:spcPct val="0"/>
        </a:spcAft>
        <a:buClr>
          <a:srgbClr val="000000"/>
        </a:buClr>
        <a:buSzPct val="100000"/>
        <a:buFont typeface="Times New Roman" pitchFamily="18" charset="0"/>
        <a:buChar char="–"/>
        <a:defRPr sz="2800">
          <a:solidFill>
            <a:srgbClr val="000000"/>
          </a:solidFill>
          <a:latin typeface="+mn-lt"/>
          <a:ea typeface="+mn-ea"/>
          <a:cs typeface="ＭＳ Ｐゴシック"/>
        </a:defRPr>
      </a:lvl2pPr>
      <a:lvl3pPr marL="1143000" indent="-228600" algn="l" defTabSz="719138" rtl="0" eaLnBrk="0" fontAlgn="base" hangingPunct="0">
        <a:lnSpc>
          <a:spcPct val="95000"/>
        </a:lnSpc>
        <a:spcBef>
          <a:spcPct val="0"/>
        </a:spcBef>
        <a:spcAft>
          <a:spcPct val="0"/>
        </a:spcAft>
        <a:buClr>
          <a:srgbClr val="000000"/>
        </a:buClr>
        <a:buSzPct val="100000"/>
        <a:buFont typeface="Times New Roman" pitchFamily="18" charset="0"/>
        <a:buChar char="•"/>
        <a:defRPr sz="2400">
          <a:solidFill>
            <a:srgbClr val="000000"/>
          </a:solidFill>
          <a:latin typeface="+mn-lt"/>
          <a:ea typeface="+mn-ea"/>
          <a:cs typeface="ＭＳ Ｐゴシック"/>
        </a:defRPr>
      </a:lvl3pPr>
      <a:lvl4pPr marL="1600200" indent="-228600" algn="l" defTabSz="719138" rtl="0" eaLnBrk="0" fontAlgn="base" hangingPunct="0">
        <a:lnSpc>
          <a:spcPct val="95000"/>
        </a:lnSpc>
        <a:spcBef>
          <a:spcPct val="0"/>
        </a:spcBef>
        <a:spcAft>
          <a:spcPct val="0"/>
        </a:spcAft>
        <a:buClr>
          <a:srgbClr val="000000"/>
        </a:buClr>
        <a:buSzPct val="100000"/>
        <a:buFont typeface="Times New Roman" pitchFamily="18" charset="0"/>
        <a:buChar char="–"/>
        <a:defRPr sz="2000">
          <a:solidFill>
            <a:srgbClr val="000000"/>
          </a:solidFill>
          <a:latin typeface="+mn-lt"/>
          <a:ea typeface="+mn-ea"/>
          <a:cs typeface="ＭＳ Ｐゴシック"/>
        </a:defRPr>
      </a:lvl4pPr>
      <a:lvl5pPr marL="2057400" indent="-228600" algn="l" defTabSz="719138" rtl="0" eaLnBrk="0" fontAlgn="base" hangingPunct="0">
        <a:lnSpc>
          <a:spcPct val="95000"/>
        </a:lnSpc>
        <a:spcBef>
          <a:spcPct val="0"/>
        </a:spcBef>
        <a:spcAft>
          <a:spcPct val="0"/>
        </a:spcAft>
        <a:buClr>
          <a:srgbClr val="000000"/>
        </a:buClr>
        <a:buSzPct val="100000"/>
        <a:buFont typeface="Times New Roman" pitchFamily="18" charset="0"/>
        <a:buChar char="»"/>
        <a:defRPr sz="2000">
          <a:solidFill>
            <a:srgbClr val="000000"/>
          </a:solidFill>
          <a:latin typeface="+mn-lt"/>
          <a:ea typeface="+mn-ea"/>
          <a:cs typeface="ＭＳ Ｐゴシック"/>
        </a:defRPr>
      </a:lvl5pPr>
      <a:lvl6pPr marL="2514600" indent="-228600" algn="l" defTabSz="719138" rtl="0" fontAlgn="base" hangingPunct="0">
        <a:lnSpc>
          <a:spcPct val="95000"/>
        </a:lnSpc>
        <a:spcBef>
          <a:spcPct val="0"/>
        </a:spcBef>
        <a:spcAft>
          <a:spcPct val="0"/>
        </a:spcAft>
        <a:buClr>
          <a:srgbClr val="000000"/>
        </a:buClr>
        <a:buSzPct val="100000"/>
        <a:buFont typeface="Times New Roman" charset="0"/>
        <a:defRPr sz="2000">
          <a:solidFill>
            <a:srgbClr val="000000"/>
          </a:solidFill>
          <a:latin typeface="+mn-lt"/>
          <a:ea typeface="+mn-ea"/>
        </a:defRPr>
      </a:lvl6pPr>
      <a:lvl7pPr marL="2971800" indent="-228600" algn="l" defTabSz="719138" rtl="0" fontAlgn="base" hangingPunct="0">
        <a:lnSpc>
          <a:spcPct val="95000"/>
        </a:lnSpc>
        <a:spcBef>
          <a:spcPct val="0"/>
        </a:spcBef>
        <a:spcAft>
          <a:spcPct val="0"/>
        </a:spcAft>
        <a:buClr>
          <a:srgbClr val="000000"/>
        </a:buClr>
        <a:buSzPct val="100000"/>
        <a:buFont typeface="Times New Roman" charset="0"/>
        <a:defRPr sz="2000">
          <a:solidFill>
            <a:srgbClr val="000000"/>
          </a:solidFill>
          <a:latin typeface="+mn-lt"/>
          <a:ea typeface="+mn-ea"/>
        </a:defRPr>
      </a:lvl7pPr>
      <a:lvl8pPr marL="3429000" indent="-228600" algn="l" defTabSz="719138" rtl="0" fontAlgn="base" hangingPunct="0">
        <a:lnSpc>
          <a:spcPct val="95000"/>
        </a:lnSpc>
        <a:spcBef>
          <a:spcPct val="0"/>
        </a:spcBef>
        <a:spcAft>
          <a:spcPct val="0"/>
        </a:spcAft>
        <a:buClr>
          <a:srgbClr val="000000"/>
        </a:buClr>
        <a:buSzPct val="100000"/>
        <a:buFont typeface="Times New Roman" charset="0"/>
        <a:defRPr sz="2000">
          <a:solidFill>
            <a:srgbClr val="000000"/>
          </a:solidFill>
          <a:latin typeface="+mn-lt"/>
          <a:ea typeface="+mn-ea"/>
        </a:defRPr>
      </a:lvl8pPr>
      <a:lvl9pPr marL="3886200" indent="-228600" algn="l" defTabSz="719138" rtl="0" fontAlgn="base" hangingPunct="0">
        <a:lnSpc>
          <a:spcPct val="95000"/>
        </a:lnSpc>
        <a:spcBef>
          <a:spcPct val="0"/>
        </a:spcBef>
        <a:spcAft>
          <a:spcPct val="0"/>
        </a:spcAft>
        <a:buClr>
          <a:srgbClr val="000000"/>
        </a:buClr>
        <a:buSzPct val="100000"/>
        <a:buFont typeface="Times New Roman" charset="0"/>
        <a:defRPr sz="2000">
          <a:solidFill>
            <a:srgbClr val="000000"/>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hyperlink" Target="Annexe1.doc" TargetMode="Externa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27.xml"/></Relationships>
</file>

<file path=ppt/slides/_rels/slide11.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image" Target="../media/image5.png"/><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oleObject" Target="../embeddings/oleObject1.bin"/><Relationship Id="rId2" Type="http://schemas.openxmlformats.org/officeDocument/2006/relationships/tags" Target="../tags/tag28.xml"/><Relationship Id="rId1" Type="http://schemas.openxmlformats.org/officeDocument/2006/relationships/vmlDrawing" Target="../drawings/vmlDrawing1.vml"/><Relationship Id="rId6" Type="http://schemas.openxmlformats.org/officeDocument/2006/relationships/tags" Target="../tags/tag32.xml"/><Relationship Id="rId11" Type="http://schemas.openxmlformats.org/officeDocument/2006/relationships/notesSlide" Target="../notesSlides/notesSlide11.xml"/><Relationship Id="rId5" Type="http://schemas.openxmlformats.org/officeDocument/2006/relationships/tags" Target="../tags/tag31.xml"/><Relationship Id="rId10" Type="http://schemas.openxmlformats.org/officeDocument/2006/relationships/slideLayout" Target="../slideLayouts/slideLayout2.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hyperlink" Target="Annexe2.doc"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6.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8.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7.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image" Target="../media/image9.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hyperlink" Target="R&#233;p&#233;tition.doc" TargetMode="Externa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tags" Target="../tags/tag46.xml"/></Relationships>
</file>

<file path=ppt/slides/_rels/slide16.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hyperlink" Target="loi_geometrique_tronquee_activites.doc" TargetMode="Externa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tags" Target="../tags/tag50.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53.xml"/><Relationship Id="rId7"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59.xml"/><Relationship Id="rId7" Type="http://schemas.openxmlformats.org/officeDocument/2006/relationships/notesSlide" Target="../notesSlides/notesSlide1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Layout" Target="../slideLayouts/slideLayout2.xml"/><Relationship Id="rId5" Type="http://schemas.openxmlformats.org/officeDocument/2006/relationships/tags" Target="../tags/tag61.xml"/><Relationship Id="rId10" Type="http://schemas.openxmlformats.org/officeDocument/2006/relationships/image" Target="../media/image12.png"/><Relationship Id="rId4" Type="http://schemas.openxmlformats.org/officeDocument/2006/relationships/tags" Target="../tags/tag60.xml"/><Relationship Id="rId9" Type="http://schemas.openxmlformats.org/officeDocument/2006/relationships/image" Target="../media/image11.png"/></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64.xml"/><Relationship Id="rId7" Type="http://schemas.openxmlformats.org/officeDocument/2006/relationships/notesSlide" Target="../notesSlides/notesSlide19.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slideLayout" Target="../slideLayouts/slideLayout2.xml"/><Relationship Id="rId5" Type="http://schemas.openxmlformats.org/officeDocument/2006/relationships/tags" Target="../tags/tag66.xml"/><Relationship Id="rId10" Type="http://schemas.openxmlformats.org/officeDocument/2006/relationships/image" Target="../media/image15.png"/><Relationship Id="rId4" Type="http://schemas.openxmlformats.org/officeDocument/2006/relationships/tags" Target="../tags/tag65.xml"/><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deroulement_atelier_proba_stat.doc" TargetMode="Externa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69.xml"/><Relationship Id="rId7" Type="http://schemas.openxmlformats.org/officeDocument/2006/relationships/slideLayout" Target="../slideLayouts/slideLayout2.xml"/><Relationship Id="rId12" Type="http://schemas.openxmlformats.org/officeDocument/2006/relationships/hyperlink" Target="Coefficients%20binomiaux.doc" TargetMode="Externa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image" Target="../media/image18.png"/><Relationship Id="rId5" Type="http://schemas.openxmlformats.org/officeDocument/2006/relationships/tags" Target="../tags/tag71.xml"/><Relationship Id="rId10" Type="http://schemas.openxmlformats.org/officeDocument/2006/relationships/image" Target="../media/image17.png"/><Relationship Id="rId4" Type="http://schemas.openxmlformats.org/officeDocument/2006/relationships/tags" Target="../tags/tag70.xml"/><Relationship Id="rId9"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3" Type="http://schemas.openxmlformats.org/officeDocument/2006/relationships/tags" Target="../tags/tag78.xml"/><Relationship Id="rId7"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9" Type="http://schemas.openxmlformats.org/officeDocument/2006/relationships/image" Target="../media/image19.png"/></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84.xml"/><Relationship Id="rId7" Type="http://schemas.openxmlformats.org/officeDocument/2006/relationships/notesSlide" Target="../notesSlides/notesSlide2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slideLayout" Target="../slideLayouts/slideLayout2.xml"/><Relationship Id="rId5" Type="http://schemas.openxmlformats.org/officeDocument/2006/relationships/tags" Target="../tags/tag86.xml"/><Relationship Id="rId4" Type="http://schemas.openxmlformats.org/officeDocument/2006/relationships/tags" Target="../tags/tag85.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89.xml"/><Relationship Id="rId7"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image" Target="../media/image22.png"/><Relationship Id="rId5" Type="http://schemas.openxmlformats.org/officeDocument/2006/relationships/tags" Target="../tags/tag91.xml"/><Relationship Id="rId10" Type="http://schemas.openxmlformats.org/officeDocument/2006/relationships/image" Target="../media/image21.png"/><Relationship Id="rId4" Type="http://schemas.openxmlformats.org/officeDocument/2006/relationships/tags" Target="../tags/tag90.xml"/><Relationship Id="rId9"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tags" Target="../tags/tag95.xml"/><Relationship Id="rId7" Type="http://schemas.openxmlformats.org/officeDocument/2006/relationships/image" Target="../media/image23.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notesSlide" Target="../notesSlides/notesSlide25.xml"/><Relationship Id="rId5" Type="http://schemas.openxmlformats.org/officeDocument/2006/relationships/slideLayout" Target="../slideLayouts/slideLayout2.xml"/><Relationship Id="rId4" Type="http://schemas.openxmlformats.org/officeDocument/2006/relationships/tags" Target="../tags/tag96.xml"/></Relationships>
</file>

<file path=ppt/slides/_rels/slide26.xml.rels><?xml version="1.0" encoding="UTF-8" standalone="yes"?>
<Relationships xmlns="http://schemas.openxmlformats.org/package/2006/relationships"><Relationship Id="rId8" Type="http://schemas.openxmlformats.org/officeDocument/2006/relationships/hyperlink" Target="Bebes_et_Meres_fumeuses_Proba.ppt" TargetMode="External"/><Relationship Id="rId3" Type="http://schemas.openxmlformats.org/officeDocument/2006/relationships/tags" Target="../tags/tag99.xml"/><Relationship Id="rId7" Type="http://schemas.openxmlformats.org/officeDocument/2006/relationships/hyperlink" Target="Analyse_echantillons.doc" TargetMode="Externa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hyperlink" Target="Jury_mexicain.doc" TargetMode="External"/><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image" Target="../media/image24.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3" Type="http://schemas.openxmlformats.org/officeDocument/2006/relationships/tags" Target="../tags/tag103.xml"/><Relationship Id="rId7"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vmlDrawing" Target="../drawings/vmlDrawing2.vml"/><Relationship Id="rId6" Type="http://schemas.openxmlformats.org/officeDocument/2006/relationships/tags" Target="../tags/tag106.xml"/><Relationship Id="rId11" Type="http://schemas.openxmlformats.org/officeDocument/2006/relationships/image" Target="../media/image26.png"/><Relationship Id="rId5" Type="http://schemas.openxmlformats.org/officeDocument/2006/relationships/tags" Target="../tags/tag105.xml"/><Relationship Id="rId10" Type="http://schemas.openxmlformats.org/officeDocument/2006/relationships/hyperlink" Target="Intervalle%20de%20fluctuation%20et%20loi%20binomiale.pdf" TargetMode="External"/><Relationship Id="rId4" Type="http://schemas.openxmlformats.org/officeDocument/2006/relationships/tags" Target="../tags/tag104.xml"/><Relationship Id="rId9"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3" Type="http://schemas.openxmlformats.org/officeDocument/2006/relationships/tags" Target="../tags/tag109.xml"/><Relationship Id="rId7" Type="http://schemas.openxmlformats.org/officeDocument/2006/relationships/hyperlink" Target="Intervalle%20fluctuation.xls" TargetMode="Externa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hyperlink" Target="Comparaison%20de%20l&#8217;intervalle%20de%20fluctuation%20de%20premi&#232;re%20avec%20l&#8217;intervalle%20de%20fluctuation%20exploit&#233;%20en%20classe%20de%20seconde&#160;.doc" TargetMode="External"/><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hyperlink" Target="Echantillonnages_situations.doc" TargetMode="External"/><Relationship Id="rId5" Type="http://schemas.openxmlformats.org/officeDocument/2006/relationships/notesSlide" Target="../notesSlides/notesSlide30.xml"/><Relationship Id="rId4"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image" Target="../media/image27.jpeg"/><Relationship Id="rId5" Type="http://schemas.openxmlformats.org/officeDocument/2006/relationships/notesSlide" Target="../notesSlides/notesSlide31.xml"/><Relationship Id="rId4"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hyperlink" Target="Bebes_et_Meres_fumeuses.ppt" TargetMode="External"/><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5" name="Rectangle 1"/>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solidFill>
                  <a:schemeClr val="accent2"/>
                </a:solidFill>
              </a:rPr>
              <a:t/>
            </a:r>
            <a:br>
              <a:rPr lang="fr-FR" smtClean="0">
                <a:solidFill>
                  <a:schemeClr val="accent2"/>
                </a:solidFill>
              </a:rPr>
            </a:br>
            <a:r>
              <a:rPr lang="fr-FR" smtClean="0">
                <a:solidFill>
                  <a:schemeClr val="accent2"/>
                </a:solidFill>
              </a:rPr>
              <a:t/>
            </a:r>
            <a:br>
              <a:rPr lang="fr-FR" smtClean="0">
                <a:solidFill>
                  <a:schemeClr val="accent2"/>
                </a:solidFill>
              </a:rPr>
            </a:br>
            <a:r>
              <a:rPr lang="fr-FR" smtClean="0">
                <a:solidFill>
                  <a:schemeClr val="accent2"/>
                </a:solidFill>
              </a:rPr>
              <a:t/>
            </a:r>
            <a:br>
              <a:rPr lang="fr-FR" smtClean="0">
                <a:solidFill>
                  <a:schemeClr val="accent2"/>
                </a:solidFill>
              </a:rPr>
            </a:br>
            <a:r>
              <a:rPr lang="fr-FR" smtClean="0">
                <a:solidFill>
                  <a:schemeClr val="accent2"/>
                </a:solidFill>
              </a:rPr>
              <a:t/>
            </a:r>
            <a:br>
              <a:rPr lang="fr-FR" smtClean="0">
                <a:solidFill>
                  <a:schemeClr val="accent2"/>
                </a:solidFill>
              </a:rPr>
            </a:br>
            <a:r>
              <a:rPr lang="fr-FR" smtClean="0">
                <a:solidFill>
                  <a:schemeClr val="accent2"/>
                </a:solidFill>
              </a:rPr>
              <a:t/>
            </a:r>
            <a:br>
              <a:rPr lang="fr-FR" smtClean="0">
                <a:solidFill>
                  <a:schemeClr val="accent2"/>
                </a:solidFill>
              </a:rPr>
            </a:br>
            <a:r>
              <a:rPr lang="fr-FR" smtClean="0">
                <a:solidFill>
                  <a:schemeClr val="accent2"/>
                </a:solidFill>
              </a:rPr>
              <a:t>Journée de l</a:t>
            </a:r>
            <a:r>
              <a:rPr lang="fr-FR" altLang="fr-FR" smtClean="0">
                <a:solidFill>
                  <a:schemeClr val="accent2"/>
                </a:solidFill>
              </a:rPr>
              <a:t>’</a:t>
            </a:r>
            <a:r>
              <a:rPr lang="fr-FR" smtClean="0">
                <a:solidFill>
                  <a:schemeClr val="accent2"/>
                </a:solidFill>
              </a:rPr>
              <a:t>inspection</a:t>
            </a:r>
            <a:br>
              <a:rPr lang="fr-FR" smtClean="0">
                <a:solidFill>
                  <a:schemeClr val="accent2"/>
                </a:solidFill>
              </a:rPr>
            </a:br>
            <a:r>
              <a:rPr lang="fr-FR" smtClean="0">
                <a:solidFill>
                  <a:schemeClr val="accent2"/>
                </a:solidFill>
              </a:rPr>
              <a:t/>
            </a:r>
            <a:br>
              <a:rPr lang="fr-FR" smtClean="0">
                <a:solidFill>
                  <a:schemeClr val="accent2"/>
                </a:solidFill>
              </a:rPr>
            </a:br>
            <a:r>
              <a:rPr lang="fr-FR" smtClean="0">
                <a:solidFill>
                  <a:schemeClr val="accent2"/>
                </a:solidFill>
              </a:rPr>
              <a:t>Nouveaux programmes de Première</a:t>
            </a:r>
          </a:p>
        </p:txBody>
      </p:sp>
      <p:sp>
        <p:nvSpPr>
          <p:cNvPr id="3074" name="Rectangle 2"/>
          <p:cNvSpPr>
            <a:spLocks noGrp="1" noChangeArrowheads="1"/>
          </p:cNvSpPr>
          <p:nvPr>
            <p:ph type="subTitle" idx="4294967295"/>
            <p:custDataLst>
              <p:tags r:id="rId2"/>
            </p:custDataLst>
          </p:nvPr>
        </p:nvSpPr>
        <p:spPr>
          <a:xfrm>
            <a:off x="925513" y="4067175"/>
            <a:ext cx="8410575" cy="3055938"/>
          </a:xfrm>
        </p:spPr>
        <p:txBody>
          <a:bodyPr tIns="30240" anchor="ctr"/>
          <a:lstStyle/>
          <a:p>
            <a:pPr marL="0" indent="0" algn="ctr"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z="3600" smtClean="0">
                <a:solidFill>
                  <a:srgbClr val="FF0000"/>
                </a:solidFill>
              </a:rPr>
              <a:t>Statistiques et Probabilités</a:t>
            </a:r>
          </a:p>
          <a:p>
            <a:pPr marL="0" indent="0" algn="ctr"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z="3600" smtClean="0"/>
          </a:p>
          <a:p>
            <a:pPr marL="0" indent="0" algn="ctr"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Effect transition="in" filter="fade">
                                      <p:cBhvr>
                                        <p:cTn id="7" dur="1000"/>
                                        <p:tgtEl>
                                          <p:spTgt spid="3074">
                                            <p:txEl>
                                              <p:pRg st="0" end="0"/>
                                            </p:txEl>
                                          </p:spTgt>
                                        </p:tgtEl>
                                      </p:cBhvr>
                                    </p:animEffect>
                                    <p:anim calcmode="lin" valueType="num">
                                      <p:cBhvr>
                                        <p:cTn id="8" dur="1000" fill="hold"/>
                                        <p:tgtEl>
                                          <p:spTgt spid="307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Statistiques</a:t>
            </a:r>
          </a:p>
        </p:txBody>
      </p:sp>
      <p:sp>
        <p:nvSpPr>
          <p:cNvPr id="34818" name="Text Box 5"/>
          <p:cNvSpPr txBox="1">
            <a:spLocks noChangeArrowheads="1"/>
          </p:cNvSpPr>
          <p:nvPr>
            <p:custDataLst>
              <p:tags r:id="rId2"/>
            </p:custDataLst>
          </p:nvPr>
        </p:nvSpPr>
        <p:spPr bwMode="auto">
          <a:xfrm>
            <a:off x="936625" y="2466975"/>
            <a:ext cx="8280400" cy="146685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rgbClr val="C00000"/>
                </a:solidFill>
              </a:rPr>
              <a:t>Utiliser de façon appropriée les deux couples usuels qui permettent de résumer une série statistique : </a:t>
            </a:r>
          </a:p>
          <a:p>
            <a:pPr hangingPunct="0">
              <a:lnSpc>
                <a:spcPct val="93000"/>
              </a:lnSpc>
              <a:buClr>
                <a:srgbClr val="000000"/>
              </a:buClr>
              <a:buSzPct val="100000"/>
              <a:buFont typeface="Times New Roman" pitchFamily="18" charset="0"/>
              <a:buNone/>
            </a:pPr>
            <a:r>
              <a:rPr lang="fr-FR" sz="2400">
                <a:solidFill>
                  <a:srgbClr val="C00000"/>
                </a:solidFill>
              </a:rPr>
              <a:t>(moyenne, écart-type) et (médiane, écart interquartile). </a:t>
            </a:r>
          </a:p>
          <a:p>
            <a:pPr hangingPunct="0">
              <a:lnSpc>
                <a:spcPct val="93000"/>
              </a:lnSpc>
              <a:buClr>
                <a:srgbClr val="000000"/>
              </a:buClr>
              <a:buSzPct val="100000"/>
              <a:buFont typeface="Times New Roman" pitchFamily="18" charset="0"/>
              <a:buNone/>
            </a:pPr>
            <a:endParaRPr lang="fr-FR" sz="2400">
              <a:solidFill>
                <a:srgbClr val="FF0000"/>
              </a:solidFill>
            </a:endParaRPr>
          </a:p>
        </p:txBody>
      </p:sp>
      <p:sp>
        <p:nvSpPr>
          <p:cNvPr id="34819" name="Text Box 6"/>
          <p:cNvSpPr txBox="1">
            <a:spLocks noChangeArrowheads="1"/>
          </p:cNvSpPr>
          <p:nvPr>
            <p:custDataLst>
              <p:tags r:id="rId3"/>
            </p:custDataLst>
          </p:nvPr>
        </p:nvSpPr>
        <p:spPr bwMode="auto">
          <a:xfrm>
            <a:off x="1079500" y="3995738"/>
            <a:ext cx="7848600" cy="60325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solidFill>
                  <a:schemeClr val="accent2"/>
                </a:solidFill>
              </a:rPr>
              <a:t>a) Quel est, pour chacune des situations suivantes, le couple qui vous semble plus significatif?</a:t>
            </a:r>
          </a:p>
        </p:txBody>
      </p:sp>
      <p:sp>
        <p:nvSpPr>
          <p:cNvPr id="34820" name="Text Box 7"/>
          <p:cNvSpPr txBox="1">
            <a:spLocks noChangeArrowheads="1"/>
          </p:cNvSpPr>
          <p:nvPr>
            <p:custDataLst>
              <p:tags r:id="rId4"/>
            </p:custDataLst>
          </p:nvPr>
        </p:nvSpPr>
        <p:spPr bwMode="auto">
          <a:xfrm>
            <a:off x="1584325" y="4787900"/>
            <a:ext cx="6985000" cy="1508125"/>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solidFill>
                  <a:schemeClr val="accent2"/>
                </a:solidFill>
              </a:rPr>
              <a:t>- communes de France</a:t>
            </a:r>
          </a:p>
          <a:p>
            <a:pPr hangingPunct="0">
              <a:lnSpc>
                <a:spcPct val="93000"/>
              </a:lnSpc>
              <a:buClr>
                <a:srgbClr val="000000"/>
              </a:buClr>
              <a:buSzPct val="100000"/>
              <a:buFont typeface="Times New Roman" pitchFamily="18" charset="0"/>
              <a:buNone/>
            </a:pPr>
            <a:r>
              <a:rPr lang="fr-FR">
                <a:solidFill>
                  <a:schemeClr val="accent2"/>
                </a:solidFill>
              </a:rPr>
              <a:t>- livret de santé : taille, poids, IMC</a:t>
            </a:r>
          </a:p>
          <a:p>
            <a:pPr hangingPunct="0">
              <a:lnSpc>
                <a:spcPct val="93000"/>
              </a:lnSpc>
              <a:buClr>
                <a:srgbClr val="000000"/>
              </a:buClr>
              <a:buSzPct val="100000"/>
              <a:buFont typeface="Times New Roman" pitchFamily="18" charset="0"/>
              <a:buNone/>
            </a:pPr>
            <a:r>
              <a:rPr lang="fr-FR">
                <a:solidFill>
                  <a:schemeClr val="accent2"/>
                </a:solidFill>
              </a:rPr>
              <a:t>- durée d</a:t>
            </a:r>
            <a:r>
              <a:rPr lang="fr-FR" altLang="fr-FR">
                <a:solidFill>
                  <a:schemeClr val="accent2"/>
                </a:solidFill>
              </a:rPr>
              <a:t>’</a:t>
            </a:r>
            <a:r>
              <a:rPr lang="fr-FR">
                <a:solidFill>
                  <a:schemeClr val="accent2"/>
                </a:solidFill>
              </a:rPr>
              <a:t>hospitalisation</a:t>
            </a:r>
          </a:p>
          <a:p>
            <a:pPr hangingPunct="0">
              <a:lnSpc>
                <a:spcPct val="93000"/>
              </a:lnSpc>
              <a:buClr>
                <a:srgbClr val="000000"/>
              </a:buClr>
              <a:buSzPct val="100000"/>
              <a:buFont typeface="Times New Roman" pitchFamily="18" charset="0"/>
              <a:buNone/>
            </a:pPr>
            <a:r>
              <a:rPr lang="fr-FR">
                <a:solidFill>
                  <a:schemeClr val="accent2"/>
                </a:solidFill>
              </a:rPr>
              <a:t>						</a:t>
            </a:r>
            <a:r>
              <a:rPr lang="fr-FR">
                <a:solidFill>
                  <a:schemeClr val="accent2"/>
                </a:solidFill>
                <a:hlinkClick r:id="rId7" action="ppaction://hlinkfile"/>
              </a:rPr>
              <a:t>éléments de réponse</a:t>
            </a:r>
            <a:endParaRPr lang="fr-FR">
              <a:solidFill>
                <a:schemeClr val="accent2"/>
              </a:solidFill>
            </a:endParaRPr>
          </a:p>
          <a:p>
            <a:pPr hangingPunct="0">
              <a:lnSpc>
                <a:spcPct val="93000"/>
              </a:lnSpc>
              <a:spcBef>
                <a:spcPct val="50000"/>
              </a:spcBef>
              <a:buClr>
                <a:srgbClr val="000000"/>
              </a:buClr>
              <a:buSzPct val="100000"/>
              <a:buFont typeface="Times New Roman" pitchFamily="18" charset="0"/>
              <a:buNone/>
            </a:pPr>
            <a:endParaRPr lang="fr-F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Grp="1" noChangeArrowheads="1"/>
          </p:cNvSpPr>
          <p:nvPr>
            <p:ph type="title"/>
            <p:custDataLst>
              <p:tags r:id="rId2"/>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Statistiques</a:t>
            </a:r>
          </a:p>
        </p:txBody>
      </p:sp>
      <p:sp>
        <p:nvSpPr>
          <p:cNvPr id="1028" name="Text Box 4"/>
          <p:cNvSpPr txBox="1">
            <a:spLocks noChangeArrowheads="1"/>
          </p:cNvSpPr>
          <p:nvPr>
            <p:custDataLst>
              <p:tags r:id="rId3"/>
            </p:custDataLst>
          </p:nvPr>
        </p:nvSpPr>
        <p:spPr bwMode="auto">
          <a:xfrm>
            <a:off x="647700" y="2051050"/>
            <a:ext cx="8785225" cy="11223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rgbClr val="C00000"/>
                </a:solidFill>
              </a:rPr>
              <a:t>b) Calcul de l</a:t>
            </a:r>
            <a:r>
              <a:rPr lang="fr-FR" altLang="fr-FR" sz="2400">
                <a:solidFill>
                  <a:srgbClr val="C00000"/>
                </a:solidFill>
              </a:rPr>
              <a:t>’</a:t>
            </a:r>
            <a:r>
              <a:rPr lang="fr-FR" sz="2400">
                <a:solidFill>
                  <a:srgbClr val="C00000"/>
                </a:solidFill>
              </a:rPr>
              <a:t>écart-type avec une calculatrice ou un tableur :</a:t>
            </a:r>
          </a:p>
          <a:p>
            <a:pPr hangingPunct="0">
              <a:lnSpc>
                <a:spcPct val="93000"/>
              </a:lnSpc>
              <a:buClr>
                <a:srgbClr val="000000"/>
              </a:buClr>
              <a:buSzPct val="100000"/>
              <a:buFont typeface="Times New Roman" pitchFamily="18" charset="0"/>
              <a:buNone/>
            </a:pPr>
            <a:r>
              <a:rPr lang="fr-FR" sz="2400">
                <a:solidFill>
                  <a:srgbClr val="C00000"/>
                </a:solidFill>
              </a:rPr>
              <a:t>Les élèves doivent savoir calculer l'écart type avec leur calculatrice et sur tableur. </a:t>
            </a:r>
          </a:p>
        </p:txBody>
      </p:sp>
      <p:sp>
        <p:nvSpPr>
          <p:cNvPr id="1029" name="Text Box 5"/>
          <p:cNvSpPr txBox="1">
            <a:spLocks noChangeArrowheads="1"/>
          </p:cNvSpPr>
          <p:nvPr>
            <p:custDataLst>
              <p:tags r:id="rId4"/>
            </p:custDataLst>
          </p:nvPr>
        </p:nvSpPr>
        <p:spPr bwMode="auto">
          <a:xfrm>
            <a:off x="719138" y="4037013"/>
            <a:ext cx="8785225" cy="111125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chemeClr val="accent2"/>
                </a:solidFill>
              </a:rPr>
              <a:t>Sur tableur : </a:t>
            </a:r>
          </a:p>
          <a:p>
            <a:pPr hangingPunct="0">
              <a:lnSpc>
                <a:spcPct val="93000"/>
              </a:lnSpc>
              <a:buClr>
                <a:srgbClr val="000000"/>
              </a:buClr>
              <a:buSzPct val="100000"/>
              <a:buFont typeface="Times New Roman" pitchFamily="18" charset="0"/>
              <a:buNone/>
            </a:pPr>
            <a:r>
              <a:rPr lang="fr-FR" sz="2400">
                <a:solidFill>
                  <a:schemeClr val="accent2"/>
                </a:solidFill>
              </a:rPr>
              <a:t>fonction ECARTYPEP, et non ECARTYPE qui concerne l'estimation de l'écart type obtenue à partir d'un échantillon).</a:t>
            </a:r>
          </a:p>
        </p:txBody>
      </p:sp>
      <p:sp>
        <p:nvSpPr>
          <p:cNvPr id="1030" name="Rectangle 8"/>
          <p:cNvSpPr>
            <a:spLocks noChangeArrowheads="1"/>
          </p:cNvSpPr>
          <p:nvPr>
            <p:custDataLst>
              <p:tags r:id="rId5"/>
            </p:custDataLst>
          </p:nvPr>
        </p:nvSpPr>
        <p:spPr bwMode="auto">
          <a:xfrm>
            <a:off x="0" y="0"/>
            <a:ext cx="10080625" cy="0"/>
          </a:xfrm>
          <a:prstGeom prst="rect">
            <a:avLst/>
          </a:prstGeom>
          <a:noFill/>
          <a:ln w="9525">
            <a:noFill/>
            <a:miter lim="800000"/>
            <a:headEnd/>
            <a:tailEnd/>
          </a:ln>
        </p:spPr>
        <p:txBody>
          <a:bodyPr wrap="none" anchor="ctr">
            <a:spAutoFit/>
          </a:bodyPr>
          <a:lstStyle/>
          <a:p>
            <a:pPr hangingPunct="0">
              <a:lnSpc>
                <a:spcPct val="93000"/>
              </a:lnSpc>
              <a:buClr>
                <a:srgbClr val="000000"/>
              </a:buClr>
              <a:buSzPct val="100000"/>
              <a:buFont typeface="Times New Roman" pitchFamily="18" charset="0"/>
              <a:buNone/>
            </a:pPr>
            <a:endParaRPr lang="fr-FR">
              <a:ea typeface="Arial Unicode MS" pitchFamily="34" charset="-128"/>
              <a:cs typeface="Arial Unicode MS" pitchFamily="34" charset="-128"/>
            </a:endParaRPr>
          </a:p>
        </p:txBody>
      </p:sp>
      <p:graphicFrame>
        <p:nvGraphicFramePr>
          <p:cNvPr id="1026" name="Object 7"/>
          <p:cNvGraphicFramePr>
            <a:graphicFrameLocks noChangeAspect="1"/>
          </p:cNvGraphicFramePr>
          <p:nvPr>
            <p:custDataLst>
              <p:tags r:id="rId6"/>
            </p:custDataLst>
          </p:nvPr>
        </p:nvGraphicFramePr>
        <p:xfrm>
          <a:off x="0" y="0"/>
          <a:ext cx="200025" cy="228600"/>
        </p:xfrm>
        <a:graphic>
          <a:graphicData uri="http://schemas.openxmlformats.org/presentationml/2006/ole">
            <p:oleObj spid="_x0000_s1026" name="Equation" r:id="rId12" imgW="203112" imgH="228501" progId="Equation.3">
              <p:embed/>
            </p:oleObj>
          </a:graphicData>
        </a:graphic>
      </p:graphicFrame>
      <p:pic>
        <p:nvPicPr>
          <p:cNvPr id="1031" name="Picture 10"/>
          <p:cNvPicPr>
            <a:picLocks noChangeAspect="1" noChangeArrowheads="1"/>
          </p:cNvPicPr>
          <p:nvPr>
            <p:custDataLst>
              <p:tags r:id="rId7"/>
            </p:custDataLst>
          </p:nvPr>
        </p:nvPicPr>
        <p:blipFill>
          <a:blip r:embed="rId13"/>
          <a:srcRect/>
          <a:stretch>
            <a:fillRect/>
          </a:stretch>
        </p:blipFill>
        <p:spPr bwMode="auto">
          <a:xfrm>
            <a:off x="719138" y="5453063"/>
            <a:ext cx="8313737" cy="631825"/>
          </a:xfrm>
          <a:prstGeom prst="rect">
            <a:avLst/>
          </a:prstGeom>
          <a:noFill/>
          <a:ln w="9525">
            <a:noFill/>
            <a:miter lim="800000"/>
            <a:headEnd/>
            <a:tailEnd/>
          </a:ln>
        </p:spPr>
      </p:pic>
      <p:sp>
        <p:nvSpPr>
          <p:cNvPr id="1032" name="Rectangle 11"/>
          <p:cNvSpPr>
            <a:spLocks noChangeArrowheads="1"/>
          </p:cNvSpPr>
          <p:nvPr>
            <p:custDataLst>
              <p:tags r:id="rId8"/>
            </p:custDataLst>
          </p:nvPr>
        </p:nvSpPr>
        <p:spPr bwMode="auto">
          <a:xfrm>
            <a:off x="3094038" y="3287713"/>
            <a:ext cx="3892550" cy="347662"/>
          </a:xfrm>
          <a:prstGeom prst="rect">
            <a:avLst/>
          </a:prstGeom>
          <a:noFill/>
          <a:ln w="9525">
            <a:noFill/>
            <a:miter lim="800000"/>
            <a:headEnd/>
            <a:tailEnd/>
          </a:ln>
        </p:spPr>
        <p:txBody>
          <a:bodyPr wrap="none">
            <a:spAutoFit/>
          </a:bodyPr>
          <a:lstStyle/>
          <a:p>
            <a:pPr hangingPunct="0">
              <a:lnSpc>
                <a:spcPct val="93000"/>
              </a:lnSpc>
              <a:buClr>
                <a:srgbClr val="000000"/>
              </a:buClr>
              <a:buSzPct val="100000"/>
              <a:buFont typeface="Times New Roman" pitchFamily="18" charset="0"/>
              <a:buNone/>
            </a:pPr>
            <a:r>
              <a:rPr lang="fr-FR">
                <a:solidFill>
                  <a:srgbClr val="C00000"/>
                </a:solidFill>
              </a:rPr>
              <a:t>Quelle fonction choisir et pourquoi ? </a:t>
            </a:r>
          </a:p>
        </p:txBody>
      </p:sp>
      <p:sp>
        <p:nvSpPr>
          <p:cNvPr id="1033" name="Text Box 12"/>
          <p:cNvSpPr txBox="1">
            <a:spLocks noChangeArrowheads="1"/>
          </p:cNvSpPr>
          <p:nvPr>
            <p:custDataLst>
              <p:tags r:id="rId9"/>
            </p:custDataLst>
          </p:nvPr>
        </p:nvSpPr>
        <p:spPr bwMode="auto">
          <a:xfrm>
            <a:off x="5472113" y="6372225"/>
            <a:ext cx="3816350" cy="347663"/>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r>
              <a:rPr lang="fr-FR">
                <a:ea typeface="Arial Unicode MS" pitchFamily="34" charset="-128"/>
                <a:cs typeface="Arial Unicode MS" pitchFamily="34" charset="-128"/>
                <a:hlinkClick r:id="rId14" action="ppaction://hlinkfile"/>
              </a:rPr>
              <a:t>Quelques explications</a:t>
            </a:r>
            <a:endParaRPr lang="fr-FR">
              <a:ea typeface="Arial Unicode MS" pitchFamily="34" charset="-128"/>
              <a:cs typeface="Arial Unicode MS" pitchFamily="34" charset="-12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7"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pic>
        <p:nvPicPr>
          <p:cNvPr id="39938" name="Picture 4"/>
          <p:cNvPicPr>
            <a:picLocks noChangeAspect="1" noChangeArrowheads="1"/>
          </p:cNvPicPr>
          <p:nvPr>
            <p:custDataLst>
              <p:tags r:id="rId2"/>
            </p:custDataLst>
          </p:nvPr>
        </p:nvPicPr>
        <p:blipFill>
          <a:blip r:embed="rId5"/>
          <a:srcRect/>
          <a:stretch>
            <a:fillRect/>
          </a:stretch>
        </p:blipFill>
        <p:spPr bwMode="auto">
          <a:xfrm>
            <a:off x="503238" y="2411413"/>
            <a:ext cx="9001125" cy="3057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5"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pic>
        <p:nvPicPr>
          <p:cNvPr id="41986" name="Picture 4"/>
          <p:cNvPicPr>
            <a:picLocks noChangeAspect="1" noChangeArrowheads="1"/>
          </p:cNvPicPr>
          <p:nvPr>
            <p:custDataLst>
              <p:tags r:id="rId2"/>
            </p:custDataLst>
          </p:nvPr>
        </p:nvPicPr>
        <p:blipFill>
          <a:blip r:embed="rId6"/>
          <a:srcRect/>
          <a:stretch>
            <a:fillRect/>
          </a:stretch>
        </p:blipFill>
        <p:spPr bwMode="auto">
          <a:xfrm>
            <a:off x="503238" y="1692275"/>
            <a:ext cx="8970962" cy="5078413"/>
          </a:xfrm>
          <a:prstGeom prst="rect">
            <a:avLst/>
          </a:prstGeom>
          <a:noFill/>
          <a:ln w="9525">
            <a:noFill/>
            <a:miter lim="800000"/>
            <a:headEnd/>
            <a:tailEnd/>
          </a:ln>
        </p:spPr>
      </p:pic>
      <p:pic>
        <p:nvPicPr>
          <p:cNvPr id="41987" name="Picture 6"/>
          <p:cNvPicPr>
            <a:picLocks noChangeAspect="1" noChangeArrowheads="1"/>
          </p:cNvPicPr>
          <p:nvPr>
            <p:custDataLst>
              <p:tags r:id="rId3"/>
            </p:custDataLst>
          </p:nvPr>
        </p:nvPicPr>
        <p:blipFill>
          <a:blip r:embed="rId7"/>
          <a:srcRect/>
          <a:stretch>
            <a:fillRect/>
          </a:stretch>
        </p:blipFill>
        <p:spPr bwMode="auto">
          <a:xfrm>
            <a:off x="1801813" y="1763713"/>
            <a:ext cx="6477000" cy="180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3"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pic>
        <p:nvPicPr>
          <p:cNvPr id="44034" name="Picture 4"/>
          <p:cNvPicPr>
            <a:picLocks noChangeAspect="1" noChangeArrowheads="1"/>
          </p:cNvPicPr>
          <p:nvPr>
            <p:custDataLst>
              <p:tags r:id="rId2"/>
            </p:custDataLst>
          </p:nvPr>
        </p:nvPicPr>
        <p:blipFill>
          <a:blip r:embed="rId5"/>
          <a:srcRect/>
          <a:stretch>
            <a:fillRect/>
          </a:stretch>
        </p:blipFill>
        <p:spPr bwMode="auto">
          <a:xfrm>
            <a:off x="719138" y="2141538"/>
            <a:ext cx="8497887" cy="4298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1"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sp>
        <p:nvSpPr>
          <p:cNvPr id="46082" name="Text Box 4"/>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46083" name="Text Box 6"/>
          <p:cNvSpPr txBox="1">
            <a:spLocks noChangeArrowheads="1"/>
          </p:cNvSpPr>
          <p:nvPr>
            <p:custDataLst>
              <p:tags r:id="rId3"/>
            </p:custDataLst>
          </p:nvPr>
        </p:nvSpPr>
        <p:spPr bwMode="auto">
          <a:xfrm>
            <a:off x="863600" y="2411413"/>
            <a:ext cx="7777163" cy="111125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rgbClr val="FF0000"/>
                </a:solidFill>
              </a:rPr>
              <a:t>a) Modèle de la répétition d</a:t>
            </a:r>
            <a:r>
              <a:rPr lang="fr-FR" altLang="fr-FR" sz="2400">
                <a:solidFill>
                  <a:srgbClr val="FF0000"/>
                </a:solidFill>
              </a:rPr>
              <a:t>’</a:t>
            </a:r>
            <a:r>
              <a:rPr lang="fr-FR" sz="2400">
                <a:solidFill>
                  <a:srgbClr val="FF0000"/>
                </a:solidFill>
              </a:rPr>
              <a:t>expériences identiques et indépendantes à deux ou trois issues. Représentation par un arbre pondéré. </a:t>
            </a:r>
            <a:endParaRPr lang="fr-FR"/>
          </a:p>
        </p:txBody>
      </p:sp>
      <p:sp>
        <p:nvSpPr>
          <p:cNvPr id="46084" name="Text Box 7"/>
          <p:cNvSpPr txBox="1">
            <a:spLocks noChangeArrowheads="1"/>
          </p:cNvSpPr>
          <p:nvPr>
            <p:custDataLst>
              <p:tags r:id="rId4"/>
            </p:custDataLst>
          </p:nvPr>
        </p:nvSpPr>
        <p:spPr bwMode="auto">
          <a:xfrm>
            <a:off x="935038" y="4213225"/>
            <a:ext cx="7777162" cy="17065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chemeClr val="accent2"/>
                </a:solidFill>
              </a:rPr>
              <a:t>Situation 1 : Un jeu de dés</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2 : Réponses à un Vrai/Faux</a:t>
            </a:r>
          </a:p>
          <a:p>
            <a:pPr hangingPunct="0">
              <a:lnSpc>
                <a:spcPct val="93000"/>
              </a:lnSpc>
              <a:buClr>
                <a:srgbClr val="000000"/>
              </a:buClr>
              <a:buSzPct val="100000"/>
              <a:buFont typeface="Times New Roman" pitchFamily="18" charset="0"/>
              <a:buNone/>
            </a:pPr>
            <a:r>
              <a:rPr lang="fr-FR" sz="2400">
                <a:solidFill>
                  <a:schemeClr val="accent2"/>
                </a:solidFill>
              </a:rPr>
              <a:t>								</a:t>
            </a:r>
            <a:r>
              <a:rPr lang="fr-FR" sz="2400">
                <a:solidFill>
                  <a:schemeClr val="accent2"/>
                </a:solidFill>
                <a:hlinkClick r:id="rId7" action="ppaction://hlinkfile"/>
              </a:rPr>
              <a:t>texte</a:t>
            </a:r>
            <a:endParaRPr lang="fr-FR" sz="2400">
              <a:solidFill>
                <a:schemeClr val="accent2"/>
              </a:solidFill>
            </a:endParaRPr>
          </a:p>
          <a:p>
            <a:pPr hangingPunct="0">
              <a:lnSpc>
                <a:spcPct val="93000"/>
              </a:lnSpc>
              <a:buClr>
                <a:srgbClr val="000000"/>
              </a:buClr>
              <a:buSzPct val="100000"/>
              <a:buFont typeface="Times New Roman" pitchFamily="18" charset="0"/>
              <a:buNone/>
            </a:pPr>
            <a:r>
              <a:rPr lang="fr-F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9"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sp>
        <p:nvSpPr>
          <p:cNvPr id="48130"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48131" name="Text Box 4"/>
          <p:cNvSpPr txBox="1">
            <a:spLocks noChangeArrowheads="1"/>
          </p:cNvSpPr>
          <p:nvPr>
            <p:custDataLst>
              <p:tags r:id="rId3"/>
            </p:custDataLst>
          </p:nvPr>
        </p:nvSpPr>
        <p:spPr bwMode="auto">
          <a:xfrm>
            <a:off x="863600" y="2411413"/>
            <a:ext cx="7777163" cy="43180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rgbClr val="FF0000"/>
                </a:solidFill>
              </a:rPr>
              <a:t>b) Loi géométrique tronquée :</a:t>
            </a:r>
          </a:p>
        </p:txBody>
      </p:sp>
      <p:sp>
        <p:nvSpPr>
          <p:cNvPr id="48132" name="Text Box 5"/>
          <p:cNvSpPr txBox="1">
            <a:spLocks noChangeArrowheads="1"/>
          </p:cNvSpPr>
          <p:nvPr>
            <p:custDataLst>
              <p:tags r:id="rId4"/>
            </p:custDataLst>
          </p:nvPr>
        </p:nvSpPr>
        <p:spPr bwMode="auto">
          <a:xfrm>
            <a:off x="935038" y="3492500"/>
            <a:ext cx="7777162" cy="238601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chemeClr val="accent2"/>
                </a:solidFill>
              </a:rPr>
              <a:t>Situation 1 : Le premier six</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2 : Politique nataliste</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3 : Le contrôleur de bus</a:t>
            </a:r>
          </a:p>
          <a:p>
            <a:pPr hangingPunct="0">
              <a:lnSpc>
                <a:spcPct val="93000"/>
              </a:lnSpc>
              <a:buClr>
                <a:srgbClr val="000000"/>
              </a:buClr>
              <a:buSzPct val="100000"/>
              <a:buFont typeface="Times New Roman" pitchFamily="18" charset="0"/>
              <a:buNone/>
            </a:pPr>
            <a:r>
              <a:rPr lang="fr-FR"/>
              <a:t> </a:t>
            </a:r>
            <a:r>
              <a:rPr lang="fr-FR" sz="2400">
                <a:solidFill>
                  <a:schemeClr val="accent2"/>
                </a:solidFill>
              </a:rPr>
              <a:t>								</a:t>
            </a:r>
            <a:r>
              <a:rPr lang="fr-FR" sz="2400">
                <a:solidFill>
                  <a:schemeClr val="accent2"/>
                </a:solidFill>
                <a:hlinkClick r:id="rId7" action="ppaction://hlinkfile"/>
              </a:rPr>
              <a:t>texte</a:t>
            </a:r>
            <a:endParaRPr lang="fr-FR" sz="2400">
              <a:solidFill>
                <a:schemeClr val="accent2"/>
              </a:solidFill>
            </a:endParaRPr>
          </a:p>
          <a:p>
            <a:pPr hangingPunct="0">
              <a:lnSpc>
                <a:spcPct val="93000"/>
              </a:lnSpc>
              <a:buClr>
                <a:srgbClr val="000000"/>
              </a:buClr>
              <a:buSzPct val="100000"/>
              <a:buFont typeface="Times New Roman" pitchFamily="18" charset="0"/>
              <a:buNone/>
            </a:pPr>
            <a:endParaRPr lang="fr-F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7"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sp>
        <p:nvSpPr>
          <p:cNvPr id="50178"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50179" name="Text Box 4"/>
          <p:cNvSpPr txBox="1">
            <a:spLocks noChangeArrowheads="1"/>
          </p:cNvSpPr>
          <p:nvPr>
            <p:custDataLst>
              <p:tags r:id="rId3"/>
            </p:custDataLst>
          </p:nvPr>
        </p:nvSpPr>
        <p:spPr bwMode="auto">
          <a:xfrm>
            <a:off x="863600" y="1547813"/>
            <a:ext cx="7777163" cy="771525"/>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rgbClr val="FF0000"/>
                </a:solidFill>
                <a:ea typeface="Arial Unicode MS" pitchFamily="34" charset="-128"/>
                <a:cs typeface="Arial Unicode MS" pitchFamily="34" charset="-128"/>
              </a:rPr>
              <a:t>c)</a:t>
            </a:r>
            <a:r>
              <a:rPr lang="fr-FR">
                <a:ea typeface="Arial Unicode MS" pitchFamily="34" charset="-128"/>
                <a:cs typeface="Arial Unicode MS" pitchFamily="34" charset="-128"/>
              </a:rPr>
              <a:t> </a:t>
            </a:r>
            <a:r>
              <a:rPr lang="fr-FR" sz="2400">
                <a:solidFill>
                  <a:srgbClr val="FF0000"/>
                </a:solidFill>
                <a:ea typeface="Arial Unicode MS" pitchFamily="34" charset="-128"/>
                <a:cs typeface="Arial Unicode MS" pitchFamily="34" charset="-128"/>
              </a:rPr>
              <a:t>Introduction du coefficient binomial comme nombre de chemins dans un arbre. </a:t>
            </a:r>
          </a:p>
        </p:txBody>
      </p:sp>
      <p:sp>
        <p:nvSpPr>
          <p:cNvPr id="50180" name="Text Box 5"/>
          <p:cNvSpPr txBox="1">
            <a:spLocks noChangeArrowheads="1"/>
          </p:cNvSpPr>
          <p:nvPr>
            <p:custDataLst>
              <p:tags r:id="rId4"/>
            </p:custDataLst>
          </p:nvPr>
        </p:nvSpPr>
        <p:spPr bwMode="auto">
          <a:xfrm>
            <a:off x="792163" y="2916238"/>
            <a:ext cx="8640762" cy="858837"/>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solidFill>
                  <a:schemeClr val="accent2"/>
                </a:solidFill>
                <a:ea typeface="Arial Unicode MS" pitchFamily="34" charset="-128"/>
                <a:cs typeface="Arial Unicode MS" pitchFamily="34" charset="-128"/>
              </a:rPr>
              <a:t>Une urne contient des boules rouges et des boules vertes. </a:t>
            </a:r>
            <a:br>
              <a:rPr lang="fr-FR">
                <a:solidFill>
                  <a:schemeClr val="accent2"/>
                </a:solidFill>
                <a:ea typeface="Arial Unicode MS" pitchFamily="34" charset="-128"/>
                <a:cs typeface="Arial Unicode MS" pitchFamily="34" charset="-128"/>
              </a:rPr>
            </a:br>
            <a:r>
              <a:rPr lang="fr-FR">
                <a:solidFill>
                  <a:schemeClr val="accent2"/>
                </a:solidFill>
                <a:ea typeface="Arial Unicode MS" pitchFamily="34" charset="-128"/>
                <a:cs typeface="Arial Unicode MS" pitchFamily="34" charset="-128"/>
              </a:rPr>
              <a:t>On tire trois boules de cette urne, avec remise, et on observe les couleurs obtenues.								</a:t>
            </a:r>
            <a:endParaRPr lang="fr-FR">
              <a:ea typeface="Arial Unicode MS" pitchFamily="34" charset="-128"/>
              <a:cs typeface="Arial Unicode MS" pitchFamily="34" charset="-128"/>
            </a:endParaRPr>
          </a:p>
        </p:txBody>
      </p:sp>
      <p:pic>
        <p:nvPicPr>
          <p:cNvPr id="50181" name="Picture 7"/>
          <p:cNvPicPr>
            <a:picLocks noChangeAspect="1" noChangeArrowheads="1"/>
          </p:cNvPicPr>
          <p:nvPr>
            <p:custDataLst>
              <p:tags r:id="rId5"/>
            </p:custDataLst>
          </p:nvPr>
        </p:nvPicPr>
        <p:blipFill>
          <a:blip r:embed="rId9"/>
          <a:srcRect/>
          <a:stretch>
            <a:fillRect/>
          </a:stretch>
        </p:blipFill>
        <p:spPr bwMode="auto">
          <a:xfrm>
            <a:off x="3960813" y="3530600"/>
            <a:ext cx="4824412" cy="3300413"/>
          </a:xfrm>
          <a:prstGeom prst="rect">
            <a:avLst/>
          </a:prstGeom>
          <a:noFill/>
          <a:ln w="9525">
            <a:noFill/>
            <a:miter lim="800000"/>
            <a:headEnd/>
            <a:tailEnd/>
          </a:ln>
        </p:spPr>
      </p:pic>
      <p:sp>
        <p:nvSpPr>
          <p:cNvPr id="50182" name="Text Box 8"/>
          <p:cNvSpPr txBox="1">
            <a:spLocks noChangeArrowheads="1"/>
          </p:cNvSpPr>
          <p:nvPr>
            <p:custDataLst>
              <p:tags r:id="rId6"/>
            </p:custDataLst>
          </p:nvPr>
        </p:nvSpPr>
        <p:spPr bwMode="auto">
          <a:xfrm>
            <a:off x="647700" y="4570413"/>
            <a:ext cx="3024188" cy="1370012"/>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solidFill>
                  <a:schemeClr val="accent2"/>
                </a:solidFill>
              </a:rPr>
              <a:t>Les tirages possibles peuvent être représentés par l</a:t>
            </a:r>
            <a:r>
              <a:rPr lang="fr-FR" altLang="fr-FR">
                <a:solidFill>
                  <a:schemeClr val="accent2"/>
                </a:solidFill>
              </a:rPr>
              <a:t>’</a:t>
            </a:r>
            <a:r>
              <a:rPr lang="fr-FR">
                <a:solidFill>
                  <a:schemeClr val="accent2"/>
                </a:solidFill>
              </a:rPr>
              <a:t>arbre ci-contre :							</a:t>
            </a:r>
            <a:endParaRPr lang="fr-F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5"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sp>
        <p:nvSpPr>
          <p:cNvPr id="52226"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pic>
        <p:nvPicPr>
          <p:cNvPr id="52227" name="Picture 6"/>
          <p:cNvPicPr>
            <a:picLocks noChangeAspect="1" noChangeArrowheads="1"/>
          </p:cNvPicPr>
          <p:nvPr>
            <p:custDataLst>
              <p:tags r:id="rId3"/>
            </p:custDataLst>
          </p:nvPr>
        </p:nvPicPr>
        <p:blipFill>
          <a:blip r:embed="rId8"/>
          <a:srcRect/>
          <a:stretch>
            <a:fillRect/>
          </a:stretch>
        </p:blipFill>
        <p:spPr bwMode="auto">
          <a:xfrm>
            <a:off x="2736850" y="2095500"/>
            <a:ext cx="4608513" cy="3152775"/>
          </a:xfrm>
          <a:prstGeom prst="rect">
            <a:avLst/>
          </a:prstGeom>
          <a:noFill/>
          <a:ln w="9525">
            <a:noFill/>
            <a:miter lim="800000"/>
            <a:headEnd/>
            <a:tailEnd/>
          </a:ln>
        </p:spPr>
      </p:pic>
      <p:pic>
        <p:nvPicPr>
          <p:cNvPr id="52228" name="Picture 7"/>
          <p:cNvPicPr>
            <a:picLocks noChangeAspect="1" noChangeArrowheads="1"/>
          </p:cNvPicPr>
          <p:nvPr>
            <p:custDataLst>
              <p:tags r:id="rId4"/>
            </p:custDataLst>
          </p:nvPr>
        </p:nvPicPr>
        <p:blipFill>
          <a:blip r:embed="rId9"/>
          <a:srcRect/>
          <a:stretch>
            <a:fillRect/>
          </a:stretch>
        </p:blipFill>
        <p:spPr bwMode="auto">
          <a:xfrm>
            <a:off x="1079500" y="638175"/>
            <a:ext cx="7750175" cy="1341438"/>
          </a:xfrm>
          <a:prstGeom prst="rect">
            <a:avLst/>
          </a:prstGeom>
          <a:noFill/>
          <a:ln w="9525">
            <a:noFill/>
            <a:miter lim="800000"/>
            <a:headEnd/>
            <a:tailEnd/>
          </a:ln>
        </p:spPr>
      </p:pic>
      <p:pic>
        <p:nvPicPr>
          <p:cNvPr id="52229" name="Picture 8"/>
          <p:cNvPicPr>
            <a:picLocks noChangeAspect="1" noChangeArrowheads="1"/>
          </p:cNvPicPr>
          <p:nvPr>
            <p:custDataLst>
              <p:tags r:id="rId5"/>
            </p:custDataLst>
          </p:nvPr>
        </p:nvPicPr>
        <p:blipFill>
          <a:blip r:embed="rId10"/>
          <a:srcRect/>
          <a:stretch>
            <a:fillRect/>
          </a:stretch>
        </p:blipFill>
        <p:spPr bwMode="auto">
          <a:xfrm>
            <a:off x="1204913" y="5364163"/>
            <a:ext cx="7219950" cy="15319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3" name="Rectangle 2"/>
          <p:cNvSpPr>
            <a:spLocks noGrp="1" noChangeArrowheads="1"/>
          </p:cNvSpPr>
          <p:nvPr>
            <p:ph type="title"/>
            <p:custDataLst>
              <p:tags r:id="rId1"/>
            </p:custDataLst>
          </p:nvPr>
        </p:nvSpPr>
        <p:spPr>
          <a:xfrm>
            <a:off x="503238" y="808038"/>
            <a:ext cx="8770937"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z="2400" smtClean="0"/>
              <a:t>Quelques propriétés immédiates des coefficients binomiaux</a:t>
            </a:r>
          </a:p>
        </p:txBody>
      </p:sp>
      <p:sp>
        <p:nvSpPr>
          <p:cNvPr id="54274"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pic>
        <p:nvPicPr>
          <p:cNvPr id="54275" name="Picture 8"/>
          <p:cNvPicPr>
            <a:picLocks noChangeAspect="1" noChangeArrowheads="1"/>
          </p:cNvPicPr>
          <p:nvPr>
            <p:custDataLst>
              <p:tags r:id="rId3"/>
            </p:custDataLst>
          </p:nvPr>
        </p:nvPicPr>
        <p:blipFill>
          <a:blip r:embed="rId8"/>
          <a:srcRect/>
          <a:stretch>
            <a:fillRect/>
          </a:stretch>
        </p:blipFill>
        <p:spPr bwMode="auto">
          <a:xfrm>
            <a:off x="1079500" y="1570038"/>
            <a:ext cx="8137525" cy="1577975"/>
          </a:xfrm>
          <a:prstGeom prst="rect">
            <a:avLst/>
          </a:prstGeom>
          <a:noFill/>
          <a:ln w="9525">
            <a:noFill/>
            <a:miter lim="800000"/>
            <a:headEnd/>
            <a:tailEnd/>
          </a:ln>
        </p:spPr>
      </p:pic>
      <p:pic>
        <p:nvPicPr>
          <p:cNvPr id="54276" name="Picture 10"/>
          <p:cNvPicPr>
            <a:picLocks noChangeAspect="1" noChangeArrowheads="1"/>
          </p:cNvPicPr>
          <p:nvPr>
            <p:custDataLst>
              <p:tags r:id="rId4"/>
            </p:custDataLst>
          </p:nvPr>
        </p:nvPicPr>
        <p:blipFill>
          <a:blip r:embed="rId9"/>
          <a:srcRect/>
          <a:stretch>
            <a:fillRect/>
          </a:stretch>
        </p:blipFill>
        <p:spPr bwMode="auto">
          <a:xfrm>
            <a:off x="1152525" y="3170238"/>
            <a:ext cx="8456613" cy="1574800"/>
          </a:xfrm>
          <a:prstGeom prst="rect">
            <a:avLst/>
          </a:prstGeom>
          <a:noFill/>
          <a:ln w="9525">
            <a:noFill/>
            <a:miter lim="800000"/>
            <a:headEnd/>
            <a:tailEnd/>
          </a:ln>
        </p:spPr>
      </p:pic>
      <p:pic>
        <p:nvPicPr>
          <p:cNvPr id="54277" name="Picture 12"/>
          <p:cNvPicPr>
            <a:picLocks noChangeAspect="1" noChangeArrowheads="1"/>
          </p:cNvPicPr>
          <p:nvPr>
            <p:custDataLst>
              <p:tags r:id="rId5"/>
            </p:custDataLst>
          </p:nvPr>
        </p:nvPicPr>
        <p:blipFill>
          <a:blip r:embed="rId10"/>
          <a:srcRect/>
          <a:stretch>
            <a:fillRect/>
          </a:stretch>
        </p:blipFill>
        <p:spPr bwMode="auto">
          <a:xfrm>
            <a:off x="1219200" y="4643438"/>
            <a:ext cx="7924800" cy="21288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Déroulement de l</a:t>
            </a:r>
            <a:r>
              <a:rPr lang="fr-FR" altLang="fr-FR" smtClean="0"/>
              <a:t>’</a:t>
            </a:r>
            <a:r>
              <a:rPr lang="fr-FR" smtClean="0"/>
              <a:t>atelier</a:t>
            </a:r>
          </a:p>
        </p:txBody>
      </p:sp>
      <p:sp>
        <p:nvSpPr>
          <p:cNvPr id="18434" name="Rectangle 3"/>
          <p:cNvSpPr>
            <a:spLocks noGrp="1" noChangeArrowheads="1"/>
          </p:cNvSpPr>
          <p:nvPr>
            <p:ph type="body" idx="1"/>
            <p:custDataLst>
              <p:tags r:id="rId2"/>
            </p:custDataLst>
          </p:nvPr>
        </p:nvSpPr>
        <p:spPr>
          <a:xfrm>
            <a:off x="841375" y="1692275"/>
            <a:ext cx="8591550" cy="5040313"/>
          </a:xfrm>
        </p:spPr>
        <p:txBody>
          <a:bodyPr/>
          <a:lstStyle/>
          <a:p>
            <a:pPr marL="503238" indent="-431800" eaLnBrk="1">
              <a:buClr>
                <a:srgbClr val="000080"/>
              </a:buClr>
              <a:buSzPct val="7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p>
          <a:p>
            <a:pPr marL="503238" indent="-431800" eaLnBrk="1">
              <a:buClr>
                <a:srgbClr val="000080"/>
              </a:buClr>
              <a:buSzPct val="7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p>
          <a:p>
            <a:pPr marL="503238" indent="-431800"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p>
          <a:p>
            <a:pPr marL="503238" indent="-431800"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solidFill>
                  <a:schemeClr val="accent2"/>
                </a:solidFill>
              </a:rPr>
              <a:t>1 – Statistiques 		(30 minutes)</a:t>
            </a:r>
          </a:p>
          <a:p>
            <a:pPr marL="503238" indent="-431800"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solidFill>
                <a:schemeClr val="accent2"/>
              </a:solidFill>
            </a:endParaRPr>
          </a:p>
          <a:p>
            <a:pPr marL="503238" indent="-431800"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solidFill>
                  <a:schemeClr val="accent2"/>
                </a:solidFill>
              </a:rPr>
              <a:t>2 – Probabilités 		(60 minutes)</a:t>
            </a:r>
          </a:p>
          <a:p>
            <a:pPr marL="503238" indent="-431800"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solidFill>
                <a:schemeClr val="accent2"/>
              </a:solidFill>
            </a:endParaRPr>
          </a:p>
          <a:p>
            <a:pPr marL="503238" indent="-431800" eaLnBrk="1">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solidFill>
                  <a:schemeClr val="accent2"/>
                </a:solidFill>
              </a:rPr>
              <a:t>3 – Echantillonnage 	(30 minutes)</a:t>
            </a:r>
          </a:p>
          <a:p>
            <a:pPr marL="503238" indent="-431800" eaLnBrk="1">
              <a:buClr>
                <a:srgbClr val="000080"/>
              </a:buClr>
              <a:buSzPct val="7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fr-FR" smtClean="0">
              <a:solidFill>
                <a:schemeClr val="accent2"/>
              </a:solidFill>
            </a:endParaRPr>
          </a:p>
        </p:txBody>
      </p:sp>
      <p:sp>
        <p:nvSpPr>
          <p:cNvPr id="18435" name="Text Box 4"/>
          <p:cNvSpPr txBox="1">
            <a:spLocks noChangeArrowheads="1"/>
          </p:cNvSpPr>
          <p:nvPr>
            <p:custDataLst>
              <p:tags r:id="rId3"/>
            </p:custDataLst>
          </p:nvPr>
        </p:nvSpPr>
        <p:spPr bwMode="auto">
          <a:xfrm>
            <a:off x="5761038" y="5940425"/>
            <a:ext cx="3455987" cy="347663"/>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r>
              <a:rPr lang="fr-FR">
                <a:hlinkClick r:id="rId6" action="ppaction://hlinkfile"/>
              </a:rPr>
              <a:t>Déroulement détaillé</a:t>
            </a:r>
            <a:endParaRPr lang="fr-F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1" name="Rectangle 2"/>
          <p:cNvSpPr>
            <a:spLocks noGrp="1" noChangeArrowheads="1"/>
          </p:cNvSpPr>
          <p:nvPr>
            <p:ph type="title"/>
            <p:custDataLst>
              <p:tags r:id="rId1"/>
            </p:custDataLst>
          </p:nvPr>
        </p:nvSpPr>
        <p:spPr>
          <a:xfrm>
            <a:off x="503238" y="808038"/>
            <a:ext cx="8770937"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z="2400" smtClean="0">
                <a:solidFill>
                  <a:srgbClr val="FF0000"/>
                </a:solidFill>
              </a:rPr>
              <a:t>Mais comment calculer ces coefficients?</a:t>
            </a:r>
          </a:p>
        </p:txBody>
      </p:sp>
      <p:sp>
        <p:nvSpPr>
          <p:cNvPr id="56322"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pic>
        <p:nvPicPr>
          <p:cNvPr id="56323" name="Picture 8"/>
          <p:cNvPicPr>
            <a:picLocks noChangeAspect="1" noChangeArrowheads="1"/>
          </p:cNvPicPr>
          <p:nvPr>
            <p:custDataLst>
              <p:tags r:id="rId3"/>
            </p:custDataLst>
          </p:nvPr>
        </p:nvPicPr>
        <p:blipFill>
          <a:blip r:embed="rId9"/>
          <a:srcRect/>
          <a:stretch>
            <a:fillRect/>
          </a:stretch>
        </p:blipFill>
        <p:spPr bwMode="auto">
          <a:xfrm>
            <a:off x="1223963" y="1692275"/>
            <a:ext cx="7602537" cy="2139950"/>
          </a:xfrm>
          <a:prstGeom prst="rect">
            <a:avLst/>
          </a:prstGeom>
          <a:noFill/>
          <a:ln w="9525">
            <a:noFill/>
            <a:miter lim="800000"/>
            <a:headEnd/>
            <a:tailEnd/>
          </a:ln>
        </p:spPr>
      </p:pic>
      <p:pic>
        <p:nvPicPr>
          <p:cNvPr id="56324" name="Picture 9"/>
          <p:cNvPicPr>
            <a:picLocks noChangeAspect="1" noChangeArrowheads="1"/>
          </p:cNvPicPr>
          <p:nvPr>
            <p:custDataLst>
              <p:tags r:id="rId4"/>
            </p:custDataLst>
          </p:nvPr>
        </p:nvPicPr>
        <p:blipFill>
          <a:blip r:embed="rId10"/>
          <a:srcRect/>
          <a:stretch>
            <a:fillRect/>
          </a:stretch>
        </p:blipFill>
        <p:spPr bwMode="auto">
          <a:xfrm>
            <a:off x="1223963" y="3708400"/>
            <a:ext cx="8064500" cy="1509713"/>
          </a:xfrm>
          <a:prstGeom prst="rect">
            <a:avLst/>
          </a:prstGeom>
          <a:noFill/>
          <a:ln w="9525">
            <a:noFill/>
            <a:miter lim="800000"/>
            <a:headEnd/>
            <a:tailEnd/>
          </a:ln>
        </p:spPr>
      </p:pic>
      <p:pic>
        <p:nvPicPr>
          <p:cNvPr id="56325" name="Picture 10"/>
          <p:cNvPicPr>
            <a:picLocks noChangeAspect="1" noChangeArrowheads="1"/>
          </p:cNvPicPr>
          <p:nvPr>
            <p:custDataLst>
              <p:tags r:id="rId5"/>
            </p:custDataLst>
          </p:nvPr>
        </p:nvPicPr>
        <p:blipFill>
          <a:blip r:embed="rId11"/>
          <a:srcRect/>
          <a:stretch>
            <a:fillRect/>
          </a:stretch>
        </p:blipFill>
        <p:spPr bwMode="auto">
          <a:xfrm>
            <a:off x="2374900" y="5075238"/>
            <a:ext cx="5041900" cy="1160462"/>
          </a:xfrm>
          <a:prstGeom prst="rect">
            <a:avLst/>
          </a:prstGeom>
          <a:noFill/>
          <a:ln w="9525">
            <a:noFill/>
            <a:miter lim="800000"/>
            <a:headEnd/>
            <a:tailEnd/>
          </a:ln>
        </p:spPr>
      </p:pic>
      <p:sp>
        <p:nvSpPr>
          <p:cNvPr id="56326" name="Text Box 11"/>
          <p:cNvSpPr txBox="1">
            <a:spLocks noChangeArrowheads="1"/>
          </p:cNvSpPr>
          <p:nvPr>
            <p:custDataLst>
              <p:tags r:id="rId6"/>
            </p:custDataLst>
          </p:nvPr>
        </p:nvSpPr>
        <p:spPr bwMode="auto">
          <a:xfrm>
            <a:off x="1800225" y="6084888"/>
            <a:ext cx="6769100" cy="954087"/>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r>
              <a:rPr lang="fr-FR" sz="2400">
                <a:solidFill>
                  <a:srgbClr val="FF0000"/>
                </a:solidFill>
                <a:ea typeface="Arial Unicode MS" pitchFamily="34" charset="-128"/>
                <a:cs typeface="Arial Unicode MS" pitchFamily="34" charset="-128"/>
              </a:rPr>
              <a:t>Ce qui permet de retrouver le triangle de Pascal</a:t>
            </a:r>
          </a:p>
          <a:p>
            <a:pPr hangingPunct="0">
              <a:lnSpc>
                <a:spcPct val="93000"/>
              </a:lnSpc>
              <a:spcBef>
                <a:spcPct val="50000"/>
              </a:spcBef>
              <a:buClr>
                <a:srgbClr val="000000"/>
              </a:buClr>
              <a:buSzPct val="100000"/>
              <a:buFont typeface="Times New Roman" pitchFamily="18" charset="0"/>
              <a:buNone/>
            </a:pPr>
            <a:r>
              <a:rPr lang="fr-FR" sz="2400">
                <a:solidFill>
                  <a:srgbClr val="FF0000"/>
                </a:solidFill>
                <a:ea typeface="Arial Unicode MS" pitchFamily="34" charset="-128"/>
                <a:cs typeface="Arial Unicode MS" pitchFamily="34" charset="-128"/>
              </a:rPr>
              <a:t>					</a:t>
            </a:r>
            <a:r>
              <a:rPr lang="fr-FR" sz="2400">
                <a:solidFill>
                  <a:srgbClr val="FF0000"/>
                </a:solidFill>
                <a:ea typeface="Arial Unicode MS" pitchFamily="34" charset="-128"/>
                <a:cs typeface="Arial Unicode MS" pitchFamily="34" charset="-128"/>
                <a:hlinkClick r:id="rId12" action="ppaction://hlinkfile"/>
              </a:rPr>
              <a:t>une autre approche</a:t>
            </a:r>
            <a:endParaRPr lang="fr-FR" sz="2400">
              <a:solidFill>
                <a:srgbClr val="FF0000"/>
              </a:solidFill>
              <a:ea typeface="Arial Unicode MS" pitchFamily="34" charset="-128"/>
              <a:cs typeface="Arial Unicode MS" pitchFamily="34" charset="-128"/>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69" name="Rectangle 2"/>
          <p:cNvSpPr>
            <a:spLocks noGrp="1" noChangeArrowheads="1"/>
          </p:cNvSpPr>
          <p:nvPr>
            <p:ph type="title"/>
            <p:custDataLst>
              <p:tags r:id="rId1"/>
            </p:custDataLst>
          </p:nvPr>
        </p:nvSpPr>
        <p:spPr>
          <a:xfrm>
            <a:off x="503238" y="808038"/>
            <a:ext cx="8770937"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z="3600" smtClean="0">
                <a:solidFill>
                  <a:srgbClr val="FF0000"/>
                </a:solidFill>
              </a:rPr>
              <a:t>Calcul pratique </a:t>
            </a:r>
          </a:p>
        </p:txBody>
      </p:sp>
      <p:sp>
        <p:nvSpPr>
          <p:cNvPr id="58370"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58371" name="Text Box 8"/>
          <p:cNvSpPr txBox="1">
            <a:spLocks noChangeArrowheads="1"/>
          </p:cNvSpPr>
          <p:nvPr>
            <p:custDataLst>
              <p:tags r:id="rId3"/>
            </p:custDataLst>
          </p:nvPr>
        </p:nvSpPr>
        <p:spPr bwMode="auto">
          <a:xfrm>
            <a:off x="935038" y="2378075"/>
            <a:ext cx="8208962" cy="3489325"/>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chemeClr val="accent2"/>
                </a:solidFill>
              </a:rPr>
              <a:t>La notation factorielle n</a:t>
            </a:r>
            <a:r>
              <a:rPr lang="fr-FR" altLang="fr-FR" sz="2400">
                <a:solidFill>
                  <a:schemeClr val="accent2"/>
                </a:solidFill>
              </a:rPr>
              <a:t>’</a:t>
            </a:r>
            <a:r>
              <a:rPr lang="fr-FR" sz="2400">
                <a:solidFill>
                  <a:schemeClr val="accent2"/>
                </a:solidFill>
              </a:rPr>
              <a:t>est pas au programme de la classe de Première, il est donc exclu de donner la formule utilisée actuellement en Terminale. </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Les coefficients binomiaux pourront être obtenus,</a:t>
            </a:r>
          </a:p>
          <a:p>
            <a:pPr hangingPunct="0">
              <a:lnSpc>
                <a:spcPct val="93000"/>
              </a:lnSpc>
              <a:buClr>
                <a:srgbClr val="000000"/>
              </a:buClr>
              <a:buSzPct val="100000"/>
              <a:buFontTx/>
              <a:buChar char="-"/>
            </a:pPr>
            <a:r>
              <a:rPr lang="fr-FR" sz="2400">
                <a:solidFill>
                  <a:schemeClr val="accent2"/>
                </a:solidFill>
              </a:rPr>
              <a:t> directement à l</a:t>
            </a:r>
            <a:r>
              <a:rPr lang="fr-FR" altLang="fr-FR" sz="2400">
                <a:solidFill>
                  <a:schemeClr val="accent2"/>
                </a:solidFill>
              </a:rPr>
              <a:t>’</a:t>
            </a:r>
            <a:r>
              <a:rPr lang="fr-FR" sz="2400">
                <a:solidFill>
                  <a:schemeClr val="accent2"/>
                </a:solidFill>
              </a:rPr>
              <a:t>aide de la calculatrice			</a:t>
            </a:r>
          </a:p>
          <a:p>
            <a:pPr hangingPunct="0">
              <a:lnSpc>
                <a:spcPct val="93000"/>
              </a:lnSpc>
              <a:buClr>
                <a:srgbClr val="000000"/>
              </a:buClr>
              <a:buSzPct val="100000"/>
              <a:buFontTx/>
              <a:buChar char="-"/>
            </a:pPr>
            <a:r>
              <a:rPr lang="fr-FR" sz="2400">
                <a:solidFill>
                  <a:schemeClr val="accent2"/>
                </a:solidFill>
              </a:rPr>
              <a:t> à l</a:t>
            </a:r>
            <a:r>
              <a:rPr lang="fr-FR" altLang="fr-FR" sz="2400">
                <a:solidFill>
                  <a:schemeClr val="accent2"/>
                </a:solidFill>
              </a:rPr>
              <a:t>’</a:t>
            </a:r>
            <a:r>
              <a:rPr lang="fr-FR" sz="2400">
                <a:solidFill>
                  <a:schemeClr val="accent2"/>
                </a:solidFill>
              </a:rPr>
              <a:t>aide d</a:t>
            </a:r>
            <a:r>
              <a:rPr lang="fr-FR" altLang="fr-FR" sz="2400">
                <a:solidFill>
                  <a:schemeClr val="accent2"/>
                </a:solidFill>
              </a:rPr>
              <a:t>’</a:t>
            </a:r>
            <a:r>
              <a:rPr lang="fr-FR" sz="2400">
                <a:solidFill>
                  <a:schemeClr val="accent2"/>
                </a:solidFill>
              </a:rPr>
              <a:t>un logiciel de calcul formel</a:t>
            </a:r>
          </a:p>
          <a:p>
            <a:pPr hangingPunct="0">
              <a:lnSpc>
                <a:spcPct val="93000"/>
              </a:lnSpc>
              <a:buClr>
                <a:srgbClr val="000000"/>
              </a:buClr>
              <a:buSzPct val="100000"/>
              <a:buFontTx/>
              <a:buChar char="-"/>
            </a:pPr>
            <a:r>
              <a:rPr lang="fr-FR" sz="2400">
                <a:solidFill>
                  <a:schemeClr val="accent2"/>
                </a:solidFill>
              </a:rPr>
              <a:t> ou à l</a:t>
            </a:r>
            <a:r>
              <a:rPr lang="fr-FR" altLang="fr-FR" sz="2400">
                <a:solidFill>
                  <a:schemeClr val="accent2"/>
                </a:solidFill>
              </a:rPr>
              <a:t>’</a:t>
            </a:r>
            <a:r>
              <a:rPr lang="fr-FR" sz="2400">
                <a:solidFill>
                  <a:schemeClr val="accent2"/>
                </a:solidFill>
              </a:rPr>
              <a:t>aide d</a:t>
            </a:r>
            <a:r>
              <a:rPr lang="fr-FR" altLang="fr-FR" sz="2400">
                <a:solidFill>
                  <a:schemeClr val="accent2"/>
                </a:solidFill>
              </a:rPr>
              <a:t>’</a:t>
            </a:r>
            <a:r>
              <a:rPr lang="fr-FR" sz="2400">
                <a:solidFill>
                  <a:schemeClr val="accent2"/>
                </a:solidFill>
              </a:rPr>
              <a:t>un algorithme utilisant la formule de Pascal.				</a:t>
            </a:r>
          </a:p>
          <a:p>
            <a:pPr hangingPunct="0">
              <a:lnSpc>
                <a:spcPct val="93000"/>
              </a:lnSpc>
              <a:buClr>
                <a:srgbClr val="000000"/>
              </a:buClr>
              <a:buSzPct val="100000"/>
              <a:buFont typeface="Times New Roman" pitchFamily="18" charset="0"/>
              <a:buNone/>
            </a:pPr>
            <a:r>
              <a:rPr lang="fr-FR" sz="2400">
                <a:solidFill>
                  <a:schemeClr val="accent2"/>
                </a:solidFill>
              </a:rPr>
              <a:t>							</a:t>
            </a:r>
            <a:endParaRPr lang="fr-F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7"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a:t>
            </a:r>
          </a:p>
        </p:txBody>
      </p:sp>
      <p:sp>
        <p:nvSpPr>
          <p:cNvPr id="60418"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0419" name="Text Box 4"/>
          <p:cNvSpPr txBox="1">
            <a:spLocks noChangeArrowheads="1"/>
          </p:cNvSpPr>
          <p:nvPr>
            <p:custDataLst>
              <p:tags r:id="rId3"/>
            </p:custDataLst>
          </p:nvPr>
        </p:nvSpPr>
        <p:spPr bwMode="auto">
          <a:xfrm>
            <a:off x="863600" y="1763713"/>
            <a:ext cx="7777163" cy="771525"/>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rgbClr val="FF0000"/>
                </a:solidFill>
              </a:rPr>
              <a:t>d) Calculer une probabilité dans le cadre d</a:t>
            </a:r>
            <a:r>
              <a:rPr lang="fr-FR" altLang="fr-FR" sz="2400">
                <a:solidFill>
                  <a:srgbClr val="FF0000"/>
                </a:solidFill>
              </a:rPr>
              <a:t>’</a:t>
            </a:r>
            <a:r>
              <a:rPr lang="fr-FR" sz="2400">
                <a:solidFill>
                  <a:srgbClr val="FF0000"/>
                </a:solidFill>
              </a:rPr>
              <a:t>une loi binomiale :</a:t>
            </a:r>
          </a:p>
        </p:txBody>
      </p:sp>
      <p:sp>
        <p:nvSpPr>
          <p:cNvPr id="60420" name="Text Box 5"/>
          <p:cNvSpPr txBox="1">
            <a:spLocks noChangeArrowheads="1"/>
          </p:cNvSpPr>
          <p:nvPr>
            <p:custDataLst>
              <p:tags r:id="rId4"/>
            </p:custDataLst>
          </p:nvPr>
        </p:nvSpPr>
        <p:spPr bwMode="auto">
          <a:xfrm>
            <a:off x="935038" y="3708400"/>
            <a:ext cx="7777162" cy="3476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0421" name="Text Box 8"/>
          <p:cNvSpPr txBox="1">
            <a:spLocks noChangeArrowheads="1"/>
          </p:cNvSpPr>
          <p:nvPr>
            <p:custDataLst>
              <p:tags r:id="rId5"/>
            </p:custDataLst>
          </p:nvPr>
        </p:nvSpPr>
        <p:spPr bwMode="auto">
          <a:xfrm>
            <a:off x="792163" y="3152775"/>
            <a:ext cx="4608512" cy="2903538"/>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solidFill>
                  <a:schemeClr val="accent2"/>
                </a:solidFill>
              </a:rPr>
              <a:t>Supposons maintenant qu</a:t>
            </a:r>
            <a:r>
              <a:rPr lang="fr-FR" altLang="fr-FR">
                <a:solidFill>
                  <a:schemeClr val="accent2"/>
                </a:solidFill>
              </a:rPr>
              <a:t>’</a:t>
            </a:r>
            <a:r>
              <a:rPr lang="fr-FR">
                <a:solidFill>
                  <a:schemeClr val="accent2"/>
                </a:solidFill>
              </a:rPr>
              <a:t>il y ait dans l</a:t>
            </a:r>
            <a:r>
              <a:rPr lang="fr-FR" altLang="fr-FR">
                <a:solidFill>
                  <a:schemeClr val="accent2"/>
                </a:solidFill>
              </a:rPr>
              <a:t>’</a:t>
            </a:r>
            <a:r>
              <a:rPr lang="fr-FR">
                <a:solidFill>
                  <a:schemeClr val="accent2"/>
                </a:solidFill>
              </a:rPr>
              <a:t>urne 4 boules rouges et une boule verte, indiscernables au toucher. </a:t>
            </a:r>
          </a:p>
          <a:p>
            <a:pPr hangingPunct="0">
              <a:lnSpc>
                <a:spcPct val="93000"/>
              </a:lnSpc>
              <a:buClr>
                <a:srgbClr val="000000"/>
              </a:buClr>
              <a:buSzPct val="100000"/>
              <a:buFont typeface="Times New Roman" pitchFamily="18" charset="0"/>
              <a:buNone/>
            </a:pPr>
            <a:endParaRPr lang="fr-FR">
              <a:solidFill>
                <a:schemeClr val="accent2"/>
              </a:solidFill>
            </a:endParaRPr>
          </a:p>
          <a:p>
            <a:pPr hangingPunct="0">
              <a:lnSpc>
                <a:spcPct val="93000"/>
              </a:lnSpc>
              <a:buClr>
                <a:srgbClr val="000000"/>
              </a:buClr>
              <a:buSzPct val="100000"/>
              <a:buFont typeface="Times New Roman" pitchFamily="18" charset="0"/>
              <a:buNone/>
            </a:pPr>
            <a:r>
              <a:rPr lang="fr-FR">
                <a:solidFill>
                  <a:schemeClr val="accent2"/>
                </a:solidFill>
              </a:rPr>
              <a:t>Une représentation de tous les tirages possibles, toujours avec remise, conduirait à un arbre difficilement utilisable :</a:t>
            </a:r>
          </a:p>
          <a:p>
            <a:pPr hangingPunct="0">
              <a:lnSpc>
                <a:spcPct val="93000"/>
              </a:lnSpc>
              <a:buClr>
                <a:srgbClr val="000000"/>
              </a:buClr>
              <a:buSzPct val="100000"/>
              <a:buFont typeface="Times New Roman" pitchFamily="18" charset="0"/>
              <a:buNone/>
            </a:pPr>
            <a:endParaRPr lang="fr-FR">
              <a:solidFill>
                <a:schemeClr val="accent2"/>
              </a:solidFill>
            </a:endParaRPr>
          </a:p>
          <a:p>
            <a:pPr hangingPunct="0">
              <a:lnSpc>
                <a:spcPct val="93000"/>
              </a:lnSpc>
              <a:buClr>
                <a:srgbClr val="000000"/>
              </a:buClr>
              <a:buSzPct val="100000"/>
              <a:buFont typeface="Times New Roman" pitchFamily="18" charset="0"/>
              <a:buNone/>
            </a:pPr>
            <a:r>
              <a:rPr lang="fr-FR">
                <a:solidFill>
                  <a:schemeClr val="accent2"/>
                </a:solidFill>
              </a:rPr>
              <a:t>On peut tout de même déterminer le nombre total de chemins, et affirmer que ces chemins sont équiprobables.</a:t>
            </a:r>
            <a:endParaRPr lang="fr-FR">
              <a:solidFill>
                <a:srgbClr val="FF0000"/>
              </a:solidFill>
            </a:endParaRPr>
          </a:p>
        </p:txBody>
      </p:sp>
      <p:pic>
        <p:nvPicPr>
          <p:cNvPr id="60422" name="Picture 11"/>
          <p:cNvPicPr>
            <a:picLocks noChangeAspect="1" noChangeArrowheads="1"/>
          </p:cNvPicPr>
          <p:nvPr>
            <p:custDataLst>
              <p:tags r:id="rId6"/>
            </p:custDataLst>
          </p:nvPr>
        </p:nvPicPr>
        <p:blipFill>
          <a:blip r:embed="rId9"/>
          <a:srcRect/>
          <a:stretch>
            <a:fillRect/>
          </a:stretch>
        </p:blipFill>
        <p:spPr bwMode="auto">
          <a:xfrm>
            <a:off x="5526088" y="2447925"/>
            <a:ext cx="3114675" cy="4572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5"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 : vers la loi binomiale</a:t>
            </a:r>
          </a:p>
        </p:txBody>
      </p:sp>
      <p:sp>
        <p:nvSpPr>
          <p:cNvPr id="62466"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2467" name="Text Box 5"/>
          <p:cNvSpPr txBox="1">
            <a:spLocks noChangeArrowheads="1"/>
          </p:cNvSpPr>
          <p:nvPr>
            <p:custDataLst>
              <p:tags r:id="rId3"/>
            </p:custDataLst>
          </p:nvPr>
        </p:nvSpPr>
        <p:spPr bwMode="auto">
          <a:xfrm>
            <a:off x="935038" y="3708400"/>
            <a:ext cx="7777162" cy="3476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2468" name="Text Box 7"/>
          <p:cNvSpPr txBox="1">
            <a:spLocks noChangeArrowheads="1"/>
          </p:cNvSpPr>
          <p:nvPr>
            <p:custDataLst>
              <p:tags r:id="rId4"/>
            </p:custDataLst>
          </p:nvPr>
        </p:nvSpPr>
        <p:spPr bwMode="auto">
          <a:xfrm>
            <a:off x="792163" y="1763713"/>
            <a:ext cx="5040312" cy="60325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solidFill>
                  <a:schemeClr val="accent2"/>
                </a:solidFill>
              </a:rPr>
              <a:t>On regroupe alors les branches identiques, </a:t>
            </a:r>
          </a:p>
          <a:p>
            <a:pPr hangingPunct="0">
              <a:lnSpc>
                <a:spcPct val="93000"/>
              </a:lnSpc>
              <a:buClr>
                <a:srgbClr val="000000"/>
              </a:buClr>
              <a:buSzPct val="100000"/>
              <a:buFont typeface="Times New Roman" pitchFamily="18" charset="0"/>
              <a:buNone/>
            </a:pPr>
            <a:r>
              <a:rPr lang="fr-FR">
                <a:solidFill>
                  <a:schemeClr val="accent2"/>
                </a:solidFill>
              </a:rPr>
              <a:t>Ce qui conduit à l</a:t>
            </a:r>
            <a:r>
              <a:rPr lang="fr-FR" altLang="fr-FR">
                <a:solidFill>
                  <a:schemeClr val="accent2"/>
                </a:solidFill>
              </a:rPr>
              <a:t>’</a:t>
            </a:r>
            <a:r>
              <a:rPr lang="fr-FR">
                <a:solidFill>
                  <a:schemeClr val="accent2"/>
                </a:solidFill>
              </a:rPr>
              <a:t>arbre pondéré ci-dessous :</a:t>
            </a:r>
          </a:p>
        </p:txBody>
      </p:sp>
      <p:pic>
        <p:nvPicPr>
          <p:cNvPr id="62469" name="Picture 9"/>
          <p:cNvPicPr>
            <a:picLocks noChangeAspect="1" noChangeArrowheads="1"/>
          </p:cNvPicPr>
          <p:nvPr>
            <p:custDataLst>
              <p:tags r:id="rId5"/>
            </p:custDataLst>
          </p:nvPr>
        </p:nvPicPr>
        <p:blipFill>
          <a:blip r:embed="rId8"/>
          <a:srcRect/>
          <a:stretch>
            <a:fillRect/>
          </a:stretch>
        </p:blipFill>
        <p:spPr bwMode="auto">
          <a:xfrm>
            <a:off x="2952750" y="2484438"/>
            <a:ext cx="6362700" cy="4533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3"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 : vers la loi binomiale</a:t>
            </a:r>
          </a:p>
        </p:txBody>
      </p:sp>
      <p:sp>
        <p:nvSpPr>
          <p:cNvPr id="64514"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4515" name="Text Box 4"/>
          <p:cNvSpPr txBox="1">
            <a:spLocks noChangeArrowheads="1"/>
          </p:cNvSpPr>
          <p:nvPr>
            <p:custDataLst>
              <p:tags r:id="rId3"/>
            </p:custDataLst>
          </p:nvPr>
        </p:nvSpPr>
        <p:spPr bwMode="auto">
          <a:xfrm>
            <a:off x="935038" y="3708400"/>
            <a:ext cx="7777162" cy="3476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endParaRPr lang="fr-FR">
              <a:ea typeface="Arial Unicode MS" pitchFamily="34" charset="-128"/>
              <a:cs typeface="Arial Unicode MS" pitchFamily="34" charset="-128"/>
            </a:endParaRPr>
          </a:p>
        </p:txBody>
      </p:sp>
      <p:pic>
        <p:nvPicPr>
          <p:cNvPr id="64516" name="Picture 6"/>
          <p:cNvPicPr>
            <a:picLocks noChangeAspect="1" noChangeArrowheads="1"/>
          </p:cNvPicPr>
          <p:nvPr>
            <p:custDataLst>
              <p:tags r:id="rId4"/>
            </p:custDataLst>
          </p:nvPr>
        </p:nvPicPr>
        <p:blipFill>
          <a:blip r:embed="rId9"/>
          <a:srcRect/>
          <a:stretch>
            <a:fillRect/>
          </a:stretch>
        </p:blipFill>
        <p:spPr bwMode="auto">
          <a:xfrm>
            <a:off x="6480175" y="1658938"/>
            <a:ext cx="2835275" cy="2020887"/>
          </a:xfrm>
          <a:prstGeom prst="rect">
            <a:avLst/>
          </a:prstGeom>
          <a:noFill/>
          <a:ln w="9525">
            <a:noFill/>
            <a:miter lim="800000"/>
            <a:headEnd/>
            <a:tailEnd/>
          </a:ln>
        </p:spPr>
      </p:pic>
      <p:pic>
        <p:nvPicPr>
          <p:cNvPr id="64517" name="Picture 7"/>
          <p:cNvPicPr>
            <a:picLocks noChangeAspect="1" noChangeArrowheads="1"/>
          </p:cNvPicPr>
          <p:nvPr>
            <p:custDataLst>
              <p:tags r:id="rId5"/>
            </p:custDataLst>
          </p:nvPr>
        </p:nvPicPr>
        <p:blipFill>
          <a:blip r:embed="rId10"/>
          <a:srcRect/>
          <a:stretch>
            <a:fillRect/>
          </a:stretch>
        </p:blipFill>
        <p:spPr bwMode="auto">
          <a:xfrm>
            <a:off x="1017588" y="3924300"/>
            <a:ext cx="7694612" cy="1209675"/>
          </a:xfrm>
          <a:prstGeom prst="rect">
            <a:avLst/>
          </a:prstGeom>
          <a:noFill/>
          <a:ln w="9525">
            <a:noFill/>
            <a:miter lim="800000"/>
            <a:headEnd/>
            <a:tailEnd/>
          </a:ln>
        </p:spPr>
      </p:pic>
      <p:pic>
        <p:nvPicPr>
          <p:cNvPr id="64518" name="Picture 8"/>
          <p:cNvPicPr>
            <a:picLocks noChangeAspect="1" noChangeArrowheads="1"/>
          </p:cNvPicPr>
          <p:nvPr>
            <p:custDataLst>
              <p:tags r:id="rId6"/>
            </p:custDataLst>
          </p:nvPr>
        </p:nvPicPr>
        <p:blipFill>
          <a:blip r:embed="rId11"/>
          <a:srcRect/>
          <a:stretch>
            <a:fillRect/>
          </a:stretch>
        </p:blipFill>
        <p:spPr bwMode="auto">
          <a:xfrm>
            <a:off x="1079500" y="5219700"/>
            <a:ext cx="7591425" cy="1257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1"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Probabilités : vers la loi binomiale</a:t>
            </a:r>
          </a:p>
        </p:txBody>
      </p:sp>
      <p:sp>
        <p:nvSpPr>
          <p:cNvPr id="66562"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6563" name="Text Box 4"/>
          <p:cNvSpPr txBox="1">
            <a:spLocks noChangeArrowheads="1"/>
          </p:cNvSpPr>
          <p:nvPr>
            <p:custDataLst>
              <p:tags r:id="rId3"/>
            </p:custDataLst>
          </p:nvPr>
        </p:nvSpPr>
        <p:spPr bwMode="auto">
          <a:xfrm>
            <a:off x="935038" y="3708400"/>
            <a:ext cx="7777162" cy="3476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endParaRPr lang="fr-FR">
              <a:ea typeface="Arial Unicode MS" pitchFamily="34" charset="-128"/>
              <a:cs typeface="Arial Unicode MS" pitchFamily="34" charset="-128"/>
            </a:endParaRPr>
          </a:p>
        </p:txBody>
      </p:sp>
      <p:pic>
        <p:nvPicPr>
          <p:cNvPr id="66564" name="Picture 8"/>
          <p:cNvPicPr>
            <a:picLocks noChangeAspect="1" noChangeArrowheads="1"/>
          </p:cNvPicPr>
          <p:nvPr>
            <p:custDataLst>
              <p:tags r:id="rId4"/>
            </p:custDataLst>
          </p:nvPr>
        </p:nvPicPr>
        <p:blipFill>
          <a:blip r:embed="rId7"/>
          <a:srcRect/>
          <a:stretch>
            <a:fillRect/>
          </a:stretch>
        </p:blipFill>
        <p:spPr bwMode="auto">
          <a:xfrm>
            <a:off x="850900" y="2632075"/>
            <a:ext cx="8437563" cy="30924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09"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Loi binomiale : exemples </a:t>
            </a:r>
          </a:p>
        </p:txBody>
      </p:sp>
      <p:sp>
        <p:nvSpPr>
          <p:cNvPr id="68610" name="Text Box 3"/>
          <p:cNvSpPr txBox="1">
            <a:spLocks noChangeArrowheads="1"/>
          </p:cNvSpPr>
          <p:nvPr>
            <p:custDataLst>
              <p:tags r:id="rId2"/>
            </p:custDataLst>
          </p:nvPr>
        </p:nvSpPr>
        <p:spPr bwMode="auto">
          <a:xfrm>
            <a:off x="1368425" y="24114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
        <p:nvSpPr>
          <p:cNvPr id="68611" name="Text Box 5"/>
          <p:cNvSpPr txBox="1">
            <a:spLocks noChangeArrowheads="1"/>
          </p:cNvSpPr>
          <p:nvPr>
            <p:custDataLst>
              <p:tags r:id="rId3"/>
            </p:custDataLst>
          </p:nvPr>
        </p:nvSpPr>
        <p:spPr bwMode="auto">
          <a:xfrm>
            <a:off x="935038" y="3492500"/>
            <a:ext cx="7777162" cy="2981325"/>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chemeClr val="accent2"/>
                </a:solidFill>
              </a:rPr>
              <a:t>Situation 1 : Jury mexicain</a:t>
            </a:r>
          </a:p>
          <a:p>
            <a:pPr hangingPunct="0">
              <a:lnSpc>
                <a:spcPct val="93000"/>
              </a:lnSpc>
              <a:buClr>
                <a:srgbClr val="000000"/>
              </a:buClr>
              <a:buSzPct val="100000"/>
              <a:buFont typeface="Times New Roman" pitchFamily="18" charset="0"/>
              <a:buNone/>
            </a:pPr>
            <a:r>
              <a:rPr lang="fr-FR" sz="2400">
                <a:solidFill>
                  <a:schemeClr val="accent2"/>
                </a:solidFill>
              </a:rPr>
              <a:t>								</a:t>
            </a:r>
            <a:r>
              <a:rPr lang="fr-FR" sz="2400">
                <a:solidFill>
                  <a:schemeClr val="accent2"/>
                </a:solidFill>
                <a:hlinkClick r:id="rId6" action="ppaction://hlinkfile"/>
              </a:rPr>
              <a:t>texte</a:t>
            </a:r>
            <a:endParaRPr lang="fr-FR" sz="2400">
              <a:solidFill>
                <a:schemeClr val="accent2"/>
              </a:solidFill>
            </a:endParaRP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2 : Analyse d</a:t>
            </a:r>
            <a:r>
              <a:rPr lang="fr-FR" altLang="fr-FR" sz="2400">
                <a:solidFill>
                  <a:schemeClr val="accent2"/>
                </a:solidFill>
              </a:rPr>
              <a:t>’</a:t>
            </a:r>
            <a:r>
              <a:rPr lang="fr-FR" sz="2400">
                <a:solidFill>
                  <a:schemeClr val="accent2"/>
                </a:solidFill>
              </a:rPr>
              <a:t>échantillons de sang</a:t>
            </a:r>
          </a:p>
          <a:p>
            <a:pPr hangingPunct="0">
              <a:lnSpc>
                <a:spcPct val="93000"/>
              </a:lnSpc>
              <a:buClr>
                <a:srgbClr val="000000"/>
              </a:buClr>
              <a:buSzPct val="100000"/>
              <a:buFont typeface="Times New Roman" pitchFamily="18" charset="0"/>
              <a:buNone/>
            </a:pPr>
            <a:r>
              <a:rPr lang="fr-FR" sz="2400">
                <a:solidFill>
                  <a:schemeClr val="accent2"/>
                </a:solidFill>
              </a:rPr>
              <a:t>								</a:t>
            </a:r>
            <a:r>
              <a:rPr lang="fr-FR" sz="2400">
                <a:solidFill>
                  <a:schemeClr val="accent2"/>
                </a:solidFill>
                <a:hlinkClick r:id="rId7" action="ppaction://hlinkfile"/>
              </a:rPr>
              <a:t>texte</a:t>
            </a:r>
            <a:endParaRPr lang="fr-FR" sz="2400">
              <a:solidFill>
                <a:schemeClr val="accent2"/>
              </a:solidFill>
            </a:endParaRP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3 : Poids des bébés à la naissance</a:t>
            </a:r>
          </a:p>
          <a:p>
            <a:pPr hangingPunct="0">
              <a:lnSpc>
                <a:spcPct val="93000"/>
              </a:lnSpc>
              <a:buClr>
                <a:srgbClr val="000000"/>
              </a:buClr>
              <a:buSzPct val="100000"/>
              <a:buFont typeface="Times New Roman" pitchFamily="18" charset="0"/>
              <a:buNone/>
            </a:pPr>
            <a:r>
              <a:rPr lang="fr-FR">
                <a:solidFill>
                  <a:schemeClr val="accent2"/>
                </a:solidFill>
              </a:rPr>
              <a:t>								</a:t>
            </a:r>
            <a:r>
              <a:rPr lang="fr-FR">
                <a:solidFill>
                  <a:schemeClr val="accent2"/>
                </a:solidFill>
                <a:hlinkClick r:id="rId8" action="ppaction://hlinkpres?slideindex=1&amp;slidetitle="/>
              </a:rPr>
              <a:t>texte</a:t>
            </a:r>
            <a:endParaRPr lang="fr-FR">
              <a:solidFill>
                <a:schemeClr val="accent2"/>
              </a:solidFill>
            </a:endParaRPr>
          </a:p>
          <a:p>
            <a:pPr hangingPunct="0">
              <a:lnSpc>
                <a:spcPct val="93000"/>
              </a:lnSpc>
              <a:buClr>
                <a:srgbClr val="000000"/>
              </a:buClr>
              <a:buSzPct val="100000"/>
              <a:buFont typeface="Times New Roman" pitchFamily="18" charset="0"/>
              <a:buNone/>
            </a:pPr>
            <a:endParaRPr lang="fr-F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7"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Echantillonnage</a:t>
            </a:r>
          </a:p>
        </p:txBody>
      </p:sp>
      <p:pic>
        <p:nvPicPr>
          <p:cNvPr id="70658" name="Picture 4"/>
          <p:cNvPicPr>
            <a:picLocks noChangeAspect="1" noChangeArrowheads="1"/>
          </p:cNvPicPr>
          <p:nvPr>
            <p:custDataLst>
              <p:tags r:id="rId2"/>
            </p:custDataLst>
          </p:nvPr>
        </p:nvPicPr>
        <p:blipFill>
          <a:blip r:embed="rId5"/>
          <a:srcRect/>
          <a:stretch>
            <a:fillRect/>
          </a:stretch>
        </p:blipFill>
        <p:spPr bwMode="auto">
          <a:xfrm>
            <a:off x="1801813" y="2843213"/>
            <a:ext cx="6477000" cy="2038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custDataLst>
              <p:tags r:id="rId2"/>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Intervalle de fluctuation à 95 % d</a:t>
            </a:r>
            <a:r>
              <a:rPr lang="fr-FR" altLang="fr-FR" smtClean="0"/>
              <a:t>’</a:t>
            </a:r>
            <a:r>
              <a:rPr lang="fr-FR" smtClean="0"/>
              <a:t>une fréquence et loi binomiale</a:t>
            </a:r>
          </a:p>
        </p:txBody>
      </p:sp>
      <p:sp>
        <p:nvSpPr>
          <p:cNvPr id="2052" name="Text Box 5"/>
          <p:cNvSpPr txBox="1">
            <a:spLocks noChangeArrowheads="1"/>
          </p:cNvSpPr>
          <p:nvPr>
            <p:custDataLst>
              <p:tags r:id="rId3"/>
            </p:custDataLst>
          </p:nvPr>
        </p:nvSpPr>
        <p:spPr bwMode="auto">
          <a:xfrm>
            <a:off x="647700" y="1979613"/>
            <a:ext cx="8569325" cy="2844800"/>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u="sng">
                <a:solidFill>
                  <a:schemeClr val="accent2"/>
                </a:solidFill>
              </a:rPr>
              <a:t>Définition :</a:t>
            </a:r>
            <a:r>
              <a:rPr lang="fr-FR" sz="2400">
                <a:solidFill>
                  <a:schemeClr val="accent2"/>
                </a:solidFill>
              </a:rPr>
              <a:t> L</a:t>
            </a:r>
            <a:r>
              <a:rPr lang="fr-FR" altLang="fr-FR" sz="2400">
                <a:solidFill>
                  <a:schemeClr val="accent2"/>
                </a:solidFill>
              </a:rPr>
              <a:t>’</a:t>
            </a:r>
            <a:r>
              <a:rPr lang="fr-FR" sz="2400">
                <a:solidFill>
                  <a:schemeClr val="accent2"/>
                </a:solidFill>
              </a:rPr>
              <a:t>intervalle de fluctuation à 95 % d</a:t>
            </a:r>
            <a:r>
              <a:rPr lang="fr-FR" altLang="fr-FR" sz="2400">
                <a:solidFill>
                  <a:schemeClr val="accent2"/>
                </a:solidFill>
              </a:rPr>
              <a:t>’</a:t>
            </a:r>
            <a:r>
              <a:rPr lang="fr-FR" sz="2400">
                <a:solidFill>
                  <a:schemeClr val="accent2"/>
                </a:solidFill>
              </a:rPr>
              <a:t>une fréquence correspondant à la réalisation, sur un échantillon aléatoire de taille n, d</a:t>
            </a:r>
            <a:r>
              <a:rPr lang="fr-FR" altLang="fr-FR" sz="2400">
                <a:solidFill>
                  <a:schemeClr val="accent2"/>
                </a:solidFill>
              </a:rPr>
              <a:t>’</a:t>
            </a:r>
            <a:r>
              <a:rPr lang="fr-FR" sz="2400">
                <a:solidFill>
                  <a:schemeClr val="accent2"/>
                </a:solidFill>
              </a:rPr>
              <a:t>une variable aléatoire X de loi binomiale, est</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l</a:t>
            </a:r>
            <a:r>
              <a:rPr lang="fr-FR" altLang="fr-FR" sz="2400">
                <a:solidFill>
                  <a:schemeClr val="accent2"/>
                </a:solidFill>
              </a:rPr>
              <a:t>’</a:t>
            </a:r>
            <a:r>
              <a:rPr lang="fr-FR" sz="2400">
                <a:solidFill>
                  <a:schemeClr val="accent2"/>
                </a:solidFill>
              </a:rPr>
              <a:t>intervalle                            tel que :</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Arial" charset="0"/>
              <a:buChar char="•"/>
            </a:pPr>
            <a:r>
              <a:rPr lang="fr-FR" sz="2400">
                <a:solidFill>
                  <a:schemeClr val="accent2"/>
                </a:solidFill>
              </a:rPr>
              <a:t>a est le plus petit entier tel que P(X ≤ a) &gt; 0,025 ;</a:t>
            </a:r>
          </a:p>
          <a:p>
            <a:pPr hangingPunct="0">
              <a:lnSpc>
                <a:spcPct val="93000"/>
              </a:lnSpc>
              <a:buClr>
                <a:srgbClr val="000000"/>
              </a:buClr>
              <a:buSzPct val="100000"/>
              <a:buFont typeface="Arial" charset="0"/>
              <a:buChar char="•"/>
            </a:pPr>
            <a:r>
              <a:rPr lang="fr-FR" sz="2400">
                <a:solidFill>
                  <a:schemeClr val="accent2"/>
                </a:solidFill>
              </a:rPr>
              <a:t>b est le plus petit entier tel que P(X ≤ b) ≥ 0,975.</a:t>
            </a:r>
          </a:p>
        </p:txBody>
      </p:sp>
      <p:graphicFrame>
        <p:nvGraphicFramePr>
          <p:cNvPr id="2050" name="Objet 2"/>
          <p:cNvGraphicFramePr>
            <a:graphicFrameLocks noChangeAspect="1"/>
          </p:cNvGraphicFramePr>
          <p:nvPr>
            <p:custDataLst>
              <p:tags r:id="rId4"/>
            </p:custDataLst>
          </p:nvPr>
        </p:nvGraphicFramePr>
        <p:xfrm>
          <a:off x="2425700" y="3348038"/>
          <a:ext cx="547688" cy="517525"/>
        </p:xfrm>
        <a:graphic>
          <a:graphicData uri="http://schemas.openxmlformats.org/presentationml/2006/ole">
            <p:oleObj spid="_x0000_s2050" name="Equation" r:id="rId9" imgW="457200" imgH="431640" progId="Equation.3">
              <p:embed/>
            </p:oleObj>
          </a:graphicData>
        </a:graphic>
      </p:graphicFrame>
      <p:sp>
        <p:nvSpPr>
          <p:cNvPr id="2053" name="ZoneTexte 4"/>
          <p:cNvSpPr txBox="1">
            <a:spLocks noChangeArrowheads="1"/>
          </p:cNvSpPr>
          <p:nvPr>
            <p:custDataLst>
              <p:tags r:id="rId5"/>
            </p:custDataLst>
          </p:nvPr>
        </p:nvSpPr>
        <p:spPr bwMode="auto">
          <a:xfrm>
            <a:off x="7561263" y="6372225"/>
            <a:ext cx="1871662" cy="347663"/>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hlinkClick r:id="rId10" action="ppaction://hlinkfile"/>
              </a:rPr>
              <a:t>Texte </a:t>
            </a:r>
            <a:endParaRPr lang="fr-FR"/>
          </a:p>
        </p:txBody>
      </p:sp>
      <p:pic>
        <p:nvPicPr>
          <p:cNvPr id="2054" name="Image 7"/>
          <p:cNvPicPr>
            <a:picLocks noChangeAspect="1"/>
          </p:cNvPicPr>
          <p:nvPr>
            <p:custDataLst>
              <p:tags r:id="rId6"/>
            </p:custDataLst>
          </p:nvPr>
        </p:nvPicPr>
        <p:blipFill>
          <a:blip r:embed="rId11"/>
          <a:srcRect/>
          <a:stretch>
            <a:fillRect/>
          </a:stretch>
        </p:blipFill>
        <p:spPr bwMode="auto">
          <a:xfrm>
            <a:off x="1727200" y="4859338"/>
            <a:ext cx="5329238" cy="25542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re 1"/>
          <p:cNvSpPr>
            <a:spLocks noGrp="1"/>
          </p:cNvSpPr>
          <p:nvPr>
            <p:ph type="title"/>
            <p:custDataLst>
              <p:tags r:id="rId1"/>
            </p:custDataLst>
          </p:nvPr>
        </p:nvSpPr>
        <p:spPr/>
        <p:txBody>
          <a:bodyPr/>
          <a:lstStyle/>
          <a:p>
            <a:pPr eaLnBrk="1"/>
            <a:r>
              <a:rPr lang="fr-FR" smtClean="0"/>
              <a:t>Utilisation d</a:t>
            </a:r>
            <a:r>
              <a:rPr lang="fr-FR" altLang="fr-FR" smtClean="0"/>
              <a:t>’</a:t>
            </a:r>
            <a:r>
              <a:rPr lang="fr-FR" smtClean="0"/>
              <a:t>un tableur ou d</a:t>
            </a:r>
            <a:r>
              <a:rPr lang="fr-FR" altLang="fr-FR" smtClean="0"/>
              <a:t>’</a:t>
            </a:r>
            <a:r>
              <a:rPr lang="fr-FR" smtClean="0"/>
              <a:t>un algorithme</a:t>
            </a:r>
          </a:p>
        </p:txBody>
      </p:sp>
      <p:sp>
        <p:nvSpPr>
          <p:cNvPr id="75778" name="Espace réservé du contenu 2"/>
          <p:cNvSpPr>
            <a:spLocks noGrp="1"/>
          </p:cNvSpPr>
          <p:nvPr>
            <p:ph idx="1"/>
            <p:custDataLst>
              <p:tags r:id="rId2"/>
            </p:custDataLst>
          </p:nvPr>
        </p:nvSpPr>
        <p:spPr>
          <a:xfrm>
            <a:off x="641350" y="2266950"/>
            <a:ext cx="8631238" cy="4595813"/>
          </a:xfrm>
        </p:spPr>
        <p:txBody>
          <a:bodyPr/>
          <a:lstStyle/>
          <a:p>
            <a:pPr eaLnBrk="1">
              <a:buFont typeface="Times New Roman" pitchFamily="18" charset="0"/>
              <a:buNone/>
            </a:pPr>
            <a:r>
              <a:rPr lang="fr-FR" smtClean="0">
                <a:solidFill>
                  <a:schemeClr val="accent2"/>
                </a:solidFill>
              </a:rPr>
              <a:t>Cet intervalle peut être déterminé à l</a:t>
            </a:r>
            <a:r>
              <a:rPr lang="fr-FR" altLang="fr-FR" smtClean="0">
                <a:solidFill>
                  <a:schemeClr val="accent2"/>
                </a:solidFill>
              </a:rPr>
              <a:t>’</a:t>
            </a:r>
            <a:r>
              <a:rPr lang="fr-FR" smtClean="0">
                <a:solidFill>
                  <a:schemeClr val="accent2"/>
                </a:solidFill>
              </a:rPr>
              <a:t>aide d</a:t>
            </a:r>
            <a:r>
              <a:rPr lang="fr-FR" altLang="fr-FR" smtClean="0">
                <a:solidFill>
                  <a:schemeClr val="accent2"/>
                </a:solidFill>
              </a:rPr>
              <a:t>’</a:t>
            </a:r>
            <a:r>
              <a:rPr lang="fr-FR" smtClean="0">
                <a:solidFill>
                  <a:schemeClr val="accent2"/>
                </a:solidFill>
              </a:rPr>
              <a:t>un tableur et l</a:t>
            </a:r>
            <a:r>
              <a:rPr lang="fr-FR" altLang="fr-FR" smtClean="0">
                <a:solidFill>
                  <a:schemeClr val="accent2"/>
                </a:solidFill>
              </a:rPr>
              <a:t>’</a:t>
            </a:r>
            <a:r>
              <a:rPr lang="fr-FR" smtClean="0">
                <a:solidFill>
                  <a:schemeClr val="accent2"/>
                </a:solidFill>
              </a:rPr>
              <a:t>on peut vérifier qu</a:t>
            </a:r>
            <a:r>
              <a:rPr lang="fr-FR" altLang="fr-FR" smtClean="0">
                <a:solidFill>
                  <a:schemeClr val="accent2"/>
                </a:solidFill>
              </a:rPr>
              <a:t>’</a:t>
            </a:r>
            <a:r>
              <a:rPr lang="fr-FR" smtClean="0">
                <a:solidFill>
                  <a:schemeClr val="accent2"/>
                </a:solidFill>
              </a:rPr>
              <a:t>il est assez proche de celui proposé dans le programme de Seconde, pour n ≥ 25 et 0,2 ≤ p ≤ 0,8.</a:t>
            </a:r>
          </a:p>
          <a:p>
            <a:pPr eaLnBrk="1">
              <a:buFont typeface="Times New Roman" pitchFamily="18" charset="0"/>
              <a:buNone/>
            </a:pPr>
            <a:endParaRPr lang="fr-FR" smtClean="0">
              <a:solidFill>
                <a:schemeClr val="accent2"/>
              </a:solidFill>
            </a:endParaRPr>
          </a:p>
          <a:p>
            <a:pPr eaLnBrk="1">
              <a:buFont typeface="Times New Roman" pitchFamily="18" charset="0"/>
              <a:buNone/>
            </a:pPr>
            <a:endParaRPr lang="fr-FR" smtClean="0"/>
          </a:p>
        </p:txBody>
      </p:sp>
      <p:sp>
        <p:nvSpPr>
          <p:cNvPr id="75779" name="ZoneTexte 3"/>
          <p:cNvSpPr txBox="1">
            <a:spLocks noChangeArrowheads="1"/>
          </p:cNvSpPr>
          <p:nvPr>
            <p:custDataLst>
              <p:tags r:id="rId3"/>
            </p:custDataLst>
          </p:nvPr>
        </p:nvSpPr>
        <p:spPr bwMode="auto">
          <a:xfrm>
            <a:off x="5545138" y="5364163"/>
            <a:ext cx="4248150" cy="858837"/>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a:hlinkClick r:id="rId6" action="ppaction://hlinkfile"/>
              </a:rPr>
              <a:t>Comparaison seconde-première</a:t>
            </a:r>
            <a:endParaRPr lang="fr-FR"/>
          </a:p>
          <a:p>
            <a:pPr hangingPunct="0">
              <a:lnSpc>
                <a:spcPct val="93000"/>
              </a:lnSpc>
              <a:buClr>
                <a:srgbClr val="000000"/>
              </a:buClr>
              <a:buSzPct val="100000"/>
              <a:buFont typeface="Times New Roman" pitchFamily="18" charset="0"/>
              <a:buNone/>
            </a:pPr>
            <a:endParaRPr lang="fr-FR"/>
          </a:p>
          <a:p>
            <a:pPr hangingPunct="0">
              <a:lnSpc>
                <a:spcPct val="93000"/>
              </a:lnSpc>
              <a:buClr>
                <a:srgbClr val="000000"/>
              </a:buClr>
              <a:buSzPct val="100000"/>
              <a:buFont typeface="Times New Roman" pitchFamily="18" charset="0"/>
              <a:buNone/>
            </a:pPr>
            <a:r>
              <a:rPr lang="fr-FR">
                <a:hlinkClick r:id="rId7" action="ppaction://hlinkfile"/>
              </a:rPr>
              <a:t>Fichier xls</a:t>
            </a:r>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1" name="Rectangle 1"/>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Statistiques</a:t>
            </a:r>
          </a:p>
        </p:txBody>
      </p:sp>
      <p:pic>
        <p:nvPicPr>
          <p:cNvPr id="20482" name="Picture 7"/>
          <p:cNvPicPr>
            <a:picLocks noChangeAspect="1" noChangeArrowheads="1"/>
          </p:cNvPicPr>
          <p:nvPr>
            <p:custDataLst>
              <p:tags r:id="rId2"/>
            </p:custDataLst>
          </p:nvPr>
        </p:nvPicPr>
        <p:blipFill>
          <a:blip r:embed="rId5"/>
          <a:srcRect/>
          <a:stretch>
            <a:fillRect/>
          </a:stretch>
        </p:blipFill>
        <p:spPr bwMode="auto">
          <a:xfrm>
            <a:off x="647700" y="2889250"/>
            <a:ext cx="8785225" cy="24161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Quelques applications </a:t>
            </a:r>
          </a:p>
        </p:txBody>
      </p:sp>
      <p:sp>
        <p:nvSpPr>
          <p:cNvPr id="77826" name="Text Box 3"/>
          <p:cNvSpPr txBox="1">
            <a:spLocks noChangeArrowheads="1"/>
          </p:cNvSpPr>
          <p:nvPr>
            <p:custDataLst>
              <p:tags r:id="rId2"/>
            </p:custDataLst>
          </p:nvPr>
        </p:nvSpPr>
        <p:spPr bwMode="auto">
          <a:xfrm>
            <a:off x="1727200" y="1979613"/>
            <a:ext cx="6769100" cy="347662"/>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r>
              <a:rPr lang="fr-FR">
                <a:ea typeface="Arial Unicode MS" pitchFamily="34" charset="-128"/>
                <a:cs typeface="Arial Unicode MS" pitchFamily="34" charset="-128"/>
              </a:rPr>
              <a:t>Philippe Dutartre (académie de Créteil)</a:t>
            </a:r>
          </a:p>
        </p:txBody>
      </p:sp>
      <p:sp>
        <p:nvSpPr>
          <p:cNvPr id="77827" name="Text Box 5"/>
          <p:cNvSpPr txBox="1">
            <a:spLocks noChangeArrowheads="1"/>
          </p:cNvSpPr>
          <p:nvPr>
            <p:custDataLst>
              <p:tags r:id="rId3"/>
            </p:custDataLst>
          </p:nvPr>
        </p:nvSpPr>
        <p:spPr bwMode="auto">
          <a:xfrm>
            <a:off x="935038" y="3132138"/>
            <a:ext cx="7777162" cy="3405187"/>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2400">
                <a:solidFill>
                  <a:schemeClr val="accent2"/>
                </a:solidFill>
              </a:rPr>
              <a:t>Situation 1 : Sécurité au carrefour</a:t>
            </a:r>
          </a:p>
          <a:p>
            <a:pPr hangingPunct="0">
              <a:lnSpc>
                <a:spcPct val="93000"/>
              </a:lnSpc>
              <a:buClr>
                <a:srgbClr val="000000"/>
              </a:buClr>
              <a:buSzPct val="100000"/>
              <a:buFont typeface="Times New Roman" pitchFamily="18" charset="0"/>
              <a:buNone/>
            </a:pPr>
            <a:r>
              <a:rPr lang="fr-FR" sz="2400">
                <a:solidFill>
                  <a:schemeClr val="accent2"/>
                </a:solidFill>
              </a:rPr>
              <a:t>								</a:t>
            </a:r>
          </a:p>
          <a:p>
            <a:pPr hangingPunct="0">
              <a:lnSpc>
                <a:spcPct val="93000"/>
              </a:lnSpc>
              <a:buClr>
                <a:srgbClr val="000000"/>
              </a:buClr>
              <a:buSzPct val="100000"/>
              <a:buFont typeface="Times New Roman" pitchFamily="18" charset="0"/>
              <a:buNone/>
            </a:pPr>
            <a:r>
              <a:rPr lang="fr-FR" sz="2400">
                <a:solidFill>
                  <a:schemeClr val="accent2"/>
                </a:solidFill>
              </a:rPr>
              <a:t>Situation 2 : Gauchers</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3 : Carte de contrôle</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Situation 4 : Surréservations</a:t>
            </a:r>
          </a:p>
          <a:p>
            <a:pPr hangingPunct="0">
              <a:lnSpc>
                <a:spcPct val="93000"/>
              </a:lnSpc>
              <a:buClr>
                <a:srgbClr val="000000"/>
              </a:buClr>
              <a:buSzPct val="100000"/>
              <a:buFont typeface="Times New Roman" pitchFamily="18" charset="0"/>
              <a:buNone/>
            </a:pPr>
            <a:endParaRPr lang="fr-FR" sz="2400">
              <a:solidFill>
                <a:schemeClr val="accent2"/>
              </a:solidFill>
            </a:endParaRPr>
          </a:p>
          <a:p>
            <a:pPr hangingPunct="0">
              <a:lnSpc>
                <a:spcPct val="93000"/>
              </a:lnSpc>
              <a:buClr>
                <a:srgbClr val="000000"/>
              </a:buClr>
              <a:buSzPct val="100000"/>
              <a:buFont typeface="Times New Roman" pitchFamily="18" charset="0"/>
              <a:buNone/>
            </a:pPr>
            <a:r>
              <a:rPr lang="fr-FR" sz="2400">
                <a:solidFill>
                  <a:schemeClr val="accent2"/>
                </a:solidFill>
              </a:rPr>
              <a:t>								</a:t>
            </a:r>
            <a:r>
              <a:rPr lang="fr-FR" sz="2400">
                <a:solidFill>
                  <a:schemeClr val="accent2"/>
                </a:solidFill>
                <a:hlinkClick r:id="rId6" action="ppaction://hlinkfile"/>
              </a:rPr>
              <a:t>texte</a:t>
            </a:r>
            <a:endParaRPr lang="fr-FR" sz="2400">
              <a:solidFill>
                <a:schemeClr val="accent2"/>
              </a:solidFill>
            </a:endParaRPr>
          </a:p>
          <a:p>
            <a:pPr hangingPunct="0">
              <a:lnSpc>
                <a:spcPct val="93000"/>
              </a:lnSpc>
              <a:buClr>
                <a:srgbClr val="000000"/>
              </a:buClr>
              <a:buSzPct val="100000"/>
              <a:buFont typeface="Times New Roman" pitchFamily="18" charset="0"/>
              <a:buNone/>
            </a:pPr>
            <a:endParaRPr lang="fr-F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subTitle" idx="4294967295"/>
            <p:custDataLst>
              <p:tags r:id="rId1"/>
            </p:custDataLst>
          </p:nvPr>
        </p:nvSpPr>
        <p:spPr>
          <a:xfrm>
            <a:off x="1584325" y="684213"/>
            <a:ext cx="6707188" cy="2232025"/>
          </a:xfrm>
        </p:spPr>
        <p:txBody>
          <a:bodyPr tIns="30240" anchor="ctr"/>
          <a:lstStyle/>
          <a:p>
            <a:pPr marL="0" indent="0" algn="ctr">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z="6000" smtClean="0">
                <a:solidFill>
                  <a:srgbClr val="FF0000"/>
                </a:solidFill>
              </a:rPr>
              <a:t>MERCI </a:t>
            </a:r>
          </a:p>
          <a:p>
            <a:pPr marL="0" indent="0" algn="ctr">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z="6000" smtClean="0">
                <a:solidFill>
                  <a:srgbClr val="FF0000"/>
                </a:solidFill>
              </a:rPr>
              <a:t>de votre attention</a:t>
            </a:r>
            <a:endParaRPr lang="fr-FR" sz="6000" smtClean="0"/>
          </a:p>
        </p:txBody>
      </p:sp>
      <p:pic>
        <p:nvPicPr>
          <p:cNvPr id="79874" name="Picture 3" descr="http://1.bp.blogspot.com/_dV6XlMo646Q/S4c3GBfrO8I/AAAAAAAADEQ/PSnPyA3yRbU/s400/d%C3%A9s.JPG"/>
          <p:cNvPicPr>
            <a:picLocks noChangeAspect="1" noChangeArrowheads="1"/>
          </p:cNvPicPr>
          <p:nvPr>
            <p:custDataLst>
              <p:tags r:id="rId2"/>
            </p:custDataLst>
          </p:nvPr>
        </p:nvPicPr>
        <p:blipFill>
          <a:blip r:embed="rId6"/>
          <a:srcRect/>
          <a:stretch>
            <a:fillRect/>
          </a:stretch>
        </p:blipFill>
        <p:spPr bwMode="auto">
          <a:xfrm>
            <a:off x="3168650" y="2771775"/>
            <a:ext cx="3810000" cy="3324225"/>
          </a:xfrm>
          <a:prstGeom prst="rect">
            <a:avLst/>
          </a:prstGeom>
          <a:noFill/>
          <a:ln w="9525">
            <a:noFill/>
            <a:miter lim="800000"/>
            <a:headEnd/>
            <a:tailEnd/>
          </a:ln>
        </p:spPr>
      </p:pic>
      <p:sp>
        <p:nvSpPr>
          <p:cNvPr id="79875" name="Text Box 4"/>
          <p:cNvSpPr txBox="1">
            <a:spLocks noChangeArrowheads="1"/>
          </p:cNvSpPr>
          <p:nvPr>
            <p:custDataLst>
              <p:tags r:id="rId3"/>
            </p:custDataLst>
          </p:nvPr>
        </p:nvSpPr>
        <p:spPr bwMode="auto">
          <a:xfrm>
            <a:off x="1563688" y="6335713"/>
            <a:ext cx="5492750" cy="347662"/>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endParaRPr lang="fr-FR">
              <a:ea typeface="Arial Unicode MS" pitchFamily="34" charset="-128"/>
              <a:cs typeface="Arial Unicode MS"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fade">
                                      <p:cBhvr>
                                        <p:cTn id="7" dur="1000"/>
                                        <p:tgtEl>
                                          <p:spTgt spid="32770">
                                            <p:txEl>
                                              <p:pRg st="0" end="0"/>
                                            </p:txEl>
                                          </p:spTgt>
                                        </p:tgtEl>
                                      </p:cBhvr>
                                    </p:animEffect>
                                    <p:anim calcmode="lin" valueType="num">
                                      <p:cBhvr>
                                        <p:cTn id="8" dur="1000" fill="hold"/>
                                        <p:tgtEl>
                                          <p:spTgt spid="3277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277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2770">
                                            <p:txEl>
                                              <p:pRg st="1" end="1"/>
                                            </p:txEl>
                                          </p:spTgt>
                                        </p:tgtEl>
                                        <p:attrNameLst>
                                          <p:attrName>style.visibility</p:attrName>
                                        </p:attrNameLst>
                                      </p:cBhvr>
                                      <p:to>
                                        <p:strVal val="visible"/>
                                      </p:to>
                                    </p:set>
                                    <p:animEffect transition="in" filter="fade">
                                      <p:cBhvr>
                                        <p:cTn id="14" dur="1000"/>
                                        <p:tgtEl>
                                          <p:spTgt spid="32770">
                                            <p:txEl>
                                              <p:pRg st="1" end="1"/>
                                            </p:txEl>
                                          </p:spTgt>
                                        </p:tgtEl>
                                      </p:cBhvr>
                                    </p:animEffect>
                                    <p:anim calcmode="lin" valueType="num">
                                      <p:cBhvr>
                                        <p:cTn id="15" dur="1000" fill="hold"/>
                                        <p:tgtEl>
                                          <p:spTgt spid="3277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2770">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9" name="Rectangle 2"/>
          <p:cNvSpPr>
            <a:spLocks noGrp="1" noChangeArrowheads="1"/>
          </p:cNvSpPr>
          <p:nvPr>
            <p:ph type="title"/>
            <p:custDataLst>
              <p:tags r:id="rId1"/>
            </p:custDataLst>
          </p:nvPr>
        </p:nvSpPr>
        <p:spPr>
          <a:xfrm>
            <a:off x="641350" y="808038"/>
            <a:ext cx="8632825" cy="619125"/>
          </a:xfrm>
        </p:spPr>
        <p:txBody>
          <a:bodyPr tIns="35280"/>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Lst>
            </a:pPr>
            <a:r>
              <a:rPr lang="fr-FR" smtClean="0"/>
              <a:t>Statistiques et probabilités</a:t>
            </a:r>
          </a:p>
        </p:txBody>
      </p:sp>
      <p:pic>
        <p:nvPicPr>
          <p:cNvPr id="22530" name="Picture 3"/>
          <p:cNvPicPr>
            <a:picLocks noChangeAspect="1" noChangeArrowheads="1"/>
          </p:cNvPicPr>
          <p:nvPr>
            <p:custDataLst>
              <p:tags r:id="rId2"/>
            </p:custDataLst>
          </p:nvPr>
        </p:nvPicPr>
        <p:blipFill>
          <a:blip r:embed="rId6"/>
          <a:srcRect/>
          <a:stretch>
            <a:fillRect/>
          </a:stretch>
        </p:blipFill>
        <p:spPr bwMode="auto">
          <a:xfrm>
            <a:off x="1481138" y="2370138"/>
            <a:ext cx="6799262" cy="3354387"/>
          </a:xfrm>
          <a:prstGeom prst="rect">
            <a:avLst/>
          </a:prstGeom>
          <a:noFill/>
          <a:ln w="9525">
            <a:noFill/>
            <a:miter lim="800000"/>
            <a:headEnd/>
            <a:tailEnd/>
          </a:ln>
        </p:spPr>
      </p:pic>
      <p:sp>
        <p:nvSpPr>
          <p:cNvPr id="22531" name="Text Box 4"/>
          <p:cNvSpPr txBox="1">
            <a:spLocks noChangeArrowheads="1"/>
          </p:cNvSpPr>
          <p:nvPr>
            <p:custDataLst>
              <p:tags r:id="rId3"/>
            </p:custDataLst>
          </p:nvPr>
        </p:nvSpPr>
        <p:spPr bwMode="auto">
          <a:xfrm>
            <a:off x="6119813" y="5940425"/>
            <a:ext cx="3097212" cy="290513"/>
          </a:xfrm>
          <a:prstGeom prst="rect">
            <a:avLst/>
          </a:prstGeom>
          <a:noFill/>
          <a:ln w="9525">
            <a:noFill/>
            <a:miter lim="800000"/>
            <a:headEnd/>
            <a:tailEnd/>
          </a:ln>
        </p:spPr>
        <p:txBody>
          <a:bodyPr>
            <a:spAutoFit/>
          </a:bodyPr>
          <a:lstStyle/>
          <a:p>
            <a:pPr hangingPunct="0">
              <a:lnSpc>
                <a:spcPct val="93000"/>
              </a:lnSpc>
              <a:spcBef>
                <a:spcPct val="50000"/>
              </a:spcBef>
              <a:buClr>
                <a:srgbClr val="000000"/>
              </a:buClr>
              <a:buSzPct val="100000"/>
              <a:buFont typeface="Times New Roman" pitchFamily="18" charset="0"/>
              <a:buNone/>
            </a:pPr>
            <a:r>
              <a:rPr lang="fr-FR" sz="1400">
                <a:ea typeface="Arial Unicode MS" pitchFamily="34" charset="-128"/>
                <a:cs typeface="Arial Unicode MS" pitchFamily="34" charset="-128"/>
              </a:rPr>
              <a:t>Source : IREM de Paris Nord (1)</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custDataLst>
              <p:tags r:id="rId1"/>
            </p:custDataLst>
          </p:nvPr>
        </p:nvSpPr>
        <p:spPr>
          <a:xfrm>
            <a:off x="515938" y="604838"/>
            <a:ext cx="9072562" cy="1512887"/>
          </a:xfrm>
        </p:spPr>
        <p:txBody>
          <a:bodyPr lIns="100794" tIns="50397" rIns="100794" bIns="50397"/>
          <a:lstStyle/>
          <a:p>
            <a:pPr eaLnBrk="1" hangingPunct="1"/>
            <a:r>
              <a:rPr lang="fr-FR" sz="3600" smtClean="0">
                <a:solidFill>
                  <a:schemeClr val="accent2"/>
                </a:solidFill>
              </a:rPr>
              <a:t>Quelques définitions</a:t>
            </a:r>
          </a:p>
        </p:txBody>
      </p:sp>
      <p:sp>
        <p:nvSpPr>
          <p:cNvPr id="134147" name="Rectangle 3"/>
          <p:cNvSpPr>
            <a:spLocks noGrp="1" noChangeArrowheads="1"/>
          </p:cNvSpPr>
          <p:nvPr>
            <p:ph type="body" idx="4294967295"/>
            <p:custDataLst>
              <p:tags r:id="rId2"/>
            </p:custDataLst>
          </p:nvPr>
        </p:nvSpPr>
        <p:spPr>
          <a:xfrm>
            <a:off x="719138" y="1979613"/>
            <a:ext cx="8869362" cy="4824412"/>
          </a:xfrm>
        </p:spPr>
        <p:txBody>
          <a:bodyPr lIns="100794" tIns="50397" rIns="100794" bIns="50397"/>
          <a:lstStyle/>
          <a:p>
            <a:pPr eaLnBrk="1">
              <a:buFont typeface="Times New Roman" pitchFamily="18" charset="0"/>
              <a:buNone/>
            </a:pPr>
            <a:r>
              <a:rPr lang="fr-FR" sz="2400" b="1" smtClean="0">
                <a:solidFill>
                  <a:srgbClr val="FF0000"/>
                </a:solidFill>
                <a:latin typeface="Arial" charset="0"/>
              </a:rPr>
              <a:t>Statistique inférentielle (ou inductive)</a:t>
            </a:r>
          </a:p>
          <a:p>
            <a:pPr eaLnBrk="1">
              <a:buFont typeface="Times New Roman" pitchFamily="18" charset="0"/>
              <a:buNone/>
            </a:pPr>
            <a:r>
              <a:rPr lang="fr-FR" sz="2400" b="1" smtClean="0">
                <a:solidFill>
                  <a:schemeClr val="accent2"/>
                </a:solidFill>
                <a:latin typeface="Arial" charset="0"/>
              </a:rPr>
              <a:t>    </a:t>
            </a:r>
            <a:endParaRPr lang="fr-FR" sz="1800" smtClean="0">
              <a:solidFill>
                <a:schemeClr val="accent2"/>
              </a:solidFill>
              <a:latin typeface="Arial" charset="0"/>
            </a:endParaRPr>
          </a:p>
          <a:p>
            <a:pPr eaLnBrk="1">
              <a:buFont typeface="Times New Roman" pitchFamily="18" charset="0"/>
              <a:buNone/>
            </a:pPr>
            <a:r>
              <a:rPr lang="fr-FR" sz="1800" smtClean="0">
                <a:solidFill>
                  <a:schemeClr val="accent2"/>
                </a:solidFill>
                <a:latin typeface="Arial" charset="0"/>
              </a:rPr>
              <a:t>	Son but est d'étendre (inférer = tirer les conséquences)</a:t>
            </a:r>
            <a:br>
              <a:rPr lang="fr-FR" sz="1800" smtClean="0">
                <a:solidFill>
                  <a:schemeClr val="accent2"/>
                </a:solidFill>
                <a:latin typeface="Arial" charset="0"/>
              </a:rPr>
            </a:br>
            <a:r>
              <a:rPr lang="fr-FR" sz="1800" smtClean="0">
                <a:solidFill>
                  <a:schemeClr val="accent2"/>
                </a:solidFill>
                <a:latin typeface="Arial" charset="0"/>
              </a:rPr>
              <a:t>à la population tout entière, les propriétés constatées sur un échantillon. </a:t>
            </a:r>
          </a:p>
          <a:p>
            <a:pPr eaLnBrk="1">
              <a:buFont typeface="Times New Roman" pitchFamily="18" charset="0"/>
              <a:buNone/>
            </a:pPr>
            <a:r>
              <a:rPr lang="fr-FR" sz="1800" smtClean="0">
                <a:solidFill>
                  <a:schemeClr val="accent2"/>
                </a:solidFill>
                <a:latin typeface="Arial" charset="0"/>
              </a:rPr>
              <a:t>	Il s'agit d'estimer un paramètre, ou de tester une hypothèse statistique, concernant la population étudiée. </a:t>
            </a:r>
          </a:p>
          <a:p>
            <a:pPr eaLnBrk="1">
              <a:buFont typeface="Times New Roman" pitchFamily="18" charset="0"/>
              <a:buNone/>
            </a:pPr>
            <a:endParaRPr lang="fr-FR" sz="1800" smtClean="0">
              <a:solidFill>
                <a:schemeClr val="accent2"/>
              </a:solidFill>
              <a:latin typeface="Arial" charset="0"/>
            </a:endParaRPr>
          </a:p>
          <a:p>
            <a:pPr eaLnBrk="1">
              <a:buFont typeface="Times New Roman" pitchFamily="18" charset="0"/>
              <a:buNone/>
            </a:pPr>
            <a:r>
              <a:rPr lang="fr-FR" sz="1800" smtClean="0">
                <a:solidFill>
                  <a:schemeClr val="accent2"/>
                </a:solidFill>
                <a:latin typeface="Arial" charset="0"/>
              </a:rPr>
              <a:t>	La statistique inférentielle a un aspect décisionnel et le calcul des probabilités y joue un rôle fondamental.</a:t>
            </a:r>
          </a:p>
          <a:p>
            <a:pPr eaLnBrk="1">
              <a:buFont typeface="Times New Roman" pitchFamily="18" charset="0"/>
              <a:buNone/>
            </a:pPr>
            <a:endParaRPr lang="fr-FR" sz="1800" smtClean="0">
              <a:solidFill>
                <a:schemeClr val="accent2"/>
              </a:solidFill>
              <a:latin typeface="Arial" charset="0"/>
            </a:endParaRPr>
          </a:p>
          <a:p>
            <a:pPr eaLnBrk="1">
              <a:buFont typeface="Times New Roman" pitchFamily="18" charset="0"/>
              <a:buNone/>
            </a:pPr>
            <a:r>
              <a:rPr lang="fr-FR" sz="2400" b="1" smtClean="0">
                <a:solidFill>
                  <a:srgbClr val="FF0000"/>
                </a:solidFill>
                <a:latin typeface="Arial" charset="0"/>
              </a:rPr>
              <a:t>Simulation</a:t>
            </a:r>
          </a:p>
          <a:p>
            <a:pPr eaLnBrk="1">
              <a:buFont typeface="Times New Roman" pitchFamily="18" charset="0"/>
              <a:buNone/>
            </a:pPr>
            <a:endParaRPr lang="fr-FR" sz="1800" smtClean="0">
              <a:solidFill>
                <a:schemeClr val="accent2"/>
              </a:solidFill>
              <a:latin typeface="Arial" charset="0"/>
            </a:endParaRPr>
          </a:p>
          <a:p>
            <a:pPr eaLnBrk="1">
              <a:buFont typeface="Times New Roman" pitchFamily="18" charset="0"/>
              <a:buNone/>
            </a:pPr>
            <a:r>
              <a:rPr lang="fr-FR" sz="1800" smtClean="0">
                <a:solidFill>
                  <a:schemeClr val="accent2"/>
                </a:solidFill>
                <a:latin typeface="Arial" charset="0"/>
              </a:rPr>
              <a:t>	La simulation est la méthode statistique qui, en produisant des données sous un certain modèle (probabiliste) permet d'en examiner les conséquences, soit pour juger de l'adéquation du modèle à la réalité, soit pour obtenir (ou conjecturer) des résultats difficiles ou impossibles à calculer.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animEffect transition="in" filter="fade">
                                      <p:cBhvr>
                                        <p:cTn id="7" dur="1000"/>
                                        <p:tgtEl>
                                          <p:spTgt spid="134147">
                                            <p:txEl>
                                              <p:pRg st="0" end="0"/>
                                            </p:txEl>
                                          </p:spTgt>
                                        </p:tgtEl>
                                      </p:cBhvr>
                                    </p:animEffect>
                                    <p:anim calcmode="lin" valueType="num">
                                      <p:cBhvr>
                                        <p:cTn id="8" dur="1000" fill="hold"/>
                                        <p:tgtEl>
                                          <p:spTgt spid="13414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41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4147">
                                            <p:txEl>
                                              <p:pRg st="1" end="1"/>
                                            </p:txEl>
                                          </p:spTgt>
                                        </p:tgtEl>
                                        <p:attrNameLst>
                                          <p:attrName>style.visibility</p:attrName>
                                        </p:attrNameLst>
                                      </p:cBhvr>
                                      <p:to>
                                        <p:strVal val="visible"/>
                                      </p:to>
                                    </p:set>
                                    <p:animEffect transition="in" filter="fade">
                                      <p:cBhvr>
                                        <p:cTn id="14" dur="1000"/>
                                        <p:tgtEl>
                                          <p:spTgt spid="134147">
                                            <p:txEl>
                                              <p:pRg st="1" end="1"/>
                                            </p:txEl>
                                          </p:spTgt>
                                        </p:tgtEl>
                                      </p:cBhvr>
                                    </p:animEffect>
                                    <p:anim calcmode="lin" valueType="num">
                                      <p:cBhvr>
                                        <p:cTn id="15" dur="1000" fill="hold"/>
                                        <p:tgtEl>
                                          <p:spTgt spid="13414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341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4147">
                                            <p:txEl>
                                              <p:pRg st="2" end="2"/>
                                            </p:txEl>
                                          </p:spTgt>
                                        </p:tgtEl>
                                        <p:attrNameLst>
                                          <p:attrName>style.visibility</p:attrName>
                                        </p:attrNameLst>
                                      </p:cBhvr>
                                      <p:to>
                                        <p:strVal val="visible"/>
                                      </p:to>
                                    </p:set>
                                    <p:animEffect transition="in" filter="fade">
                                      <p:cBhvr>
                                        <p:cTn id="21" dur="1000"/>
                                        <p:tgtEl>
                                          <p:spTgt spid="134147">
                                            <p:txEl>
                                              <p:pRg st="2" end="2"/>
                                            </p:txEl>
                                          </p:spTgt>
                                        </p:tgtEl>
                                      </p:cBhvr>
                                    </p:animEffect>
                                    <p:anim calcmode="lin" valueType="num">
                                      <p:cBhvr>
                                        <p:cTn id="22" dur="1000" fill="hold"/>
                                        <p:tgtEl>
                                          <p:spTgt spid="13414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341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4147">
                                            <p:txEl>
                                              <p:pRg st="3" end="3"/>
                                            </p:txEl>
                                          </p:spTgt>
                                        </p:tgtEl>
                                        <p:attrNameLst>
                                          <p:attrName>style.visibility</p:attrName>
                                        </p:attrNameLst>
                                      </p:cBhvr>
                                      <p:to>
                                        <p:strVal val="visible"/>
                                      </p:to>
                                    </p:set>
                                    <p:animEffect transition="in" filter="fade">
                                      <p:cBhvr>
                                        <p:cTn id="28" dur="1000"/>
                                        <p:tgtEl>
                                          <p:spTgt spid="134147">
                                            <p:txEl>
                                              <p:pRg st="3" end="3"/>
                                            </p:txEl>
                                          </p:spTgt>
                                        </p:tgtEl>
                                      </p:cBhvr>
                                    </p:animEffect>
                                    <p:anim calcmode="lin" valueType="num">
                                      <p:cBhvr>
                                        <p:cTn id="29" dur="1000" fill="hold"/>
                                        <p:tgtEl>
                                          <p:spTgt spid="13414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3414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34147">
                                            <p:txEl>
                                              <p:pRg st="5" end="5"/>
                                            </p:txEl>
                                          </p:spTgt>
                                        </p:tgtEl>
                                        <p:attrNameLst>
                                          <p:attrName>style.visibility</p:attrName>
                                        </p:attrNameLst>
                                      </p:cBhvr>
                                      <p:to>
                                        <p:strVal val="visible"/>
                                      </p:to>
                                    </p:set>
                                    <p:animEffect transition="in" filter="fade">
                                      <p:cBhvr>
                                        <p:cTn id="35" dur="1000"/>
                                        <p:tgtEl>
                                          <p:spTgt spid="134147">
                                            <p:txEl>
                                              <p:pRg st="5" end="5"/>
                                            </p:txEl>
                                          </p:spTgt>
                                        </p:tgtEl>
                                      </p:cBhvr>
                                    </p:animEffect>
                                    <p:anim calcmode="lin" valueType="num">
                                      <p:cBhvr>
                                        <p:cTn id="36" dur="1000" fill="hold"/>
                                        <p:tgtEl>
                                          <p:spTgt spid="134147">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13414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34147">
                                            <p:txEl>
                                              <p:pRg st="7" end="7"/>
                                            </p:txEl>
                                          </p:spTgt>
                                        </p:tgtEl>
                                        <p:attrNameLst>
                                          <p:attrName>style.visibility</p:attrName>
                                        </p:attrNameLst>
                                      </p:cBhvr>
                                      <p:to>
                                        <p:strVal val="visible"/>
                                      </p:to>
                                    </p:set>
                                    <p:animEffect transition="in" filter="fade">
                                      <p:cBhvr>
                                        <p:cTn id="42" dur="1000"/>
                                        <p:tgtEl>
                                          <p:spTgt spid="134147">
                                            <p:txEl>
                                              <p:pRg st="7" end="7"/>
                                            </p:txEl>
                                          </p:spTgt>
                                        </p:tgtEl>
                                      </p:cBhvr>
                                    </p:animEffect>
                                    <p:anim calcmode="lin" valueType="num">
                                      <p:cBhvr>
                                        <p:cTn id="43" dur="1000" fill="hold"/>
                                        <p:tgtEl>
                                          <p:spTgt spid="134147">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13414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34147">
                                            <p:txEl>
                                              <p:pRg st="9" end="9"/>
                                            </p:txEl>
                                          </p:spTgt>
                                        </p:tgtEl>
                                        <p:attrNameLst>
                                          <p:attrName>style.visibility</p:attrName>
                                        </p:attrNameLst>
                                      </p:cBhvr>
                                      <p:to>
                                        <p:strVal val="visible"/>
                                      </p:to>
                                    </p:set>
                                    <p:animEffect transition="in" filter="fade">
                                      <p:cBhvr>
                                        <p:cTn id="49" dur="1000"/>
                                        <p:tgtEl>
                                          <p:spTgt spid="134147">
                                            <p:txEl>
                                              <p:pRg st="9" end="9"/>
                                            </p:txEl>
                                          </p:spTgt>
                                        </p:tgtEl>
                                      </p:cBhvr>
                                    </p:animEffect>
                                    <p:anim calcmode="lin" valueType="num">
                                      <p:cBhvr>
                                        <p:cTn id="50" dur="1000" fill="hold"/>
                                        <p:tgtEl>
                                          <p:spTgt spid="134147">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134147">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custDataLst>
              <p:tags r:id="rId1"/>
            </p:custDataLst>
          </p:nvPr>
        </p:nvSpPr>
        <p:spPr>
          <a:xfrm>
            <a:off x="515938" y="604838"/>
            <a:ext cx="9072562" cy="1512887"/>
          </a:xfrm>
        </p:spPr>
        <p:txBody>
          <a:bodyPr lIns="100794" tIns="50397" rIns="100794" bIns="50397"/>
          <a:lstStyle/>
          <a:p>
            <a:pPr eaLnBrk="1" hangingPunct="1"/>
            <a:r>
              <a:rPr lang="fr-FR" sz="3600" smtClean="0">
                <a:solidFill>
                  <a:schemeClr val="accent2"/>
                </a:solidFill>
              </a:rPr>
              <a:t>La démarche statistique </a:t>
            </a:r>
            <a:br>
              <a:rPr lang="fr-FR" sz="3600" smtClean="0">
                <a:solidFill>
                  <a:schemeClr val="accent2"/>
                </a:solidFill>
              </a:rPr>
            </a:br>
            <a:endParaRPr lang="fr-FR" sz="3600" smtClean="0">
              <a:solidFill>
                <a:schemeClr val="accent2"/>
              </a:solidFill>
            </a:endParaRPr>
          </a:p>
        </p:txBody>
      </p:sp>
      <p:sp>
        <p:nvSpPr>
          <p:cNvPr id="130051" name="Rectangle 3"/>
          <p:cNvSpPr>
            <a:spLocks noGrp="1" noChangeArrowheads="1"/>
          </p:cNvSpPr>
          <p:nvPr>
            <p:ph type="body" idx="4294967295"/>
            <p:custDataLst>
              <p:tags r:id="rId2"/>
            </p:custDataLst>
          </p:nvPr>
        </p:nvSpPr>
        <p:spPr>
          <a:xfrm>
            <a:off x="1223963" y="1979613"/>
            <a:ext cx="8364537" cy="4824412"/>
          </a:xfrm>
        </p:spPr>
        <p:txBody>
          <a:bodyPr lIns="100794" tIns="50397" rIns="100794" bIns="50397"/>
          <a:lstStyle/>
          <a:p>
            <a:pPr eaLnBrk="1" hangingPunct="1">
              <a:lnSpc>
                <a:spcPct val="80000"/>
              </a:lnSpc>
              <a:buFont typeface="Times New Roman" pitchFamily="18" charset="0"/>
              <a:buNone/>
            </a:pPr>
            <a:r>
              <a:rPr lang="fr-FR" sz="2400" b="1" smtClean="0">
                <a:solidFill>
                  <a:srgbClr val="FF0000"/>
                </a:solidFill>
                <a:latin typeface="Arial" charset="0"/>
              </a:rPr>
              <a:t>1ère phase</a:t>
            </a:r>
          </a:p>
          <a:p>
            <a:pPr lvl="1" eaLnBrk="1" hangingPunct="1">
              <a:lnSpc>
                <a:spcPct val="80000"/>
              </a:lnSpc>
              <a:buFont typeface="Times New Roman" pitchFamily="18" charset="0"/>
              <a:buNone/>
            </a:pPr>
            <a:endParaRPr lang="fr-FR" sz="2400" smtClean="0">
              <a:solidFill>
                <a:schemeClr val="accent2"/>
              </a:solidFill>
              <a:latin typeface="Arial" charset="0"/>
            </a:endParaRPr>
          </a:p>
          <a:p>
            <a:pPr lvl="1" eaLnBrk="1" hangingPunct="1">
              <a:lnSpc>
                <a:spcPct val="80000"/>
              </a:lnSpc>
              <a:buFont typeface="Times New Roman" pitchFamily="18" charset="0"/>
              <a:buNone/>
            </a:pPr>
            <a:r>
              <a:rPr lang="fr-FR" sz="2400" smtClean="0">
                <a:solidFill>
                  <a:schemeClr val="accent2"/>
                </a:solidFill>
                <a:latin typeface="Arial" charset="0"/>
              </a:rPr>
              <a:t>Définition d</a:t>
            </a:r>
            <a:r>
              <a:rPr lang="fr-FR" altLang="fr-FR" sz="2400" smtClean="0">
                <a:solidFill>
                  <a:schemeClr val="accent2"/>
                </a:solidFill>
                <a:latin typeface="Arial" charset="0"/>
              </a:rPr>
              <a:t>’</a:t>
            </a:r>
            <a:r>
              <a:rPr lang="fr-FR" sz="2400" smtClean="0">
                <a:solidFill>
                  <a:schemeClr val="accent2"/>
                </a:solidFill>
                <a:latin typeface="Arial" charset="0"/>
              </a:rPr>
              <a:t>objectifs</a:t>
            </a:r>
          </a:p>
          <a:p>
            <a:pPr lvl="1" eaLnBrk="1" hangingPunct="1">
              <a:lnSpc>
                <a:spcPct val="80000"/>
              </a:lnSpc>
              <a:buFont typeface="Times New Roman" pitchFamily="18" charset="0"/>
              <a:buNone/>
            </a:pPr>
            <a:r>
              <a:rPr lang="fr-FR" sz="2400" smtClean="0">
                <a:solidFill>
                  <a:schemeClr val="accent2"/>
                </a:solidFill>
                <a:latin typeface="Arial" charset="0"/>
              </a:rPr>
              <a:t>Définition de la population, des variables…</a:t>
            </a:r>
          </a:p>
          <a:p>
            <a:pPr lvl="1" eaLnBrk="1" hangingPunct="1">
              <a:lnSpc>
                <a:spcPct val="80000"/>
              </a:lnSpc>
              <a:buFont typeface="Times New Roman" pitchFamily="18" charset="0"/>
              <a:buNone/>
            </a:pPr>
            <a:r>
              <a:rPr lang="fr-FR" sz="2400" smtClean="0">
                <a:solidFill>
                  <a:schemeClr val="accent2"/>
                </a:solidFill>
                <a:latin typeface="Arial" charset="0"/>
              </a:rPr>
              <a:t>Recueil de données</a:t>
            </a:r>
          </a:p>
          <a:p>
            <a:pPr eaLnBrk="1" hangingPunct="1">
              <a:lnSpc>
                <a:spcPct val="80000"/>
              </a:lnSpc>
              <a:buFont typeface="Times New Roman" pitchFamily="18" charset="0"/>
              <a:buNone/>
            </a:pPr>
            <a:endParaRPr lang="fr-FR" sz="2400" b="1" smtClean="0">
              <a:solidFill>
                <a:srgbClr val="FF0000"/>
              </a:solidFill>
              <a:latin typeface="Arial" charset="0"/>
            </a:endParaRPr>
          </a:p>
          <a:p>
            <a:pPr eaLnBrk="1" hangingPunct="1">
              <a:lnSpc>
                <a:spcPct val="80000"/>
              </a:lnSpc>
              <a:buFont typeface="Times New Roman" pitchFamily="18" charset="0"/>
              <a:buNone/>
            </a:pPr>
            <a:r>
              <a:rPr lang="fr-FR" sz="2400" b="1" smtClean="0">
                <a:solidFill>
                  <a:srgbClr val="FF0000"/>
                </a:solidFill>
                <a:latin typeface="Arial" charset="0"/>
              </a:rPr>
              <a:t>2ème phase</a:t>
            </a:r>
          </a:p>
          <a:p>
            <a:pPr lvl="1" eaLnBrk="1" hangingPunct="1">
              <a:lnSpc>
                <a:spcPct val="80000"/>
              </a:lnSpc>
              <a:buFont typeface="Times New Roman" pitchFamily="18" charset="0"/>
              <a:buNone/>
            </a:pPr>
            <a:endParaRPr lang="fr-FR" sz="2400" smtClean="0">
              <a:solidFill>
                <a:schemeClr val="accent2"/>
              </a:solidFill>
              <a:latin typeface="Arial" charset="0"/>
            </a:endParaRPr>
          </a:p>
          <a:p>
            <a:pPr lvl="1" eaLnBrk="1" hangingPunct="1">
              <a:lnSpc>
                <a:spcPct val="80000"/>
              </a:lnSpc>
              <a:buFont typeface="Times New Roman" pitchFamily="18" charset="0"/>
              <a:buNone/>
            </a:pPr>
            <a:r>
              <a:rPr lang="fr-FR" sz="2400" smtClean="0">
                <a:solidFill>
                  <a:schemeClr val="accent2"/>
                </a:solidFill>
                <a:latin typeface="Arial" charset="0"/>
              </a:rPr>
              <a:t>Traitement de l</a:t>
            </a:r>
            <a:r>
              <a:rPr lang="fr-FR" altLang="fr-FR" sz="2400" smtClean="0">
                <a:solidFill>
                  <a:schemeClr val="accent2"/>
                </a:solidFill>
                <a:latin typeface="Arial" charset="0"/>
              </a:rPr>
              <a:t>’</a:t>
            </a:r>
            <a:r>
              <a:rPr lang="fr-FR" sz="2400" smtClean="0">
                <a:solidFill>
                  <a:schemeClr val="accent2"/>
                </a:solidFill>
                <a:latin typeface="Arial" charset="0"/>
              </a:rPr>
              <a:t>information</a:t>
            </a:r>
          </a:p>
          <a:p>
            <a:pPr lvl="1" eaLnBrk="1" hangingPunct="1">
              <a:lnSpc>
                <a:spcPct val="80000"/>
              </a:lnSpc>
              <a:buFont typeface="Times New Roman" pitchFamily="18" charset="0"/>
              <a:buNone/>
            </a:pPr>
            <a:r>
              <a:rPr lang="fr-FR" sz="2400" smtClean="0">
                <a:solidFill>
                  <a:schemeClr val="accent2"/>
                </a:solidFill>
                <a:latin typeface="Arial" charset="0"/>
              </a:rPr>
              <a:t>Croisement et exploration des données</a:t>
            </a:r>
          </a:p>
          <a:p>
            <a:pPr lvl="1" eaLnBrk="1" hangingPunct="1">
              <a:lnSpc>
                <a:spcPct val="80000"/>
              </a:lnSpc>
              <a:buFont typeface="Times New Roman" pitchFamily="18" charset="0"/>
              <a:buNone/>
            </a:pPr>
            <a:r>
              <a:rPr lang="fr-FR" sz="2400" smtClean="0">
                <a:solidFill>
                  <a:schemeClr val="accent2"/>
                </a:solidFill>
                <a:latin typeface="Arial" charset="0"/>
              </a:rPr>
              <a:t>Interprétation </a:t>
            </a:r>
          </a:p>
          <a:p>
            <a:pPr lvl="1" eaLnBrk="1" hangingPunct="1">
              <a:lnSpc>
                <a:spcPct val="80000"/>
              </a:lnSpc>
              <a:buFont typeface="Times New Roman" pitchFamily="18" charset="0"/>
              <a:buNone/>
            </a:pPr>
            <a:r>
              <a:rPr lang="fr-FR" sz="2400" smtClean="0">
                <a:solidFill>
                  <a:schemeClr val="accent2"/>
                </a:solidFill>
                <a:latin typeface="Arial" charset="0"/>
              </a:rPr>
              <a:t>Modélisation</a:t>
            </a:r>
          </a:p>
          <a:p>
            <a:pPr eaLnBrk="1" hangingPunct="1">
              <a:lnSpc>
                <a:spcPct val="80000"/>
              </a:lnSpc>
              <a:buFont typeface="Times New Roman" pitchFamily="18" charset="0"/>
              <a:buNone/>
            </a:pPr>
            <a:endParaRPr lang="fr-FR" sz="2400" b="1" smtClean="0">
              <a:solidFill>
                <a:srgbClr val="FF0000"/>
              </a:solidFill>
              <a:latin typeface="Arial" charset="0"/>
            </a:endParaRPr>
          </a:p>
          <a:p>
            <a:pPr eaLnBrk="1" hangingPunct="1">
              <a:lnSpc>
                <a:spcPct val="80000"/>
              </a:lnSpc>
              <a:buFont typeface="Times New Roman" pitchFamily="18" charset="0"/>
              <a:buNone/>
            </a:pPr>
            <a:r>
              <a:rPr lang="fr-FR" sz="2400" b="1" smtClean="0">
                <a:solidFill>
                  <a:srgbClr val="FF0000"/>
                </a:solidFill>
                <a:latin typeface="Arial" charset="0"/>
              </a:rPr>
              <a:t>3ème phase</a:t>
            </a:r>
          </a:p>
          <a:p>
            <a:pPr lvl="1" eaLnBrk="1" hangingPunct="1">
              <a:lnSpc>
                <a:spcPct val="80000"/>
              </a:lnSpc>
              <a:buFont typeface="Times New Roman" pitchFamily="18" charset="0"/>
              <a:buNone/>
            </a:pPr>
            <a:endParaRPr lang="fr-FR" sz="2400" smtClean="0">
              <a:solidFill>
                <a:srgbClr val="FF0000"/>
              </a:solidFill>
              <a:latin typeface="Arial" charset="0"/>
            </a:endParaRPr>
          </a:p>
          <a:p>
            <a:pPr lvl="1" eaLnBrk="1" hangingPunct="1">
              <a:lnSpc>
                <a:spcPct val="80000"/>
              </a:lnSpc>
              <a:buFont typeface="Times New Roman" pitchFamily="18" charset="0"/>
              <a:buNone/>
            </a:pPr>
            <a:r>
              <a:rPr lang="fr-FR" sz="2400" smtClean="0">
                <a:solidFill>
                  <a:schemeClr val="accent2"/>
                </a:solidFill>
                <a:latin typeface="Arial" charset="0"/>
              </a:rPr>
              <a:t>Prise de décision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Effect transition="in" filter="fade">
                                      <p:cBhvr>
                                        <p:cTn id="7" dur="1000"/>
                                        <p:tgtEl>
                                          <p:spTgt spid="130051">
                                            <p:txEl>
                                              <p:pRg st="0" end="0"/>
                                            </p:txEl>
                                          </p:spTgt>
                                        </p:tgtEl>
                                      </p:cBhvr>
                                    </p:animEffect>
                                    <p:anim calcmode="lin" valueType="num">
                                      <p:cBhvr>
                                        <p:cTn id="8" dur="1000" fill="hold"/>
                                        <p:tgtEl>
                                          <p:spTgt spid="13005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005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0051">
                                            <p:txEl>
                                              <p:pRg st="2" end="2"/>
                                            </p:txEl>
                                          </p:spTgt>
                                        </p:tgtEl>
                                        <p:attrNameLst>
                                          <p:attrName>style.visibility</p:attrName>
                                        </p:attrNameLst>
                                      </p:cBhvr>
                                      <p:to>
                                        <p:strVal val="visible"/>
                                      </p:to>
                                    </p:set>
                                    <p:animEffect transition="in" filter="fade">
                                      <p:cBhvr>
                                        <p:cTn id="12" dur="1000"/>
                                        <p:tgtEl>
                                          <p:spTgt spid="130051">
                                            <p:txEl>
                                              <p:pRg st="2" end="2"/>
                                            </p:txEl>
                                          </p:spTgt>
                                        </p:tgtEl>
                                      </p:cBhvr>
                                    </p:animEffect>
                                    <p:anim calcmode="lin" valueType="num">
                                      <p:cBhvr>
                                        <p:cTn id="13" dur="1000" fill="hold"/>
                                        <p:tgtEl>
                                          <p:spTgt spid="130051">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30051">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0051">
                                            <p:txEl>
                                              <p:pRg st="3" end="3"/>
                                            </p:txEl>
                                          </p:spTgt>
                                        </p:tgtEl>
                                        <p:attrNameLst>
                                          <p:attrName>style.visibility</p:attrName>
                                        </p:attrNameLst>
                                      </p:cBhvr>
                                      <p:to>
                                        <p:strVal val="visible"/>
                                      </p:to>
                                    </p:set>
                                    <p:animEffect transition="in" filter="fade">
                                      <p:cBhvr>
                                        <p:cTn id="17" dur="1000"/>
                                        <p:tgtEl>
                                          <p:spTgt spid="130051">
                                            <p:txEl>
                                              <p:pRg st="3" end="3"/>
                                            </p:txEl>
                                          </p:spTgt>
                                        </p:tgtEl>
                                      </p:cBhvr>
                                    </p:animEffect>
                                    <p:anim calcmode="lin" valueType="num">
                                      <p:cBhvr>
                                        <p:cTn id="18" dur="1000" fill="hold"/>
                                        <p:tgtEl>
                                          <p:spTgt spid="130051">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130051">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0051">
                                            <p:txEl>
                                              <p:pRg st="4" end="4"/>
                                            </p:txEl>
                                          </p:spTgt>
                                        </p:tgtEl>
                                        <p:attrNameLst>
                                          <p:attrName>style.visibility</p:attrName>
                                        </p:attrNameLst>
                                      </p:cBhvr>
                                      <p:to>
                                        <p:strVal val="visible"/>
                                      </p:to>
                                    </p:set>
                                    <p:animEffect transition="in" filter="fade">
                                      <p:cBhvr>
                                        <p:cTn id="22" dur="1000"/>
                                        <p:tgtEl>
                                          <p:spTgt spid="130051">
                                            <p:txEl>
                                              <p:pRg st="4" end="4"/>
                                            </p:txEl>
                                          </p:spTgt>
                                        </p:tgtEl>
                                      </p:cBhvr>
                                    </p:animEffect>
                                    <p:anim calcmode="lin" valueType="num">
                                      <p:cBhvr>
                                        <p:cTn id="23" dur="1000" fill="hold"/>
                                        <p:tgtEl>
                                          <p:spTgt spid="130051">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13005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30051">
                                            <p:txEl>
                                              <p:pRg st="6" end="6"/>
                                            </p:txEl>
                                          </p:spTgt>
                                        </p:tgtEl>
                                        <p:attrNameLst>
                                          <p:attrName>style.visibility</p:attrName>
                                        </p:attrNameLst>
                                      </p:cBhvr>
                                      <p:to>
                                        <p:strVal val="visible"/>
                                      </p:to>
                                    </p:set>
                                    <p:animEffect transition="in" filter="fade">
                                      <p:cBhvr>
                                        <p:cTn id="29" dur="1000"/>
                                        <p:tgtEl>
                                          <p:spTgt spid="130051">
                                            <p:txEl>
                                              <p:pRg st="6" end="6"/>
                                            </p:txEl>
                                          </p:spTgt>
                                        </p:tgtEl>
                                      </p:cBhvr>
                                    </p:animEffect>
                                    <p:anim calcmode="lin" valueType="num">
                                      <p:cBhvr>
                                        <p:cTn id="30" dur="1000" fill="hold"/>
                                        <p:tgtEl>
                                          <p:spTgt spid="130051">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130051">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0051">
                                            <p:txEl>
                                              <p:pRg st="8" end="8"/>
                                            </p:txEl>
                                          </p:spTgt>
                                        </p:tgtEl>
                                        <p:attrNameLst>
                                          <p:attrName>style.visibility</p:attrName>
                                        </p:attrNameLst>
                                      </p:cBhvr>
                                      <p:to>
                                        <p:strVal val="visible"/>
                                      </p:to>
                                    </p:set>
                                    <p:animEffect transition="in" filter="fade">
                                      <p:cBhvr>
                                        <p:cTn id="34" dur="1000"/>
                                        <p:tgtEl>
                                          <p:spTgt spid="130051">
                                            <p:txEl>
                                              <p:pRg st="8" end="8"/>
                                            </p:txEl>
                                          </p:spTgt>
                                        </p:tgtEl>
                                      </p:cBhvr>
                                    </p:animEffect>
                                    <p:anim calcmode="lin" valueType="num">
                                      <p:cBhvr>
                                        <p:cTn id="35" dur="1000" fill="hold"/>
                                        <p:tgtEl>
                                          <p:spTgt spid="130051">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130051">
                                            <p:txEl>
                                              <p:pRg st="8" end="8"/>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0051">
                                            <p:txEl>
                                              <p:pRg st="9" end="9"/>
                                            </p:txEl>
                                          </p:spTgt>
                                        </p:tgtEl>
                                        <p:attrNameLst>
                                          <p:attrName>style.visibility</p:attrName>
                                        </p:attrNameLst>
                                      </p:cBhvr>
                                      <p:to>
                                        <p:strVal val="visible"/>
                                      </p:to>
                                    </p:set>
                                    <p:animEffect transition="in" filter="fade">
                                      <p:cBhvr>
                                        <p:cTn id="39" dur="1000"/>
                                        <p:tgtEl>
                                          <p:spTgt spid="130051">
                                            <p:txEl>
                                              <p:pRg st="9" end="9"/>
                                            </p:txEl>
                                          </p:spTgt>
                                        </p:tgtEl>
                                      </p:cBhvr>
                                    </p:animEffect>
                                    <p:anim calcmode="lin" valueType="num">
                                      <p:cBhvr>
                                        <p:cTn id="40" dur="1000" fill="hold"/>
                                        <p:tgtEl>
                                          <p:spTgt spid="130051">
                                            <p:txEl>
                                              <p:pRg st="9" end="9"/>
                                            </p:txEl>
                                          </p:spTgt>
                                        </p:tgtEl>
                                        <p:attrNameLst>
                                          <p:attrName>ppt_x</p:attrName>
                                        </p:attrNameLst>
                                      </p:cBhvr>
                                      <p:tavLst>
                                        <p:tav tm="0">
                                          <p:val>
                                            <p:strVal val="#ppt_x"/>
                                          </p:val>
                                        </p:tav>
                                        <p:tav tm="100000">
                                          <p:val>
                                            <p:strVal val="#ppt_x"/>
                                          </p:val>
                                        </p:tav>
                                      </p:tavLst>
                                    </p:anim>
                                    <p:anim calcmode="lin" valueType="num">
                                      <p:cBhvr>
                                        <p:cTn id="41" dur="1000" fill="hold"/>
                                        <p:tgtEl>
                                          <p:spTgt spid="130051">
                                            <p:txEl>
                                              <p:pRg st="9" end="9"/>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30051">
                                            <p:txEl>
                                              <p:pRg st="10" end="10"/>
                                            </p:txEl>
                                          </p:spTgt>
                                        </p:tgtEl>
                                        <p:attrNameLst>
                                          <p:attrName>style.visibility</p:attrName>
                                        </p:attrNameLst>
                                      </p:cBhvr>
                                      <p:to>
                                        <p:strVal val="visible"/>
                                      </p:to>
                                    </p:set>
                                    <p:animEffect transition="in" filter="fade">
                                      <p:cBhvr>
                                        <p:cTn id="44" dur="1000"/>
                                        <p:tgtEl>
                                          <p:spTgt spid="130051">
                                            <p:txEl>
                                              <p:pRg st="10" end="10"/>
                                            </p:txEl>
                                          </p:spTgt>
                                        </p:tgtEl>
                                      </p:cBhvr>
                                    </p:animEffect>
                                    <p:anim calcmode="lin" valueType="num">
                                      <p:cBhvr>
                                        <p:cTn id="45" dur="1000" fill="hold"/>
                                        <p:tgtEl>
                                          <p:spTgt spid="130051">
                                            <p:txEl>
                                              <p:pRg st="10" end="10"/>
                                            </p:txEl>
                                          </p:spTgt>
                                        </p:tgtEl>
                                        <p:attrNameLst>
                                          <p:attrName>ppt_x</p:attrName>
                                        </p:attrNameLst>
                                      </p:cBhvr>
                                      <p:tavLst>
                                        <p:tav tm="0">
                                          <p:val>
                                            <p:strVal val="#ppt_x"/>
                                          </p:val>
                                        </p:tav>
                                        <p:tav tm="100000">
                                          <p:val>
                                            <p:strVal val="#ppt_x"/>
                                          </p:val>
                                        </p:tav>
                                      </p:tavLst>
                                    </p:anim>
                                    <p:anim calcmode="lin" valueType="num">
                                      <p:cBhvr>
                                        <p:cTn id="46" dur="1000" fill="hold"/>
                                        <p:tgtEl>
                                          <p:spTgt spid="130051">
                                            <p:txEl>
                                              <p:pRg st="10" end="1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30051">
                                            <p:txEl>
                                              <p:pRg st="11" end="11"/>
                                            </p:txEl>
                                          </p:spTgt>
                                        </p:tgtEl>
                                        <p:attrNameLst>
                                          <p:attrName>style.visibility</p:attrName>
                                        </p:attrNameLst>
                                      </p:cBhvr>
                                      <p:to>
                                        <p:strVal val="visible"/>
                                      </p:to>
                                    </p:set>
                                    <p:animEffect transition="in" filter="fade">
                                      <p:cBhvr>
                                        <p:cTn id="49" dur="1000"/>
                                        <p:tgtEl>
                                          <p:spTgt spid="130051">
                                            <p:txEl>
                                              <p:pRg st="11" end="11"/>
                                            </p:txEl>
                                          </p:spTgt>
                                        </p:tgtEl>
                                      </p:cBhvr>
                                    </p:animEffect>
                                    <p:anim calcmode="lin" valueType="num">
                                      <p:cBhvr>
                                        <p:cTn id="50" dur="1000" fill="hold"/>
                                        <p:tgtEl>
                                          <p:spTgt spid="130051">
                                            <p:txEl>
                                              <p:pRg st="11" end="11"/>
                                            </p:txEl>
                                          </p:spTgt>
                                        </p:tgtEl>
                                        <p:attrNameLst>
                                          <p:attrName>ppt_x</p:attrName>
                                        </p:attrNameLst>
                                      </p:cBhvr>
                                      <p:tavLst>
                                        <p:tav tm="0">
                                          <p:val>
                                            <p:strVal val="#ppt_x"/>
                                          </p:val>
                                        </p:tav>
                                        <p:tav tm="100000">
                                          <p:val>
                                            <p:strVal val="#ppt_x"/>
                                          </p:val>
                                        </p:tav>
                                      </p:tavLst>
                                    </p:anim>
                                    <p:anim calcmode="lin" valueType="num">
                                      <p:cBhvr>
                                        <p:cTn id="51" dur="1000" fill="hold"/>
                                        <p:tgtEl>
                                          <p:spTgt spid="130051">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30051">
                                            <p:txEl>
                                              <p:pRg st="13" end="13"/>
                                            </p:txEl>
                                          </p:spTgt>
                                        </p:tgtEl>
                                        <p:attrNameLst>
                                          <p:attrName>style.visibility</p:attrName>
                                        </p:attrNameLst>
                                      </p:cBhvr>
                                      <p:to>
                                        <p:strVal val="visible"/>
                                      </p:to>
                                    </p:set>
                                    <p:animEffect transition="in" filter="fade">
                                      <p:cBhvr>
                                        <p:cTn id="56" dur="1000"/>
                                        <p:tgtEl>
                                          <p:spTgt spid="130051">
                                            <p:txEl>
                                              <p:pRg st="13" end="13"/>
                                            </p:txEl>
                                          </p:spTgt>
                                        </p:tgtEl>
                                      </p:cBhvr>
                                    </p:animEffect>
                                    <p:anim calcmode="lin" valueType="num">
                                      <p:cBhvr>
                                        <p:cTn id="57" dur="1000" fill="hold"/>
                                        <p:tgtEl>
                                          <p:spTgt spid="130051">
                                            <p:txEl>
                                              <p:pRg st="13" end="13"/>
                                            </p:txEl>
                                          </p:spTgt>
                                        </p:tgtEl>
                                        <p:attrNameLst>
                                          <p:attrName>ppt_x</p:attrName>
                                        </p:attrNameLst>
                                      </p:cBhvr>
                                      <p:tavLst>
                                        <p:tav tm="0">
                                          <p:val>
                                            <p:strVal val="#ppt_x"/>
                                          </p:val>
                                        </p:tav>
                                        <p:tav tm="100000">
                                          <p:val>
                                            <p:strVal val="#ppt_x"/>
                                          </p:val>
                                        </p:tav>
                                      </p:tavLst>
                                    </p:anim>
                                    <p:anim calcmode="lin" valueType="num">
                                      <p:cBhvr>
                                        <p:cTn id="58" dur="1000" fill="hold"/>
                                        <p:tgtEl>
                                          <p:spTgt spid="130051">
                                            <p:txEl>
                                              <p:pRg st="13" end="13"/>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30051">
                                            <p:txEl>
                                              <p:pRg st="15" end="15"/>
                                            </p:txEl>
                                          </p:spTgt>
                                        </p:tgtEl>
                                        <p:attrNameLst>
                                          <p:attrName>style.visibility</p:attrName>
                                        </p:attrNameLst>
                                      </p:cBhvr>
                                      <p:to>
                                        <p:strVal val="visible"/>
                                      </p:to>
                                    </p:set>
                                    <p:animEffect transition="in" filter="fade">
                                      <p:cBhvr>
                                        <p:cTn id="61" dur="1000"/>
                                        <p:tgtEl>
                                          <p:spTgt spid="130051">
                                            <p:txEl>
                                              <p:pRg st="15" end="15"/>
                                            </p:txEl>
                                          </p:spTgt>
                                        </p:tgtEl>
                                      </p:cBhvr>
                                    </p:animEffect>
                                    <p:anim calcmode="lin" valueType="num">
                                      <p:cBhvr>
                                        <p:cTn id="62" dur="1000" fill="hold"/>
                                        <p:tgtEl>
                                          <p:spTgt spid="130051">
                                            <p:txEl>
                                              <p:pRg st="15" end="15"/>
                                            </p:txEl>
                                          </p:spTgt>
                                        </p:tgtEl>
                                        <p:attrNameLst>
                                          <p:attrName>ppt_x</p:attrName>
                                        </p:attrNameLst>
                                      </p:cBhvr>
                                      <p:tavLst>
                                        <p:tav tm="0">
                                          <p:val>
                                            <p:strVal val="#ppt_x"/>
                                          </p:val>
                                        </p:tav>
                                        <p:tav tm="100000">
                                          <p:val>
                                            <p:strVal val="#ppt_x"/>
                                          </p:val>
                                        </p:tav>
                                      </p:tavLst>
                                    </p:anim>
                                    <p:anim calcmode="lin" valueType="num">
                                      <p:cBhvr>
                                        <p:cTn id="63" dur="1000" fill="hold"/>
                                        <p:tgtEl>
                                          <p:spTgt spid="130051">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custDataLst>
              <p:tags r:id="rId1"/>
            </p:custDataLst>
          </p:nvPr>
        </p:nvSpPr>
        <p:spPr>
          <a:xfrm>
            <a:off x="515938" y="604838"/>
            <a:ext cx="9072562" cy="1512887"/>
          </a:xfrm>
        </p:spPr>
        <p:txBody>
          <a:bodyPr lIns="100794" tIns="50397" rIns="100794" bIns="50397"/>
          <a:lstStyle/>
          <a:p>
            <a:pPr eaLnBrk="1" hangingPunct="1"/>
            <a:r>
              <a:rPr lang="fr-FR" sz="3600" smtClean="0">
                <a:solidFill>
                  <a:schemeClr val="accent2"/>
                </a:solidFill>
              </a:rPr>
              <a:t>La démarche statistique </a:t>
            </a:r>
            <a:br>
              <a:rPr lang="fr-FR" sz="3600" smtClean="0">
                <a:solidFill>
                  <a:schemeClr val="accent2"/>
                </a:solidFill>
              </a:rPr>
            </a:br>
            <a:endParaRPr lang="fr-FR" sz="3600" smtClean="0">
              <a:solidFill>
                <a:schemeClr val="accent2"/>
              </a:solidFill>
            </a:endParaRPr>
          </a:p>
        </p:txBody>
      </p:sp>
      <p:sp>
        <p:nvSpPr>
          <p:cNvPr id="10243" name="Rectangle 3"/>
          <p:cNvSpPr>
            <a:spLocks noGrp="1" noChangeArrowheads="1"/>
          </p:cNvSpPr>
          <p:nvPr>
            <p:ph type="body" idx="4294967295"/>
            <p:custDataLst>
              <p:tags r:id="rId2"/>
            </p:custDataLst>
          </p:nvPr>
        </p:nvSpPr>
        <p:spPr>
          <a:xfrm>
            <a:off x="792163" y="1763713"/>
            <a:ext cx="8796337" cy="1512887"/>
          </a:xfrm>
        </p:spPr>
        <p:txBody>
          <a:bodyPr lIns="100794" tIns="50397" rIns="100794" bIns="50397"/>
          <a:lstStyle/>
          <a:p>
            <a:pPr eaLnBrk="1" hangingPunct="1">
              <a:lnSpc>
                <a:spcPct val="80000"/>
              </a:lnSpc>
              <a:buFont typeface="Times New Roman" pitchFamily="18" charset="0"/>
              <a:buNone/>
            </a:pPr>
            <a:r>
              <a:rPr lang="fr-FR" sz="2400" b="1" smtClean="0">
                <a:solidFill>
                  <a:srgbClr val="FF0000"/>
                </a:solidFill>
                <a:latin typeface="Arial" charset="0"/>
              </a:rPr>
              <a:t>Les exercices des manuels se limitaient trop souvent à la partie traitement de l’information, ce qui n’est pas toujours très motivant, </a:t>
            </a:r>
          </a:p>
          <a:p>
            <a:pPr eaLnBrk="1" hangingPunct="1">
              <a:lnSpc>
                <a:spcPct val="80000"/>
              </a:lnSpc>
              <a:buFont typeface="Times New Roman" pitchFamily="18" charset="0"/>
              <a:buNone/>
            </a:pPr>
            <a:endParaRPr lang="fr-FR" sz="2400" b="1" smtClean="0">
              <a:solidFill>
                <a:srgbClr val="FF0000"/>
              </a:solidFill>
              <a:latin typeface="Arial" charset="0"/>
            </a:endParaRPr>
          </a:p>
          <a:p>
            <a:pPr eaLnBrk="1" hangingPunct="1">
              <a:lnSpc>
                <a:spcPct val="80000"/>
              </a:lnSpc>
              <a:buFont typeface="Times New Roman" pitchFamily="18" charset="0"/>
              <a:buNone/>
            </a:pPr>
            <a:r>
              <a:rPr lang="fr-FR" sz="2400" b="1" smtClean="0">
                <a:solidFill>
                  <a:srgbClr val="FF0000"/>
                </a:solidFill>
                <a:latin typeface="Arial" charset="0"/>
              </a:rPr>
              <a:t>Un exemple :</a:t>
            </a:r>
          </a:p>
          <a:p>
            <a:pPr lvl="1" eaLnBrk="1" hangingPunct="1">
              <a:lnSpc>
                <a:spcPct val="80000"/>
              </a:lnSpc>
              <a:buFont typeface="Times New Roman" pitchFamily="18" charset="0"/>
              <a:buNone/>
            </a:pPr>
            <a:endParaRPr lang="fr-FR" sz="2400" smtClean="0">
              <a:solidFill>
                <a:schemeClr val="accent2"/>
              </a:solidFill>
              <a:latin typeface="Arial" charset="0"/>
            </a:endParaRPr>
          </a:p>
          <a:p>
            <a:pPr lvl="1" eaLnBrk="1" hangingPunct="1">
              <a:lnSpc>
                <a:spcPct val="80000"/>
              </a:lnSpc>
              <a:buFont typeface="Times New Roman" pitchFamily="18" charset="0"/>
              <a:buNone/>
            </a:pPr>
            <a:endParaRPr lang="fr-FR" sz="2400" smtClean="0">
              <a:solidFill>
                <a:schemeClr val="accent2"/>
              </a:solidFill>
              <a:latin typeface="Arial" charset="0"/>
            </a:endParaRPr>
          </a:p>
        </p:txBody>
      </p:sp>
      <p:sp>
        <p:nvSpPr>
          <p:cNvPr id="10244" name="Espace réservé du contenu 2"/>
          <p:cNvSpPr>
            <a:spLocks/>
          </p:cNvSpPr>
          <p:nvPr>
            <p:custDataLst>
              <p:tags r:id="rId3"/>
            </p:custDataLst>
          </p:nvPr>
        </p:nvSpPr>
        <p:spPr bwMode="auto">
          <a:xfrm>
            <a:off x="719138" y="3563938"/>
            <a:ext cx="8642350" cy="2863850"/>
          </a:xfrm>
          <a:prstGeom prst="rect">
            <a:avLst/>
          </a:prstGeom>
          <a:noFill/>
          <a:ln w="9525">
            <a:noFill/>
            <a:miter lim="800000"/>
            <a:headEnd/>
            <a:tailEnd/>
          </a:ln>
        </p:spPr>
        <p:txBody>
          <a:bodyPr/>
          <a:lstStyle/>
          <a:p>
            <a:pPr marL="342900" indent="-342900">
              <a:lnSpc>
                <a:spcPct val="90000"/>
              </a:lnSpc>
              <a:buClr>
                <a:srgbClr val="000000"/>
              </a:buClr>
              <a:buSzPct val="100000"/>
              <a:buFont typeface="Times New Roman" pitchFamily="18" charset="0"/>
              <a:buNone/>
            </a:pPr>
            <a:r>
              <a:rPr lang="fr-FR" sz="1500" i="1">
                <a:solidFill>
                  <a:srgbClr val="000000"/>
                </a:solidFill>
                <a:latin typeface="Times New Roman" pitchFamily="18" charset="0"/>
              </a:rPr>
              <a:t>Hyperbole 2004 (ne figure plus dans la nouvelle édition)</a:t>
            </a:r>
          </a:p>
          <a:p>
            <a:pPr marL="342900" indent="-342900">
              <a:lnSpc>
                <a:spcPct val="90000"/>
              </a:lnSpc>
              <a:buClr>
                <a:srgbClr val="000000"/>
              </a:buClr>
              <a:buSzPct val="100000"/>
              <a:buFont typeface="Times New Roman" pitchFamily="18" charset="0"/>
              <a:buNone/>
            </a:pPr>
            <a:r>
              <a:rPr lang="fr-FR" sz="2400">
                <a:solidFill>
                  <a:srgbClr val="000000"/>
                </a:solidFill>
                <a:latin typeface="Times New Roman" pitchFamily="18" charset="0"/>
              </a:rPr>
              <a:t>On a observé la longueur en cm des pantalons vendus dans un magasin durant une semaine.</a:t>
            </a:r>
          </a:p>
          <a:p>
            <a:pPr marL="342900" indent="-342900">
              <a:lnSpc>
                <a:spcPct val="90000"/>
              </a:lnSpc>
              <a:buClr>
                <a:srgbClr val="000000"/>
              </a:buClr>
              <a:buSzPct val="100000"/>
              <a:buFont typeface="Times New Roman" pitchFamily="18" charset="0"/>
              <a:buNone/>
            </a:pPr>
            <a:endParaRPr lang="fr-FR" sz="2400">
              <a:solidFill>
                <a:srgbClr val="000000"/>
              </a:solidFill>
              <a:latin typeface="Times New Roman" pitchFamily="18" charset="0"/>
            </a:endParaRPr>
          </a:p>
          <a:p>
            <a:pPr marL="342900" indent="-342900">
              <a:lnSpc>
                <a:spcPct val="90000"/>
              </a:lnSpc>
              <a:buClr>
                <a:srgbClr val="000000"/>
              </a:buClr>
              <a:buSzPct val="100000"/>
              <a:buFont typeface="Times New Roman" pitchFamily="18" charset="0"/>
              <a:buNone/>
            </a:pPr>
            <a:endParaRPr lang="fr-FR" sz="3000">
              <a:solidFill>
                <a:srgbClr val="000000"/>
              </a:solidFill>
              <a:latin typeface="Times New Roman" pitchFamily="18" charset="0"/>
            </a:endParaRPr>
          </a:p>
          <a:p>
            <a:pPr marL="342900" indent="-342900">
              <a:lnSpc>
                <a:spcPct val="90000"/>
              </a:lnSpc>
              <a:buClr>
                <a:srgbClr val="000000"/>
              </a:buClr>
              <a:buSzPct val="100000"/>
              <a:buFont typeface="Times New Roman" pitchFamily="18" charset="0"/>
              <a:buNone/>
            </a:pPr>
            <a:endParaRPr lang="fr-FR" sz="3000">
              <a:solidFill>
                <a:srgbClr val="000000"/>
              </a:solidFill>
              <a:latin typeface="Times New Roman" pitchFamily="18" charset="0"/>
            </a:endParaRPr>
          </a:p>
          <a:p>
            <a:pPr marL="342900" indent="-342900">
              <a:lnSpc>
                <a:spcPct val="90000"/>
              </a:lnSpc>
              <a:buClr>
                <a:srgbClr val="000000"/>
              </a:buClr>
              <a:buSzPct val="100000"/>
              <a:buFont typeface="Times New Roman" pitchFamily="18" charset="0"/>
              <a:buNone/>
            </a:pPr>
            <a:endParaRPr lang="fr-FR" sz="3000">
              <a:solidFill>
                <a:srgbClr val="000000"/>
              </a:solidFill>
              <a:latin typeface="Times New Roman" pitchFamily="18" charset="0"/>
            </a:endParaRPr>
          </a:p>
          <a:p>
            <a:pPr marL="342900" indent="-342900">
              <a:lnSpc>
                <a:spcPct val="90000"/>
              </a:lnSpc>
              <a:buClr>
                <a:srgbClr val="000000"/>
              </a:buClr>
              <a:buSzPct val="100000"/>
              <a:buFont typeface="Times New Roman" pitchFamily="18" charset="0"/>
              <a:buNone/>
            </a:pPr>
            <a:r>
              <a:rPr lang="fr-FR" sz="2400">
                <a:solidFill>
                  <a:srgbClr val="000000"/>
                </a:solidFill>
                <a:latin typeface="Times New Roman" pitchFamily="18" charset="0"/>
              </a:rPr>
              <a:t>Quelle est la médiane de cette série ?</a:t>
            </a:r>
          </a:p>
          <a:p>
            <a:pPr marL="342900" indent="-342900">
              <a:lnSpc>
                <a:spcPct val="90000"/>
              </a:lnSpc>
              <a:buClr>
                <a:srgbClr val="000000"/>
              </a:buClr>
              <a:buSzPct val="100000"/>
              <a:buFont typeface="Times New Roman" pitchFamily="18" charset="0"/>
              <a:buNone/>
            </a:pPr>
            <a:r>
              <a:rPr lang="fr-FR" sz="2400">
                <a:solidFill>
                  <a:srgbClr val="000000"/>
                </a:solidFill>
                <a:latin typeface="Times New Roman" pitchFamily="18" charset="0"/>
              </a:rPr>
              <a:t>Calculer la longueur moyenne des pantalons vendus </a:t>
            </a:r>
          </a:p>
          <a:p>
            <a:pPr marL="342900" indent="-342900">
              <a:lnSpc>
                <a:spcPct val="90000"/>
              </a:lnSpc>
              <a:buClr>
                <a:srgbClr val="000000"/>
              </a:buClr>
              <a:buSzPct val="100000"/>
              <a:buFont typeface="Times New Roman" pitchFamily="18" charset="0"/>
              <a:buNone/>
            </a:pPr>
            <a:endParaRPr lang="fr-FR" sz="2400">
              <a:solidFill>
                <a:srgbClr val="000000"/>
              </a:solidFill>
              <a:latin typeface="Times New Roman" pitchFamily="18" charset="0"/>
            </a:endParaRPr>
          </a:p>
        </p:txBody>
      </p:sp>
      <p:graphicFrame>
        <p:nvGraphicFramePr>
          <p:cNvPr id="4" name="Tableau 3"/>
          <p:cNvGraphicFramePr>
            <a:graphicFrameLocks noGrp="1"/>
          </p:cNvGraphicFramePr>
          <p:nvPr>
            <p:custDataLst>
              <p:tags r:id="rId4"/>
            </p:custDataLst>
          </p:nvPr>
        </p:nvGraphicFramePr>
        <p:xfrm>
          <a:off x="1584325" y="4660900"/>
          <a:ext cx="6096000" cy="1279525"/>
        </p:xfrm>
        <a:graphic>
          <a:graphicData uri="http://schemas.openxmlformats.org/drawingml/2006/table">
            <a:tbl>
              <a:tblPr/>
              <a:tblGrid>
                <a:gridCol w="762000"/>
                <a:gridCol w="762000"/>
                <a:gridCol w="762000"/>
                <a:gridCol w="762000"/>
                <a:gridCol w="762000"/>
                <a:gridCol w="762000"/>
                <a:gridCol w="762000"/>
                <a:gridCol w="762000"/>
              </a:tblGrid>
              <a:tr h="639763">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Longueur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74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76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78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80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82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84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1" i="0" u="none" strike="noStrike" cap="none" normalizeH="0" baseline="0" smtClean="0">
                          <a:ln>
                            <a:noFill/>
                          </a:ln>
                          <a:solidFill>
                            <a:srgbClr val="FFFFFF"/>
                          </a:solidFill>
                          <a:effectLst/>
                          <a:latin typeface="Times New Roman" pitchFamily="18" charset="0"/>
                          <a:ea typeface="ＭＳ Ｐゴシック" charset="-128"/>
                        </a:rPr>
                        <a:t>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39763">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Fréquence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95000"/>
                        </a:lnSpc>
                        <a:spcBef>
                          <a:spcPct val="0"/>
                        </a:spcBef>
                        <a:spcAft>
                          <a:spcPct val="0"/>
                        </a:spcAft>
                        <a:buClr>
                          <a:srgbClr val="000000"/>
                        </a:buClr>
                        <a:buSzPct val="100000"/>
                        <a:buFontTx/>
                        <a:buNone/>
                        <a:tabLst/>
                      </a:pPr>
                      <a:r>
                        <a:rPr kumimoji="0" lang="fr-FR" sz="1800" b="0" i="0" u="none" strike="noStrike" cap="none" normalizeH="0" baseline="0" smtClean="0">
                          <a:ln>
                            <a:noFill/>
                          </a:ln>
                          <a:solidFill>
                            <a:srgbClr val="000000"/>
                          </a:solidFill>
                          <a:effectLst/>
                          <a:latin typeface="Times New Roman" pitchFamily="18" charset="0"/>
                          <a:ea typeface="ＭＳ Ｐゴシック" charset="-128"/>
                        </a:rPr>
                        <a:t>0,04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1000"/>
                                        <p:tgtEl>
                                          <p:spTgt spid="10243">
                                            <p:txEl>
                                              <p:pRg st="0" end="0"/>
                                            </p:txEl>
                                          </p:spTgt>
                                        </p:tgtEl>
                                      </p:cBhvr>
                                    </p:animEffect>
                                    <p:anim calcmode="lin" valueType="num">
                                      <p:cBhvr>
                                        <p:cTn id="8"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243">
                                            <p:txEl>
                                              <p:pRg st="2" end="2"/>
                                            </p:txEl>
                                          </p:spTgt>
                                        </p:tgtEl>
                                        <p:attrNameLst>
                                          <p:attrName>style.visibility</p:attrName>
                                        </p:attrNameLst>
                                      </p:cBhvr>
                                      <p:to>
                                        <p:strVal val="visible"/>
                                      </p:to>
                                    </p:set>
                                    <p:animEffect transition="in" filter="fade">
                                      <p:cBhvr>
                                        <p:cTn id="14" dur="1000"/>
                                        <p:tgtEl>
                                          <p:spTgt spid="10243">
                                            <p:txEl>
                                              <p:pRg st="2" end="2"/>
                                            </p:txEl>
                                          </p:spTgt>
                                        </p:tgtEl>
                                      </p:cBhvr>
                                    </p:animEffect>
                                    <p:anim calcmode="lin" valueType="num">
                                      <p:cBhvr>
                                        <p:cTn id="15"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024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244"/>
                                        </p:tgtEl>
                                        <p:attrNameLst>
                                          <p:attrName>style.visibility</p:attrName>
                                        </p:attrNameLst>
                                      </p:cBhvr>
                                      <p:to>
                                        <p:strVal val="visible"/>
                                      </p:to>
                                    </p:set>
                                    <p:anim calcmode="lin" valueType="num">
                                      <p:cBhvr additive="base">
                                        <p:cTn id="21" dur="500" fill="hold"/>
                                        <p:tgtEl>
                                          <p:spTgt spid="10244"/>
                                        </p:tgtEl>
                                        <p:attrNameLst>
                                          <p:attrName>ppt_x</p:attrName>
                                        </p:attrNameLst>
                                      </p:cBhvr>
                                      <p:tavLst>
                                        <p:tav tm="0">
                                          <p:val>
                                            <p:strVal val="#ppt_x"/>
                                          </p:val>
                                        </p:tav>
                                        <p:tav tm="100000">
                                          <p:val>
                                            <p:strVal val="#ppt_x"/>
                                          </p:val>
                                        </p:tav>
                                      </p:tavLst>
                                    </p:anim>
                                    <p:anim calcmode="lin" valueType="num">
                                      <p:cBhvr additive="base">
                                        <p:cTn id="22" dur="500" fill="hold"/>
                                        <p:tgtEl>
                                          <p:spTgt spid="1024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10244"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custDataLst>
              <p:tags r:id="rId1"/>
            </p:custDataLst>
          </p:nvPr>
        </p:nvSpPr>
        <p:spPr>
          <a:xfrm>
            <a:off x="639763" y="808038"/>
            <a:ext cx="8632825" cy="617537"/>
          </a:xfrm>
        </p:spPr>
        <p:txBody>
          <a:bodyPr lIns="100794" tIns="50397" rIns="100794" bIns="50397"/>
          <a:lstStyle/>
          <a:p>
            <a:pPr eaLnBrk="1" hangingPunct="1"/>
            <a:r>
              <a:rPr lang="fr-FR" sz="3600" smtClean="0">
                <a:solidFill>
                  <a:schemeClr val="accent2"/>
                </a:solidFill>
              </a:rPr>
              <a:t>Comment choisir un exercice? </a:t>
            </a:r>
          </a:p>
        </p:txBody>
      </p:sp>
      <p:sp>
        <p:nvSpPr>
          <p:cNvPr id="11267" name="Rectangle 3"/>
          <p:cNvSpPr>
            <a:spLocks noGrp="1" noChangeArrowheads="1"/>
          </p:cNvSpPr>
          <p:nvPr>
            <p:ph type="body" idx="4294967295"/>
            <p:custDataLst>
              <p:tags r:id="rId2"/>
            </p:custDataLst>
          </p:nvPr>
        </p:nvSpPr>
        <p:spPr>
          <a:xfrm>
            <a:off x="1152525" y="2101850"/>
            <a:ext cx="8120063" cy="4760913"/>
          </a:xfrm>
        </p:spPr>
        <p:txBody>
          <a:bodyPr lIns="100794" tIns="50397" rIns="100794" bIns="50397"/>
          <a:lstStyle/>
          <a:p>
            <a:pPr eaLnBrk="1" hangingPunct="1">
              <a:buFont typeface="Wingdings" pitchFamily="2" charset="2"/>
              <a:buNone/>
            </a:pPr>
            <a:r>
              <a:rPr lang="fr-FR" smtClean="0">
                <a:solidFill>
                  <a:schemeClr val="accent2"/>
                </a:solidFill>
              </a:rPr>
              <a:t>On devrait se poser trois questions :</a:t>
            </a:r>
          </a:p>
          <a:p>
            <a:pPr lvl="1" eaLnBrk="1" hangingPunct="1">
              <a:buFont typeface="Times New Roman" pitchFamily="18" charset="0"/>
              <a:buNone/>
            </a:pPr>
            <a:endParaRPr lang="fr-FR" smtClean="0">
              <a:solidFill>
                <a:schemeClr val="accent2"/>
              </a:solidFill>
            </a:endParaRPr>
          </a:p>
          <a:p>
            <a:pPr lvl="1" eaLnBrk="1" hangingPunct="1">
              <a:buFont typeface="Times New Roman" pitchFamily="18" charset="0"/>
              <a:buNone/>
            </a:pPr>
            <a:r>
              <a:rPr lang="fr-FR" smtClean="0">
                <a:solidFill>
                  <a:schemeClr val="accent2"/>
                </a:solidFill>
              </a:rPr>
              <a:t>Quelle est la </a:t>
            </a:r>
            <a:r>
              <a:rPr lang="fr-FR" smtClean="0">
                <a:solidFill>
                  <a:srgbClr val="FF0000"/>
                </a:solidFill>
              </a:rPr>
              <a:t>démarche</a:t>
            </a:r>
            <a:r>
              <a:rPr lang="fr-FR" smtClean="0">
                <a:solidFill>
                  <a:schemeClr val="accent2"/>
                </a:solidFill>
              </a:rPr>
              <a:t> ?</a:t>
            </a:r>
          </a:p>
          <a:p>
            <a:pPr lvl="1" eaLnBrk="1" hangingPunct="1">
              <a:buFont typeface="Times New Roman" pitchFamily="18" charset="0"/>
              <a:buNone/>
            </a:pPr>
            <a:endParaRPr lang="fr-FR" smtClean="0">
              <a:solidFill>
                <a:schemeClr val="accent2"/>
              </a:solidFill>
            </a:endParaRPr>
          </a:p>
          <a:p>
            <a:pPr lvl="1" eaLnBrk="1" hangingPunct="1">
              <a:buFont typeface="Times New Roman" pitchFamily="18" charset="0"/>
              <a:buNone/>
            </a:pPr>
            <a:r>
              <a:rPr lang="fr-FR" smtClean="0">
                <a:solidFill>
                  <a:schemeClr val="accent2"/>
                </a:solidFill>
              </a:rPr>
              <a:t>Quel est l’</a:t>
            </a:r>
            <a:r>
              <a:rPr lang="fr-FR" smtClean="0">
                <a:solidFill>
                  <a:srgbClr val="FF0000"/>
                </a:solidFill>
              </a:rPr>
              <a:t>objectif</a:t>
            </a:r>
            <a:r>
              <a:rPr lang="fr-FR" smtClean="0">
                <a:solidFill>
                  <a:schemeClr val="accent2"/>
                </a:solidFill>
              </a:rPr>
              <a:t> ?</a:t>
            </a:r>
          </a:p>
          <a:p>
            <a:pPr lvl="1" eaLnBrk="1" hangingPunct="1">
              <a:buFont typeface="Times New Roman" pitchFamily="18" charset="0"/>
              <a:buNone/>
            </a:pPr>
            <a:endParaRPr lang="fr-FR" smtClean="0">
              <a:solidFill>
                <a:schemeClr val="accent2"/>
              </a:solidFill>
            </a:endParaRPr>
          </a:p>
          <a:p>
            <a:pPr lvl="1" eaLnBrk="1" hangingPunct="1">
              <a:buFont typeface="Times New Roman" pitchFamily="18" charset="0"/>
              <a:buNone/>
            </a:pPr>
            <a:r>
              <a:rPr lang="fr-FR" smtClean="0">
                <a:solidFill>
                  <a:schemeClr val="accent2"/>
                </a:solidFill>
              </a:rPr>
              <a:t>Quel est l’</a:t>
            </a:r>
            <a:r>
              <a:rPr lang="fr-FR" smtClean="0">
                <a:solidFill>
                  <a:srgbClr val="FF0000"/>
                </a:solidFill>
              </a:rPr>
              <a:t>intérêt</a:t>
            </a:r>
            <a:r>
              <a:rPr lang="fr-FR" smtClean="0">
                <a:solidFill>
                  <a:schemeClr val="accent2"/>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1000"/>
                                        <p:tgtEl>
                                          <p:spTgt spid="11267">
                                            <p:txEl>
                                              <p:pRg st="2" end="2"/>
                                            </p:txEl>
                                          </p:spTgt>
                                        </p:tgtEl>
                                      </p:cBhvr>
                                    </p:animEffect>
                                    <p:anim calcmode="lin" valueType="num">
                                      <p:cBhvr>
                                        <p:cTn id="13"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animEffect transition="in" filter="fade">
                                      <p:cBhvr>
                                        <p:cTn id="17" dur="1000"/>
                                        <p:tgtEl>
                                          <p:spTgt spid="11267">
                                            <p:txEl>
                                              <p:pRg st="4" end="4"/>
                                            </p:txEl>
                                          </p:spTgt>
                                        </p:tgtEl>
                                      </p:cBhvr>
                                    </p:animEffect>
                                    <p:anim calcmode="lin" valueType="num">
                                      <p:cBhvr>
                                        <p:cTn id="18" dur="10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11267">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267">
                                            <p:txEl>
                                              <p:pRg st="6" end="6"/>
                                            </p:txEl>
                                          </p:spTgt>
                                        </p:tgtEl>
                                        <p:attrNameLst>
                                          <p:attrName>style.visibility</p:attrName>
                                        </p:attrNameLst>
                                      </p:cBhvr>
                                      <p:to>
                                        <p:strVal val="visible"/>
                                      </p:to>
                                    </p:set>
                                    <p:animEffect transition="in" filter="fade">
                                      <p:cBhvr>
                                        <p:cTn id="22" dur="1000"/>
                                        <p:tgtEl>
                                          <p:spTgt spid="11267">
                                            <p:txEl>
                                              <p:pRg st="6" end="6"/>
                                            </p:txEl>
                                          </p:spTgt>
                                        </p:tgtEl>
                                      </p:cBhvr>
                                    </p:animEffect>
                                    <p:anim calcmode="lin" valueType="num">
                                      <p:cBhvr>
                                        <p:cTn id="23" dur="10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1126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69" name="Rectangle 2"/>
          <p:cNvSpPr>
            <a:spLocks noGrp="1" noChangeArrowheads="1"/>
          </p:cNvSpPr>
          <p:nvPr>
            <p:ph type="title" idx="4294967295"/>
            <p:custDataLst>
              <p:tags r:id="rId1"/>
            </p:custDataLst>
          </p:nvPr>
        </p:nvSpPr>
        <p:spPr>
          <a:xfrm>
            <a:off x="515938" y="604838"/>
            <a:ext cx="9072562" cy="1512887"/>
          </a:xfrm>
        </p:spPr>
        <p:txBody>
          <a:bodyPr lIns="100794" tIns="50397" rIns="100794" bIns="50397"/>
          <a:lstStyle/>
          <a:p>
            <a:pPr eaLnBrk="1" hangingPunct="1"/>
            <a:r>
              <a:rPr lang="fr-FR" sz="3600" smtClean="0">
                <a:solidFill>
                  <a:schemeClr val="accent2"/>
                </a:solidFill>
              </a:rPr>
              <a:t>La démarche statistique </a:t>
            </a:r>
            <a:br>
              <a:rPr lang="fr-FR" sz="3600" smtClean="0">
                <a:solidFill>
                  <a:schemeClr val="accent2"/>
                </a:solidFill>
              </a:rPr>
            </a:br>
            <a:endParaRPr lang="fr-FR" sz="3600" smtClean="0">
              <a:solidFill>
                <a:schemeClr val="accent2"/>
              </a:solidFill>
            </a:endParaRPr>
          </a:p>
        </p:txBody>
      </p:sp>
      <p:sp>
        <p:nvSpPr>
          <p:cNvPr id="12291" name="Rectangle 3"/>
          <p:cNvSpPr>
            <a:spLocks noGrp="1" noChangeArrowheads="1"/>
          </p:cNvSpPr>
          <p:nvPr>
            <p:ph type="body" idx="4294967295"/>
            <p:custDataLst>
              <p:tags r:id="rId2"/>
            </p:custDataLst>
          </p:nvPr>
        </p:nvSpPr>
        <p:spPr>
          <a:xfrm>
            <a:off x="503238" y="1979613"/>
            <a:ext cx="9085262" cy="4824412"/>
          </a:xfrm>
        </p:spPr>
        <p:txBody>
          <a:bodyPr lIns="100794" tIns="50397" rIns="100794" bIns="50397"/>
          <a:lstStyle/>
          <a:p>
            <a:pPr eaLnBrk="1" hangingPunct="1">
              <a:lnSpc>
                <a:spcPct val="80000"/>
              </a:lnSpc>
              <a:buFont typeface="Times New Roman" pitchFamily="18" charset="0"/>
              <a:buNone/>
            </a:pPr>
            <a:r>
              <a:rPr lang="fr-FR" sz="2400" smtClean="0">
                <a:solidFill>
                  <a:srgbClr val="FF0000"/>
                </a:solidFill>
                <a:latin typeface="Arial" charset="0"/>
              </a:rPr>
              <a:t>Un exemple d’étude dans l’esprit des nouveaux programmes</a:t>
            </a:r>
          </a:p>
          <a:p>
            <a:pPr eaLnBrk="1" hangingPunct="1">
              <a:lnSpc>
                <a:spcPct val="80000"/>
              </a:lnSpc>
              <a:buFont typeface="Times New Roman" pitchFamily="18" charset="0"/>
              <a:buNone/>
            </a:pPr>
            <a:endParaRPr lang="fr-FR" sz="2400" smtClean="0">
              <a:solidFill>
                <a:srgbClr val="FF0000"/>
              </a:solidFill>
              <a:latin typeface="Arial" charset="0"/>
            </a:endParaRPr>
          </a:p>
        </p:txBody>
      </p:sp>
      <p:sp>
        <p:nvSpPr>
          <p:cNvPr id="12293" name="Rectangle 5"/>
          <p:cNvSpPr>
            <a:spLocks noChangeArrowheads="1"/>
          </p:cNvSpPr>
          <p:nvPr>
            <p:custDataLst>
              <p:tags r:id="rId3"/>
            </p:custDataLst>
          </p:nvPr>
        </p:nvSpPr>
        <p:spPr bwMode="auto">
          <a:xfrm>
            <a:off x="1079500" y="3259138"/>
            <a:ext cx="7200900" cy="3101975"/>
          </a:xfrm>
          <a:prstGeom prst="rect">
            <a:avLst/>
          </a:prstGeom>
          <a:noFill/>
          <a:ln w="9525">
            <a:noFill/>
            <a:miter lim="800000"/>
            <a:headEnd/>
            <a:tailEnd/>
          </a:ln>
        </p:spPr>
        <p:txBody>
          <a:bodyPr>
            <a:spAutoFit/>
          </a:bodyPr>
          <a:lstStyle/>
          <a:p>
            <a:pPr hangingPunct="0">
              <a:lnSpc>
                <a:spcPct val="93000"/>
              </a:lnSpc>
              <a:buClr>
                <a:srgbClr val="000000"/>
              </a:buClr>
              <a:buSzPct val="100000"/>
              <a:buFont typeface="Times New Roman" pitchFamily="18" charset="0"/>
              <a:buNone/>
            </a:pPr>
            <a:r>
              <a:rPr lang="fr-FR" sz="3200">
                <a:solidFill>
                  <a:schemeClr val="accent2"/>
                </a:solidFill>
              </a:rPr>
              <a:t>Des bébés et  des mères fumeuses</a:t>
            </a:r>
            <a:endParaRPr lang="fr-FR" sz="3200">
              <a:solidFill>
                <a:srgbClr val="FF0000"/>
              </a:solidFill>
            </a:endParaRPr>
          </a:p>
          <a:p>
            <a:pPr hangingPunct="0">
              <a:lnSpc>
                <a:spcPct val="93000"/>
              </a:lnSpc>
              <a:buClr>
                <a:srgbClr val="000000"/>
              </a:buClr>
              <a:buSzPct val="100000"/>
              <a:buFont typeface="Times New Roman" pitchFamily="18" charset="0"/>
              <a:buNone/>
            </a:pPr>
            <a:endParaRPr lang="fr-FR">
              <a:solidFill>
                <a:srgbClr val="FF0000"/>
              </a:solidFill>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endParaRPr lang="fr-FR">
              <a:solidFill>
                <a:srgbClr val="FF0000"/>
              </a:solidFill>
              <a:hlinkClick r:id="rId6" action="ppaction://hlinkpres?slideindex=1&amp;slidetitle="/>
            </a:endParaRPr>
          </a:p>
          <a:p>
            <a:pPr algn="r" hangingPunct="0">
              <a:lnSpc>
                <a:spcPct val="93000"/>
              </a:lnSpc>
              <a:buClr>
                <a:srgbClr val="000000"/>
              </a:buClr>
              <a:buSzPct val="100000"/>
              <a:buFont typeface="Times New Roman" pitchFamily="18" charset="0"/>
              <a:buNone/>
            </a:pPr>
            <a:r>
              <a:rPr lang="fr-FR">
                <a:solidFill>
                  <a:srgbClr val="FF0000"/>
                </a:solidFill>
                <a:hlinkClick r:id="rId6" action="ppaction://hlinkpres?slideindex=1&amp;slidetitle="/>
              </a:rPr>
              <a:t>Consulter</a:t>
            </a:r>
            <a:endParaRPr lang="fr-FR">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1000"/>
                                        <p:tgtEl>
                                          <p:spTgt spid="12291">
                                            <p:txEl>
                                              <p:pRg st="0" end="0"/>
                                            </p:txEl>
                                          </p:spTgt>
                                        </p:tgtEl>
                                      </p:cBhvr>
                                    </p:animEffect>
                                    <p:anim calcmode="lin" valueType="num">
                                      <p:cBhvr>
                                        <p:cTn id="8" dur="10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29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293"/>
                                        </p:tgtEl>
                                        <p:attrNameLst>
                                          <p:attrName>style.visibility</p:attrName>
                                        </p:attrNameLst>
                                      </p:cBhvr>
                                      <p:to>
                                        <p:strVal val="visible"/>
                                      </p:to>
                                    </p:set>
                                    <p:anim calcmode="lin" valueType="num">
                                      <p:cBhvr additive="base">
                                        <p:cTn id="14" dur="500" fill="hold"/>
                                        <p:tgtEl>
                                          <p:spTgt spid="12293"/>
                                        </p:tgtEl>
                                        <p:attrNameLst>
                                          <p:attrName>ppt_x</p:attrName>
                                        </p:attrNameLst>
                                      </p:cBhvr>
                                      <p:tavLst>
                                        <p:tav tm="0">
                                          <p:val>
                                            <p:strVal val="#ppt_x"/>
                                          </p:val>
                                        </p:tav>
                                        <p:tav tm="100000">
                                          <p:val>
                                            <p:strVal val="#ppt_x"/>
                                          </p:val>
                                        </p:tav>
                                      </p:tavLst>
                                    </p:anim>
                                    <p:anim calcmode="lin" valueType="num">
                                      <p:cBhvr additive="base">
                                        <p:cTn id="15"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12293"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NUM" val="3"/>
</p:tagLst>
</file>

<file path=ppt/tags/tag105.xml><?xml version="1.0" encoding="utf-8"?>
<p:tagLst xmlns:a="http://schemas.openxmlformats.org/drawingml/2006/main" xmlns:r="http://schemas.openxmlformats.org/officeDocument/2006/relationships" xmlns:p="http://schemas.openxmlformats.org/presentationml/2006/main">
  <p:tag name="NUM" val="4"/>
</p:tagLst>
</file>

<file path=ppt/tags/tag106.xml><?xml version="1.0" encoding="utf-8"?>
<p:tagLst xmlns:a="http://schemas.openxmlformats.org/drawingml/2006/main" xmlns:r="http://schemas.openxmlformats.org/officeDocument/2006/relationships" xmlns:p="http://schemas.openxmlformats.org/presentationml/2006/main">
  <p:tag name="NUM" val="5"/>
</p:tagLst>
</file>

<file path=ppt/tags/tag107.xml><?xml version="1.0" encoding="utf-8"?>
<p:tagLst xmlns:a="http://schemas.openxmlformats.org/drawingml/2006/main" xmlns:r="http://schemas.openxmlformats.org/officeDocument/2006/relationships" xmlns:p="http://schemas.openxmlformats.org/presentationml/2006/main">
  <p:tag name="NUM" val="1"/>
</p:tagLst>
</file>

<file path=ppt/tags/tag108.xml><?xml version="1.0" encoding="utf-8"?>
<p:tagLst xmlns:a="http://schemas.openxmlformats.org/drawingml/2006/main" xmlns:r="http://schemas.openxmlformats.org/officeDocument/2006/relationships" xmlns:p="http://schemas.openxmlformats.org/presentationml/2006/main">
  <p:tag name="NUM" val="2"/>
</p:tagLst>
</file>

<file path=ppt/tags/tag109.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1"/>
</p:tagLst>
</file>

<file path=ppt/tags/tag114.xml><?xml version="1.0" encoding="utf-8"?>
<p:tagLst xmlns:a="http://schemas.openxmlformats.org/drawingml/2006/main" xmlns:r="http://schemas.openxmlformats.org/officeDocument/2006/relationships" xmlns:p="http://schemas.openxmlformats.org/presentationml/2006/main">
  <p:tag name="NUM" val="2"/>
</p:tagLst>
</file>

<file path=ppt/tags/tag115.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4"/>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5"/>
</p:tagLst>
</file>

<file path=ppt/tags/tag33.xml><?xml version="1.0" encoding="utf-8"?>
<p:tagLst xmlns:a="http://schemas.openxmlformats.org/drawingml/2006/main" xmlns:r="http://schemas.openxmlformats.org/officeDocument/2006/relationships" xmlns:p="http://schemas.openxmlformats.org/presentationml/2006/main">
  <p:tag name="NUM" val="6"/>
</p:tagLst>
</file>

<file path=ppt/tags/tag34.xml><?xml version="1.0" encoding="utf-8"?>
<p:tagLst xmlns:a="http://schemas.openxmlformats.org/drawingml/2006/main" xmlns:r="http://schemas.openxmlformats.org/officeDocument/2006/relationships" xmlns:p="http://schemas.openxmlformats.org/presentationml/2006/main">
  <p:tag name="NUM" val="7"/>
</p:tagLst>
</file>

<file path=ppt/tags/tag35.xml><?xml version="1.0" encoding="utf-8"?>
<p:tagLst xmlns:a="http://schemas.openxmlformats.org/drawingml/2006/main" xmlns:r="http://schemas.openxmlformats.org/officeDocument/2006/relationships" xmlns:p="http://schemas.openxmlformats.org/presentationml/2006/main">
  <p:tag name="NUM" val="8"/>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4"/>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5.xml><?xml version="1.0" encoding="utf-8"?>
<p:tagLst xmlns:a="http://schemas.openxmlformats.org/drawingml/2006/main" xmlns:r="http://schemas.openxmlformats.org/officeDocument/2006/relationships" xmlns:p="http://schemas.openxmlformats.org/presentationml/2006/main">
  <p:tag name="NUM" val="5"/>
</p:tagLst>
</file>

<file path=ppt/tags/tag56.xml><?xml version="1.0" encoding="utf-8"?>
<p:tagLst xmlns:a="http://schemas.openxmlformats.org/drawingml/2006/main" xmlns:r="http://schemas.openxmlformats.org/officeDocument/2006/relationships" xmlns:p="http://schemas.openxmlformats.org/presentationml/2006/main">
  <p:tag name="NUM" val="6"/>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4"/>
</p:tagLst>
</file>

<file path=ppt/tags/tag61.xml><?xml version="1.0" encoding="utf-8"?>
<p:tagLst xmlns:a="http://schemas.openxmlformats.org/drawingml/2006/main" xmlns:r="http://schemas.openxmlformats.org/officeDocument/2006/relationships" xmlns:p="http://schemas.openxmlformats.org/presentationml/2006/main">
  <p:tag name="NUM" val="5"/>
</p:tagLst>
</file>

<file path=ppt/tags/tag62.xml><?xml version="1.0" encoding="utf-8"?>
<p:tagLst xmlns:a="http://schemas.openxmlformats.org/drawingml/2006/main" xmlns:r="http://schemas.openxmlformats.org/officeDocument/2006/relationships" xmlns:p="http://schemas.openxmlformats.org/presentationml/2006/main">
  <p:tag name="NUM" val="1"/>
</p:tagLst>
</file>

<file path=ppt/tags/tag63.xml><?xml version="1.0" encoding="utf-8"?>
<p:tagLst xmlns:a="http://schemas.openxmlformats.org/drawingml/2006/main" xmlns:r="http://schemas.openxmlformats.org/officeDocument/2006/relationships" xmlns:p="http://schemas.openxmlformats.org/presentationml/2006/main">
  <p:tag name="NUM" val="2"/>
</p:tagLst>
</file>

<file path=ppt/tags/tag64.xml><?xml version="1.0" encoding="utf-8"?>
<p:tagLst xmlns:a="http://schemas.openxmlformats.org/drawingml/2006/main" xmlns:r="http://schemas.openxmlformats.org/officeDocument/2006/relationships" xmlns:p="http://schemas.openxmlformats.org/presentationml/2006/main">
  <p:tag name="NUM" val="3"/>
</p:tagLst>
</file>

<file path=ppt/tags/tag65.xml><?xml version="1.0" encoding="utf-8"?>
<p:tagLst xmlns:a="http://schemas.openxmlformats.org/drawingml/2006/main" xmlns:r="http://schemas.openxmlformats.org/officeDocument/2006/relationships" xmlns:p="http://schemas.openxmlformats.org/presentationml/2006/main">
  <p:tag name="NUM" val="4"/>
</p:tagLst>
</file>

<file path=ppt/tags/tag66.xml><?xml version="1.0" encoding="utf-8"?>
<p:tagLst xmlns:a="http://schemas.openxmlformats.org/drawingml/2006/main" xmlns:r="http://schemas.openxmlformats.org/officeDocument/2006/relationships" xmlns:p="http://schemas.openxmlformats.org/presentationml/2006/main">
  <p:tag name="NUM" val="5"/>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6"/>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5"/>
</p:tagLst>
</file>

<file path=ppt/tags/tag81.xml><?xml version="1.0" encoding="utf-8"?>
<p:tagLst xmlns:a="http://schemas.openxmlformats.org/drawingml/2006/main" xmlns:r="http://schemas.openxmlformats.org/officeDocument/2006/relationships" xmlns:p="http://schemas.openxmlformats.org/presentationml/2006/main">
  <p:tag name="NUM" val="6"/>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4"/>
</p:tagLst>
</file>

<file path=ppt/tags/tag86.xml><?xml version="1.0" encoding="utf-8"?>
<p:tagLst xmlns:a="http://schemas.openxmlformats.org/drawingml/2006/main" xmlns:r="http://schemas.openxmlformats.org/officeDocument/2006/relationships" xmlns:p="http://schemas.openxmlformats.org/presentationml/2006/main">
  <p:tag name="NUM" val="5"/>
</p:tagLst>
</file>

<file path=ppt/tags/tag87.xml><?xml version="1.0" encoding="utf-8"?>
<p:tagLst xmlns:a="http://schemas.openxmlformats.org/drawingml/2006/main" xmlns:r="http://schemas.openxmlformats.org/officeDocument/2006/relationships" xmlns:p="http://schemas.openxmlformats.org/presentationml/2006/main">
  <p:tag name="NUM" val="1"/>
</p:tagLst>
</file>

<file path=ppt/tags/tag88.xml><?xml version="1.0" encoding="utf-8"?>
<p:tagLst xmlns:a="http://schemas.openxmlformats.org/drawingml/2006/main" xmlns:r="http://schemas.openxmlformats.org/officeDocument/2006/relationships" xmlns:p="http://schemas.openxmlformats.org/presentationml/2006/main">
  <p:tag name="NUM" val="2"/>
</p:tagLst>
</file>

<file path=ppt/tags/tag89.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4"/>
</p:tagLst>
</file>

<file path=ppt/tags/tag91.xml><?xml version="1.0" encoding="utf-8"?>
<p:tagLst xmlns:a="http://schemas.openxmlformats.org/drawingml/2006/main" xmlns:r="http://schemas.openxmlformats.org/officeDocument/2006/relationships" xmlns:p="http://schemas.openxmlformats.org/presentationml/2006/main">
  <p:tag name="NUM" val="5"/>
</p:tagLst>
</file>

<file path=ppt/tags/tag92.xml><?xml version="1.0" encoding="utf-8"?>
<p:tagLst xmlns:a="http://schemas.openxmlformats.org/drawingml/2006/main" xmlns:r="http://schemas.openxmlformats.org/officeDocument/2006/relationships" xmlns:p="http://schemas.openxmlformats.org/presentationml/2006/main">
  <p:tag name="NUM" val="6"/>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3"/>
</p:tagLst>
</file>

<file path=ppt/tags/tag96.xml><?xml version="1.0" encoding="utf-8"?>
<p:tagLst xmlns:a="http://schemas.openxmlformats.org/drawingml/2006/main" xmlns:r="http://schemas.openxmlformats.org/officeDocument/2006/relationships" xmlns:p="http://schemas.openxmlformats.org/presentationml/2006/main">
  <p:tag name="NUM" val="4"/>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ＭＳ Ｐゴシック"/>
        <a:cs typeface=""/>
      </a:majorFont>
      <a:minorFont>
        <a:latin typeface="Times New Roman"/>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719138"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719138"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Arial Unicode MS"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Formation</Template>
  <TotalTime>9455</TotalTime>
  <Words>1615</Words>
  <Application>Microsoft Office PowerPoint</Application>
  <PresentationFormat>Personnalisé</PresentationFormat>
  <Paragraphs>240</Paragraphs>
  <Slides>31</Slides>
  <Notes>31</Notes>
  <HiddenSlides>0</HiddenSlides>
  <MMClips>0</MMClips>
  <ScaleCrop>false</ScaleCrop>
  <HeadingPairs>
    <vt:vector size="8" baseType="variant">
      <vt:variant>
        <vt:lpstr>Polices utilisées</vt:lpstr>
      </vt:variant>
      <vt:variant>
        <vt:i4>7</vt:i4>
      </vt:variant>
      <vt:variant>
        <vt:lpstr>Modèle de conception</vt:lpstr>
      </vt:variant>
      <vt:variant>
        <vt:i4>1</vt:i4>
      </vt:variant>
      <vt:variant>
        <vt:lpstr>Serveurs OLE incorporés</vt:lpstr>
      </vt:variant>
      <vt:variant>
        <vt:i4>1</vt:i4>
      </vt:variant>
      <vt:variant>
        <vt:lpstr>Titres des diapositives</vt:lpstr>
      </vt:variant>
      <vt:variant>
        <vt:i4>31</vt:i4>
      </vt:variant>
    </vt:vector>
  </HeadingPairs>
  <TitlesOfParts>
    <vt:vector size="40" baseType="lpstr">
      <vt:lpstr>Arial</vt:lpstr>
      <vt:lpstr>ＭＳ Ｐゴシック</vt:lpstr>
      <vt:lpstr>Times New Roman</vt:lpstr>
      <vt:lpstr>Wingdings</vt:lpstr>
      <vt:lpstr>Arial Unicode MS</vt:lpstr>
      <vt:lpstr>Calibri</vt:lpstr>
      <vt:lpstr>Symbol</vt:lpstr>
      <vt:lpstr>Modèle par défaut</vt:lpstr>
      <vt:lpstr>Equation</vt:lpstr>
      <vt:lpstr>     Journée de l’inspection  Nouveaux programmes de Première</vt:lpstr>
      <vt:lpstr>Déroulement de l’atelier</vt:lpstr>
      <vt:lpstr>Statistiques</vt:lpstr>
      <vt:lpstr>Statistiques et probabilités</vt:lpstr>
      <vt:lpstr>Quelques définitions</vt:lpstr>
      <vt:lpstr>La démarche statistique  </vt:lpstr>
      <vt:lpstr>La démarche statistique  </vt:lpstr>
      <vt:lpstr>Comment choisir un exercice? </vt:lpstr>
      <vt:lpstr>La démarche statistique  </vt:lpstr>
      <vt:lpstr>Statistiques</vt:lpstr>
      <vt:lpstr>Statistiques</vt:lpstr>
      <vt:lpstr>Probabilités</vt:lpstr>
      <vt:lpstr>Probabilités</vt:lpstr>
      <vt:lpstr>Probabilités</vt:lpstr>
      <vt:lpstr>Probabilités</vt:lpstr>
      <vt:lpstr>Probabilités</vt:lpstr>
      <vt:lpstr>Probabilités</vt:lpstr>
      <vt:lpstr>Probabilités</vt:lpstr>
      <vt:lpstr>Quelques propriétés immédiates des coefficients binomiaux</vt:lpstr>
      <vt:lpstr>Mais comment calculer ces coefficients?</vt:lpstr>
      <vt:lpstr>Calcul pratique </vt:lpstr>
      <vt:lpstr>Probabilités</vt:lpstr>
      <vt:lpstr>Probabilités : vers la loi binomiale</vt:lpstr>
      <vt:lpstr>Probabilités : vers la loi binomiale</vt:lpstr>
      <vt:lpstr>Probabilités : vers la loi binomiale</vt:lpstr>
      <vt:lpstr>Loi binomiale : exemples </vt:lpstr>
      <vt:lpstr>Echantillonnage</vt:lpstr>
      <vt:lpstr>Intervalle de fluctuation à 95 % d’une fréquence et loi binomiale</vt:lpstr>
      <vt:lpstr>Utilisation d’un tableur ou d’un algorithme</vt:lpstr>
      <vt:lpstr>Quelques applications </vt:lpstr>
      <vt:lpstr>Diapositive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Nouveaux programmes de Premières L ES et S</dc:title>
  <dc:subject>Statistiques et probabilité</dc:subject>
  <dc:creator>Jean-Michel Lemoine</dc:creator>
  <cp:keywords>Probabilité, Statistiques</cp:keywords>
  <dc:description/>
  <cp:lastModifiedBy>Jean-Michel Lemoine</cp:lastModifiedBy>
  <cp:revision>147</cp:revision>
  <cp:lastPrinted>1601-01-01T00:00:00Z</cp:lastPrinted>
  <dcterms:created xsi:type="dcterms:W3CDTF">2011-01-23T08:06:47Z</dcterms:created>
  <dcterms:modified xsi:type="dcterms:W3CDTF">2011-04-23T16:17:58Z</dcterms:modified>
  <cp:category/>
</cp:coreProperties>
</file>