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A6192"/>
    <a:srgbClr val="0C72AA"/>
    <a:srgbClr val="0987CD"/>
    <a:srgbClr val="027FD4"/>
    <a:srgbClr val="19A1FD"/>
    <a:srgbClr val="006CCE"/>
    <a:srgbClr val="02B9CC"/>
    <a:srgbClr val="008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4994" autoAdjust="0"/>
  </p:normalViewPr>
  <p:slideViewPr>
    <p:cSldViewPr>
      <p:cViewPr varScale="1">
        <p:scale>
          <a:sx n="58" d="100"/>
          <a:sy n="58" d="100"/>
        </p:scale>
        <p:origin x="135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10E1A-061D-41DB-97BA-8DDB41803ECF}" type="datetimeFigureOut">
              <a:rPr lang="fr-FR" smtClean="0"/>
              <a:t>06/09/2024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E2A86-80CA-4E1D-99CA-E997CE245AD3}" type="slidenum">
              <a:rPr lang="fr-FR" smtClean="0"/>
              <a:t>‹N°›</a:t>
            </a:fld>
            <a:endParaRPr lang="fr-FR"/>
          </a:p>
        </p:txBody>
      </p:sp>
    </p:spTree>
    <p:extLst>
      <p:ext uri="{BB962C8B-B14F-4D97-AF65-F5344CB8AC3E}">
        <p14:creationId xmlns:p14="http://schemas.microsoft.com/office/powerpoint/2010/main" val="86357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BCE2A86-80CA-4E1D-99CA-E997CE245AD3}" type="slidenum">
              <a:rPr lang="fr-FR" smtClean="0"/>
              <a:t>1</a:t>
            </a:fld>
            <a:endParaRPr lang="fr-FR"/>
          </a:p>
        </p:txBody>
      </p:sp>
    </p:spTree>
    <p:extLst>
      <p:ext uri="{BB962C8B-B14F-4D97-AF65-F5344CB8AC3E}">
        <p14:creationId xmlns:p14="http://schemas.microsoft.com/office/powerpoint/2010/main" val="181503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BCE2A86-80CA-4E1D-99CA-E997CE245AD3}" type="slidenum">
              <a:rPr lang="fr-FR" smtClean="0"/>
              <a:t>3</a:t>
            </a:fld>
            <a:endParaRPr lang="fr-FR"/>
          </a:p>
        </p:txBody>
      </p:sp>
    </p:spTree>
    <p:extLst>
      <p:ext uri="{BB962C8B-B14F-4D97-AF65-F5344CB8AC3E}">
        <p14:creationId xmlns:p14="http://schemas.microsoft.com/office/powerpoint/2010/main" val="67598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BCE2A86-80CA-4E1D-99CA-E997CE245AD3}" type="slidenum">
              <a:rPr lang="fr-FR" smtClean="0"/>
              <a:t>4</a:t>
            </a:fld>
            <a:endParaRPr lang="fr-FR"/>
          </a:p>
        </p:txBody>
      </p:sp>
    </p:spTree>
    <p:extLst>
      <p:ext uri="{BB962C8B-B14F-4D97-AF65-F5344CB8AC3E}">
        <p14:creationId xmlns:p14="http://schemas.microsoft.com/office/powerpoint/2010/main" val="360524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BCE2A86-80CA-4E1D-99CA-E997CE245AD3}" type="slidenum">
              <a:rPr lang="fr-FR" smtClean="0"/>
              <a:t>5</a:t>
            </a:fld>
            <a:endParaRPr lang="fr-FR"/>
          </a:p>
        </p:txBody>
      </p:sp>
    </p:spTree>
    <p:extLst>
      <p:ext uri="{BB962C8B-B14F-4D97-AF65-F5344CB8AC3E}">
        <p14:creationId xmlns:p14="http://schemas.microsoft.com/office/powerpoint/2010/main" val="2589831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BCE2A86-80CA-4E1D-99CA-E997CE245AD3}" type="slidenum">
              <a:rPr lang="fr-FR" smtClean="0"/>
              <a:t>6</a:t>
            </a:fld>
            <a:endParaRPr lang="fr-FR"/>
          </a:p>
        </p:txBody>
      </p:sp>
    </p:spTree>
    <p:extLst>
      <p:ext uri="{BB962C8B-B14F-4D97-AF65-F5344CB8AC3E}">
        <p14:creationId xmlns:p14="http://schemas.microsoft.com/office/powerpoint/2010/main" val="221456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BCE2A86-80CA-4E1D-99CA-E997CE245AD3}" type="slidenum">
              <a:rPr lang="fr-FR" smtClean="0"/>
              <a:t>7</a:t>
            </a:fld>
            <a:endParaRPr lang="fr-FR"/>
          </a:p>
        </p:txBody>
      </p:sp>
    </p:spTree>
    <p:extLst>
      <p:ext uri="{BB962C8B-B14F-4D97-AF65-F5344CB8AC3E}">
        <p14:creationId xmlns:p14="http://schemas.microsoft.com/office/powerpoint/2010/main" val="173289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BCE2A86-80CA-4E1D-99CA-E997CE245AD3}" type="slidenum">
              <a:rPr lang="fr-FR" smtClean="0"/>
              <a:t>8</a:t>
            </a:fld>
            <a:endParaRPr lang="fr-FR"/>
          </a:p>
        </p:txBody>
      </p:sp>
    </p:spTree>
    <p:extLst>
      <p:ext uri="{BB962C8B-B14F-4D97-AF65-F5344CB8AC3E}">
        <p14:creationId xmlns:p14="http://schemas.microsoft.com/office/powerpoint/2010/main" val="1822229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BCE2A86-80CA-4E1D-99CA-E997CE245AD3}" type="slidenum">
              <a:rPr lang="fr-FR" smtClean="0"/>
              <a:t>9</a:t>
            </a:fld>
            <a:endParaRPr lang="fr-FR"/>
          </a:p>
        </p:txBody>
      </p:sp>
    </p:spTree>
    <p:extLst>
      <p:ext uri="{BB962C8B-B14F-4D97-AF65-F5344CB8AC3E}">
        <p14:creationId xmlns:p14="http://schemas.microsoft.com/office/powerpoint/2010/main" val="533963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38200" y="3187700"/>
            <a:ext cx="6172200" cy="850900"/>
          </a:xfrm>
        </p:spPr>
        <p:txBody>
          <a:bodyPr/>
          <a:lstStyle>
            <a:lvl1pPr>
              <a:defRPr sz="4400"/>
            </a:lvl1pPr>
          </a:lstStyle>
          <a:p>
            <a:pPr lvl="0"/>
            <a:r>
              <a:rPr lang="fr-FR" noProof="0"/>
              <a:t>Modifiez le style du titre</a:t>
            </a:r>
            <a:endParaRPr lang="en-US" noProof="0"/>
          </a:p>
        </p:txBody>
      </p:sp>
      <p:sp>
        <p:nvSpPr>
          <p:cNvPr id="7171" name="Rectangle 3"/>
          <p:cNvSpPr>
            <a:spLocks noGrp="1" noChangeArrowheads="1"/>
          </p:cNvSpPr>
          <p:nvPr>
            <p:ph type="subTitle" idx="1"/>
          </p:nvPr>
        </p:nvSpPr>
        <p:spPr>
          <a:xfrm>
            <a:off x="831850" y="4452938"/>
            <a:ext cx="6248400" cy="533400"/>
          </a:xfrm>
        </p:spPr>
        <p:txBody>
          <a:bodyPr/>
          <a:lstStyle>
            <a:lvl1pPr marL="0" indent="0">
              <a:buFontTx/>
              <a:buNone/>
              <a:defRPr sz="2800"/>
            </a:lvl1pPr>
          </a:lstStyle>
          <a:p>
            <a:pPr lvl="0"/>
            <a:r>
              <a:rPr lang="fr-FR" noProof="0"/>
              <a:t>Modifiez le style des sous-titres du masque</a:t>
            </a:r>
            <a:endParaRPr lang="en-US" noProof="0"/>
          </a:p>
        </p:txBody>
      </p:sp>
      <p:sp>
        <p:nvSpPr>
          <p:cNvPr id="7172" name="Rectangle 4"/>
          <p:cNvSpPr>
            <a:spLocks noGrp="1" noChangeArrowheads="1"/>
          </p:cNvSpPr>
          <p:nvPr>
            <p:ph type="dt" sz="half" idx="2"/>
          </p:nvPr>
        </p:nvSpPr>
        <p:spPr/>
        <p:txBody>
          <a:bodyPr/>
          <a:lstStyle>
            <a:lvl1pPr>
              <a:defRPr/>
            </a:lvl1pPr>
          </a:lstStyle>
          <a:p>
            <a:endParaRPr lang="en-US"/>
          </a:p>
        </p:txBody>
      </p:sp>
      <p:sp>
        <p:nvSpPr>
          <p:cNvPr id="7173" name="Rectangle 5"/>
          <p:cNvSpPr>
            <a:spLocks noGrp="1" noChangeArrowheads="1"/>
          </p:cNvSpPr>
          <p:nvPr>
            <p:ph type="ftr" sz="quarter" idx="3"/>
          </p:nvPr>
        </p:nvSpPr>
        <p:spPr/>
        <p:txBody>
          <a:bodyPr/>
          <a:lstStyle>
            <a:lvl1pPr>
              <a:defRPr/>
            </a:lvl1pPr>
          </a:lstStyle>
          <a:p>
            <a:endParaRPr lang="en-US"/>
          </a:p>
        </p:txBody>
      </p:sp>
      <p:sp>
        <p:nvSpPr>
          <p:cNvPr id="7174" name="Rectangle 6"/>
          <p:cNvSpPr>
            <a:spLocks noGrp="1" noChangeArrowheads="1"/>
          </p:cNvSpPr>
          <p:nvPr>
            <p:ph type="sldNum" sz="quarter" idx="4"/>
          </p:nvPr>
        </p:nvSpPr>
        <p:spPr/>
        <p:txBody>
          <a:bodyPr/>
          <a:lstStyle>
            <a:lvl1pPr>
              <a:defRPr/>
            </a:lvl1pPr>
          </a:lstStyle>
          <a:p>
            <a:fld id="{77C29FD9-962D-496B-9519-C1E710342C54}"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7E12FF-80A3-4FD8-879C-EC456880BFB3}" type="slidenum">
              <a:rPr lang="en-US"/>
              <a:pPr/>
              <a:t>‹N°›</a:t>
            </a:fld>
            <a:endParaRPr lang="en-US"/>
          </a:p>
        </p:txBody>
      </p:sp>
    </p:spTree>
    <p:extLst>
      <p:ext uri="{BB962C8B-B14F-4D97-AF65-F5344CB8AC3E}">
        <p14:creationId xmlns:p14="http://schemas.microsoft.com/office/powerpoint/2010/main" val="188025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000250" cy="64008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914400" y="0"/>
            <a:ext cx="5848350" cy="6400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874A7D-D1CC-46FB-92B2-07EF08B36553}" type="slidenum">
              <a:rPr lang="en-US"/>
              <a:pPr/>
              <a:t>‹N°›</a:t>
            </a:fld>
            <a:endParaRPr lang="en-US"/>
          </a:p>
        </p:txBody>
      </p:sp>
    </p:spTree>
    <p:extLst>
      <p:ext uri="{BB962C8B-B14F-4D97-AF65-F5344CB8AC3E}">
        <p14:creationId xmlns:p14="http://schemas.microsoft.com/office/powerpoint/2010/main" val="119698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8D855F-A270-431A-B3DA-48126B714D68}" type="slidenum">
              <a:rPr lang="en-US"/>
              <a:pPr/>
              <a:t>‹N°›</a:t>
            </a:fld>
            <a:endParaRPr lang="en-US"/>
          </a:p>
        </p:txBody>
      </p:sp>
    </p:spTree>
    <p:extLst>
      <p:ext uri="{BB962C8B-B14F-4D97-AF65-F5344CB8AC3E}">
        <p14:creationId xmlns:p14="http://schemas.microsoft.com/office/powerpoint/2010/main" val="33028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F95DC-285B-425F-BA14-15107CE05950}" type="slidenum">
              <a:rPr lang="en-US"/>
              <a:pPr/>
              <a:t>‹N°›</a:t>
            </a:fld>
            <a:endParaRPr lang="en-US"/>
          </a:p>
        </p:txBody>
      </p:sp>
    </p:spTree>
    <p:extLst>
      <p:ext uri="{BB962C8B-B14F-4D97-AF65-F5344CB8AC3E}">
        <p14:creationId xmlns:p14="http://schemas.microsoft.com/office/powerpoint/2010/main" val="328844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914400" y="990600"/>
            <a:ext cx="3924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991100" y="990600"/>
            <a:ext cx="3924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BD513F-2254-4753-BB59-DA921AD8F72E}" type="slidenum">
              <a:rPr lang="en-US"/>
              <a:pPr/>
              <a:t>‹N°›</a:t>
            </a:fld>
            <a:endParaRPr lang="en-US"/>
          </a:p>
        </p:txBody>
      </p:sp>
    </p:spTree>
    <p:extLst>
      <p:ext uri="{BB962C8B-B14F-4D97-AF65-F5344CB8AC3E}">
        <p14:creationId xmlns:p14="http://schemas.microsoft.com/office/powerpoint/2010/main" val="326092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5FB07D0-8290-42CD-B7BF-A27DEDEB27D3}" type="slidenum">
              <a:rPr lang="en-US"/>
              <a:pPr/>
              <a:t>‹N°›</a:t>
            </a:fld>
            <a:endParaRPr lang="en-US"/>
          </a:p>
        </p:txBody>
      </p:sp>
    </p:spTree>
    <p:extLst>
      <p:ext uri="{BB962C8B-B14F-4D97-AF65-F5344CB8AC3E}">
        <p14:creationId xmlns:p14="http://schemas.microsoft.com/office/powerpoint/2010/main" val="141287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A572D78-76BB-451A-A408-847F26F41BB4}" type="slidenum">
              <a:rPr lang="en-US"/>
              <a:pPr/>
              <a:t>‹N°›</a:t>
            </a:fld>
            <a:endParaRPr lang="en-US"/>
          </a:p>
        </p:txBody>
      </p:sp>
    </p:spTree>
    <p:extLst>
      <p:ext uri="{BB962C8B-B14F-4D97-AF65-F5344CB8AC3E}">
        <p14:creationId xmlns:p14="http://schemas.microsoft.com/office/powerpoint/2010/main" val="344574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0C63BF-6BF7-4BFE-890D-A3220B45660B}" type="slidenum">
              <a:rPr lang="en-US"/>
              <a:pPr/>
              <a:t>‹N°›</a:t>
            </a:fld>
            <a:endParaRPr lang="en-US"/>
          </a:p>
        </p:txBody>
      </p:sp>
    </p:spTree>
    <p:extLst>
      <p:ext uri="{BB962C8B-B14F-4D97-AF65-F5344CB8AC3E}">
        <p14:creationId xmlns:p14="http://schemas.microsoft.com/office/powerpoint/2010/main" val="140046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EC132E-81E7-4F2E-8C57-62EF94E15B75}" type="slidenum">
              <a:rPr lang="en-US"/>
              <a:pPr/>
              <a:t>‹N°›</a:t>
            </a:fld>
            <a:endParaRPr lang="en-US"/>
          </a:p>
        </p:txBody>
      </p:sp>
    </p:spTree>
    <p:extLst>
      <p:ext uri="{BB962C8B-B14F-4D97-AF65-F5344CB8AC3E}">
        <p14:creationId xmlns:p14="http://schemas.microsoft.com/office/powerpoint/2010/main" val="279084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BBBCE0-2023-4F5F-A35F-2B18960A2A20}" type="slidenum">
              <a:rPr lang="en-US"/>
              <a:pPr/>
              <a:t>‹N°›</a:t>
            </a:fld>
            <a:endParaRPr lang="en-US"/>
          </a:p>
        </p:txBody>
      </p:sp>
    </p:spTree>
    <p:extLst>
      <p:ext uri="{BB962C8B-B14F-4D97-AF65-F5344CB8AC3E}">
        <p14:creationId xmlns:p14="http://schemas.microsoft.com/office/powerpoint/2010/main" val="425177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Cliquez pour modifier le style de titre du masque</a:t>
            </a:r>
          </a:p>
        </p:txBody>
      </p:sp>
      <p:sp>
        <p:nvSpPr>
          <p:cNvPr id="1027" name="Rectangle 3"/>
          <p:cNvSpPr>
            <a:spLocks noGrp="1" noChangeArrowheads="1"/>
          </p:cNvSpPr>
          <p:nvPr>
            <p:ph type="body" idx="1"/>
          </p:nvPr>
        </p:nvSpPr>
        <p:spPr bwMode="auto">
          <a:xfrm>
            <a:off x="914400" y="990600"/>
            <a:ext cx="8001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Cliquez pour modifier les styles de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1028" name="Rectangle 4"/>
          <p:cNvSpPr>
            <a:spLocks noGrp="1" noChangeArrowheads="1"/>
          </p:cNvSpPr>
          <p:nvPr>
            <p:ph type="dt" sz="half" idx="2"/>
          </p:nvPr>
        </p:nvSpPr>
        <p:spPr bwMode="auto">
          <a:xfrm>
            <a:off x="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BDF7319-AD68-4132-BD05-4BE988AE132E}"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cs typeface="Arial" charset="0"/>
        </a:defRPr>
      </a:lvl2pPr>
      <a:lvl3pPr algn="l" rtl="0" eaLnBrk="1" fontAlgn="base" hangingPunct="1">
        <a:spcBef>
          <a:spcPct val="0"/>
        </a:spcBef>
        <a:spcAft>
          <a:spcPct val="0"/>
        </a:spcAft>
        <a:defRPr sz="4000">
          <a:solidFill>
            <a:schemeClr val="tx2"/>
          </a:solidFill>
          <a:latin typeface="Impact" pitchFamily="34" charset="0"/>
          <a:cs typeface="Arial" charset="0"/>
        </a:defRPr>
      </a:lvl3pPr>
      <a:lvl4pPr algn="l" rtl="0" eaLnBrk="1" fontAlgn="base" hangingPunct="1">
        <a:spcBef>
          <a:spcPct val="0"/>
        </a:spcBef>
        <a:spcAft>
          <a:spcPct val="0"/>
        </a:spcAft>
        <a:defRPr sz="4000">
          <a:solidFill>
            <a:schemeClr val="tx2"/>
          </a:solidFill>
          <a:latin typeface="Impact" pitchFamily="34" charset="0"/>
          <a:cs typeface="Arial" charset="0"/>
        </a:defRPr>
      </a:lvl4pPr>
      <a:lvl5pPr algn="l" rtl="0" eaLnBrk="1" fontAlgn="base" hangingPunct="1">
        <a:spcBef>
          <a:spcPct val="0"/>
        </a:spcBef>
        <a:spcAft>
          <a:spcPct val="0"/>
        </a:spcAft>
        <a:defRPr sz="4000">
          <a:solidFill>
            <a:schemeClr val="tx2"/>
          </a:solidFill>
          <a:latin typeface="Impact" pitchFamily="34" charset="0"/>
          <a:cs typeface="Arial" charset="0"/>
        </a:defRPr>
      </a:lvl5pPr>
      <a:lvl6pPr marL="457200" algn="l" rtl="0" eaLnBrk="1" fontAlgn="base" hangingPunct="1">
        <a:spcBef>
          <a:spcPct val="0"/>
        </a:spcBef>
        <a:spcAft>
          <a:spcPct val="0"/>
        </a:spcAft>
        <a:defRPr sz="4000">
          <a:solidFill>
            <a:schemeClr val="tx2"/>
          </a:solidFill>
          <a:latin typeface="Impact" pitchFamily="34" charset="0"/>
          <a:cs typeface="Arial" charset="0"/>
        </a:defRPr>
      </a:lvl6pPr>
      <a:lvl7pPr marL="914400" algn="l" rtl="0" eaLnBrk="1" fontAlgn="base" hangingPunct="1">
        <a:spcBef>
          <a:spcPct val="0"/>
        </a:spcBef>
        <a:spcAft>
          <a:spcPct val="0"/>
        </a:spcAft>
        <a:defRPr sz="4000">
          <a:solidFill>
            <a:schemeClr val="tx2"/>
          </a:solidFill>
          <a:latin typeface="Impact" pitchFamily="34" charset="0"/>
          <a:cs typeface="Arial" charset="0"/>
        </a:defRPr>
      </a:lvl7pPr>
      <a:lvl8pPr marL="1371600" algn="l" rtl="0" eaLnBrk="1" fontAlgn="base" hangingPunct="1">
        <a:spcBef>
          <a:spcPct val="0"/>
        </a:spcBef>
        <a:spcAft>
          <a:spcPct val="0"/>
        </a:spcAft>
        <a:defRPr sz="4000">
          <a:solidFill>
            <a:schemeClr val="tx2"/>
          </a:solidFill>
          <a:latin typeface="Impact" pitchFamily="34" charset="0"/>
          <a:cs typeface="Arial" charset="0"/>
        </a:defRPr>
      </a:lvl8pPr>
      <a:lvl9pPr marL="1828800" algn="l" rtl="0" eaLnBrk="1" fontAlgn="base" hangingPunct="1">
        <a:spcBef>
          <a:spcPct val="0"/>
        </a:spcBef>
        <a:spcAft>
          <a:spcPct val="0"/>
        </a:spcAft>
        <a:defRPr sz="4000">
          <a:solidFill>
            <a:schemeClr val="tx2"/>
          </a:solidFill>
          <a:latin typeface="Impact" pitchFamily="34" charset="0"/>
          <a:cs typeface="Arial"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b="1">
          <a:solidFill>
            <a:schemeClr val="tx1"/>
          </a:solidFill>
          <a:latin typeface="+mn-lt"/>
          <a:cs typeface="+mn-cs"/>
        </a:defRPr>
      </a:lvl4pPr>
      <a:lvl5pPr marL="2057400" indent="-228600" algn="l" rtl="0" eaLnBrk="1" fontAlgn="base" hangingPunct="1">
        <a:spcBef>
          <a:spcPct val="20000"/>
        </a:spcBef>
        <a:spcAft>
          <a:spcPct val="0"/>
        </a:spcAft>
        <a:buChar char="»"/>
        <a:defRPr sz="2000" b="1">
          <a:solidFill>
            <a:schemeClr val="tx1"/>
          </a:solidFill>
          <a:latin typeface="+mn-lt"/>
          <a:cs typeface="+mn-cs"/>
        </a:defRPr>
      </a:lvl5pPr>
      <a:lvl6pPr marL="2514600" indent="-228600" algn="l" rtl="0" eaLnBrk="1" fontAlgn="base" hangingPunct="1">
        <a:spcBef>
          <a:spcPct val="20000"/>
        </a:spcBef>
        <a:spcAft>
          <a:spcPct val="0"/>
        </a:spcAft>
        <a:buChar char="»"/>
        <a:defRPr sz="2000" b="1">
          <a:solidFill>
            <a:schemeClr val="tx1"/>
          </a:solidFill>
          <a:latin typeface="+mn-lt"/>
          <a:cs typeface="+mn-cs"/>
        </a:defRPr>
      </a:lvl6pPr>
      <a:lvl7pPr marL="2971800" indent="-228600" algn="l" rtl="0" eaLnBrk="1" fontAlgn="base" hangingPunct="1">
        <a:spcBef>
          <a:spcPct val="20000"/>
        </a:spcBef>
        <a:spcAft>
          <a:spcPct val="0"/>
        </a:spcAft>
        <a:buChar char="»"/>
        <a:defRPr sz="2000" b="1">
          <a:solidFill>
            <a:schemeClr val="tx1"/>
          </a:solidFill>
          <a:latin typeface="+mn-lt"/>
          <a:cs typeface="+mn-cs"/>
        </a:defRPr>
      </a:lvl7pPr>
      <a:lvl8pPr marL="3429000" indent="-228600" algn="l" rtl="0" eaLnBrk="1" fontAlgn="base" hangingPunct="1">
        <a:spcBef>
          <a:spcPct val="20000"/>
        </a:spcBef>
        <a:spcAft>
          <a:spcPct val="0"/>
        </a:spcAft>
        <a:buChar char="»"/>
        <a:defRPr sz="2000" b="1">
          <a:solidFill>
            <a:schemeClr val="tx1"/>
          </a:solidFill>
          <a:latin typeface="+mn-lt"/>
          <a:cs typeface="+mn-cs"/>
        </a:defRPr>
      </a:lvl8pPr>
      <a:lvl9pPr marL="3886200" indent="-228600" algn="l" rtl="0" eaLnBrk="1" fontAlgn="base" hangingPunct="1">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zigazou76/597064851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54694A-595A-9A4D-282E-BD09F38420A4}"/>
              </a:ext>
            </a:extLst>
          </p:cNvPr>
          <p:cNvSpPr>
            <a:spLocks noGrp="1"/>
          </p:cNvSpPr>
          <p:nvPr>
            <p:ph type="ctrTitle"/>
          </p:nvPr>
        </p:nvSpPr>
        <p:spPr>
          <a:xfrm>
            <a:off x="815479" y="3645024"/>
            <a:ext cx="6172200" cy="418852"/>
          </a:xfrm>
        </p:spPr>
        <p:txBody>
          <a:bodyPr/>
          <a:lstStyle/>
          <a:p>
            <a:pPr>
              <a:lnSpc>
                <a:spcPct val="115000"/>
              </a:lnSpc>
              <a:spcAft>
                <a:spcPts val="1000"/>
              </a:spcAft>
            </a:pPr>
            <a:r>
              <a:rPr lang="fr-FR" sz="36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Réunion de rentrée EPS Cycles 2 et 3 Romans ville </a:t>
            </a:r>
            <a:br>
              <a:rPr lang="fr-FR" sz="3200" dirty="0">
                <a:effectLst/>
                <a:latin typeface="Calibri" panose="020F0502020204030204" pitchFamily="34" charset="0"/>
                <a:ea typeface="Calibri" panose="020F0502020204030204" pitchFamily="34" charset="0"/>
                <a:cs typeface="Times New Roman" panose="02020603050405020304" pitchFamily="18" charset="0"/>
              </a:rPr>
            </a:br>
            <a:endParaRPr lang="fr-FR" sz="3200" dirty="0"/>
          </a:p>
        </p:txBody>
      </p:sp>
      <p:sp>
        <p:nvSpPr>
          <p:cNvPr id="3" name="Sous-titre 2">
            <a:extLst>
              <a:ext uri="{FF2B5EF4-FFF2-40B4-BE49-F238E27FC236}">
                <a16:creationId xmlns:a16="http://schemas.microsoft.com/office/drawing/2014/main" id="{26047E26-679C-C7BB-55E4-CE62954B49A5}"/>
              </a:ext>
            </a:extLst>
          </p:cNvPr>
          <p:cNvSpPr>
            <a:spLocks noGrp="1"/>
          </p:cNvSpPr>
          <p:nvPr>
            <p:ph type="subTitle" idx="1"/>
          </p:nvPr>
        </p:nvSpPr>
        <p:spPr>
          <a:xfrm>
            <a:off x="831850" y="4452938"/>
            <a:ext cx="6248400" cy="1424334"/>
          </a:xfrm>
        </p:spPr>
        <p:txBody>
          <a:bodyPr/>
          <a:lstStyle/>
          <a:p>
            <a:pPr algn="ctr">
              <a:lnSpc>
                <a:spcPct val="115000"/>
              </a:lnSpc>
              <a:spcAft>
                <a:spcPts val="10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Mardi 3 septembre 2024, 17h30 </a:t>
            </a:r>
          </a:p>
          <a:p>
            <a:pPr algn="ctr">
              <a:lnSpc>
                <a:spcPct val="115000"/>
              </a:lnSpc>
              <a:spcAft>
                <a:spcPts val="10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La BODEGA Stade GUILLERMOZ</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4" name="Image 3">
            <a:extLst>
              <a:ext uri="{FF2B5EF4-FFF2-40B4-BE49-F238E27FC236}">
                <a16:creationId xmlns:a16="http://schemas.microsoft.com/office/drawing/2014/main" id="{A624E25E-4997-0C4D-F86B-B73489AAD76B}"/>
              </a:ext>
            </a:extLst>
          </p:cNvPr>
          <p:cNvPicPr>
            <a:picLocks noChangeAspect="1"/>
          </p:cNvPicPr>
          <p:nvPr/>
        </p:nvPicPr>
        <p:blipFill>
          <a:blip r:embed="rId3"/>
          <a:stretch>
            <a:fillRect/>
          </a:stretch>
        </p:blipFill>
        <p:spPr>
          <a:xfrm>
            <a:off x="5222763" y="317885"/>
            <a:ext cx="3529832" cy="2630071"/>
          </a:xfrm>
          <a:prstGeom prst="rect">
            <a:avLst/>
          </a:prstGeom>
        </p:spPr>
      </p:pic>
    </p:spTree>
    <p:extLst>
      <p:ext uri="{BB962C8B-B14F-4D97-AF65-F5344CB8AC3E}">
        <p14:creationId xmlns:p14="http://schemas.microsoft.com/office/powerpoint/2010/main" val="426199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33211-3B59-C712-484D-8D993741C7E6}"/>
              </a:ext>
            </a:extLst>
          </p:cNvPr>
          <p:cNvSpPr>
            <a:spLocks noGrp="1"/>
          </p:cNvSpPr>
          <p:nvPr>
            <p:ph type="title"/>
          </p:nvPr>
        </p:nvSpPr>
        <p:spPr>
          <a:xfrm>
            <a:off x="964704" y="0"/>
            <a:ext cx="8001000" cy="914400"/>
          </a:xfrm>
        </p:spPr>
        <p:txBody>
          <a:bodyPr/>
          <a:lstStyle/>
          <a:p>
            <a:r>
              <a:rPr lang="fr-FR" sz="3600" b="1"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Ordre du jour </a:t>
            </a:r>
          </a:p>
        </p:txBody>
      </p:sp>
      <p:sp>
        <p:nvSpPr>
          <p:cNvPr id="3" name="Espace réservé du contenu 2">
            <a:extLst>
              <a:ext uri="{FF2B5EF4-FFF2-40B4-BE49-F238E27FC236}">
                <a16:creationId xmlns:a16="http://schemas.microsoft.com/office/drawing/2014/main" id="{0F799766-9929-2CC4-23F1-4C564936F444}"/>
              </a:ext>
            </a:extLst>
          </p:cNvPr>
          <p:cNvSpPr>
            <a:spLocks noGrp="1"/>
          </p:cNvSpPr>
          <p:nvPr>
            <p:ph idx="1"/>
          </p:nvPr>
        </p:nvSpPr>
        <p:spPr>
          <a:xfrm>
            <a:off x="964704" y="1367835"/>
            <a:ext cx="8001000" cy="4122329"/>
          </a:xfrm>
        </p:spPr>
        <p:txBody>
          <a:bodyPr/>
          <a:lstStyle/>
          <a:p>
            <a:pPr>
              <a:lnSpc>
                <a:spcPct val="115000"/>
              </a:lnSpc>
              <a:spcAft>
                <a:spcPts val="1000"/>
              </a:spcAft>
              <a:buFont typeface="+mj-lt"/>
              <a:buAutoNum type="arabicPeriod"/>
            </a:pPr>
            <a:r>
              <a:rPr lang="fr-FR" sz="18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Rappel du cadre  </a:t>
            </a:r>
          </a:p>
          <a:p>
            <a:pPr>
              <a:lnSpc>
                <a:spcPct val="115000"/>
              </a:lnSpc>
              <a:buFont typeface="+mj-lt"/>
              <a:buAutoNum type="arabicPeriod"/>
            </a:pPr>
            <a:r>
              <a:rPr lang="fr-FR" sz="18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Programmation des cycles d’apprentissage et calendrier des rencontres sportives pour l’année scolaire 2024-2025</a:t>
            </a:r>
          </a:p>
          <a:p>
            <a:pPr marL="228600" indent="-228600">
              <a:lnSpc>
                <a:spcPct val="115000"/>
              </a:lnSpc>
              <a:buFont typeface="+mj-lt"/>
              <a:buAutoNum type="arabicPeriod"/>
            </a:pPr>
            <a:endParaRPr lang="fr-FR" sz="8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fr-FR" sz="1800" b="1"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Journée nationale du sport scolaire</a:t>
            </a:r>
          </a:p>
          <a:p>
            <a:pPr marL="342900" lvl="0" indent="-342900">
              <a:lnSpc>
                <a:spcPct val="115000"/>
              </a:lnSpc>
              <a:buFont typeface="+mj-lt"/>
              <a:buAutoNum type="arabicPeriod"/>
            </a:pPr>
            <a:endParaRPr lang="fr-FR" sz="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fr-FR" sz="1800" b="1"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Projet pédagogique de </a:t>
            </a:r>
            <a:r>
              <a:rPr lang="fr-FR" sz="1800" b="1" dirty="0" err="1">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co</a:t>
            </a:r>
            <a:r>
              <a:rPr lang="fr-FR" sz="1800" b="1"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-intervention </a:t>
            </a:r>
          </a:p>
          <a:p>
            <a:pPr marL="342900" lvl="0" indent="-342900">
              <a:lnSpc>
                <a:spcPct val="115000"/>
              </a:lnSpc>
              <a:buFont typeface="+mj-lt"/>
              <a:buAutoNum type="arabicPeriod"/>
            </a:pPr>
            <a:endParaRPr lang="fr-FR" sz="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fr-FR" sz="1800" b="1"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Rencontres sportives et déclarations de rencontres sportives</a:t>
            </a:r>
          </a:p>
          <a:p>
            <a:pPr lvl="0">
              <a:lnSpc>
                <a:spcPct val="115000"/>
              </a:lnSpc>
              <a:buFont typeface="+mj-lt"/>
              <a:buAutoNum type="arabicPeriod"/>
            </a:pPr>
            <a:endParaRPr lang="fr-FR" sz="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fr-FR" sz="1800" b="1"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Questions diverses</a:t>
            </a:r>
            <a:endParaRPr lang="fr-FR"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132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8E7D2-5054-5E2E-BA85-577250D3F8F7}"/>
              </a:ext>
            </a:extLst>
          </p:cNvPr>
          <p:cNvSpPr>
            <a:spLocks noGrp="1"/>
          </p:cNvSpPr>
          <p:nvPr>
            <p:ph type="title"/>
          </p:nvPr>
        </p:nvSpPr>
        <p:spPr/>
        <p:txBody>
          <a:bodyPr/>
          <a:lstStyle/>
          <a:p>
            <a:r>
              <a:rPr lang="fr-FR" sz="3600" b="1"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Rappel du cadre </a:t>
            </a:r>
          </a:p>
        </p:txBody>
      </p:sp>
      <p:sp>
        <p:nvSpPr>
          <p:cNvPr id="3" name="Espace réservé du contenu 2">
            <a:extLst>
              <a:ext uri="{FF2B5EF4-FFF2-40B4-BE49-F238E27FC236}">
                <a16:creationId xmlns:a16="http://schemas.microsoft.com/office/drawing/2014/main" id="{2D44D72B-D0BB-FDC9-D130-FB4B3111EBE5}"/>
              </a:ext>
            </a:extLst>
          </p:cNvPr>
          <p:cNvSpPr>
            <a:spLocks noGrp="1"/>
          </p:cNvSpPr>
          <p:nvPr>
            <p:ph idx="1"/>
          </p:nvPr>
        </p:nvSpPr>
        <p:spPr/>
        <p:txBody>
          <a:bodyPr/>
          <a:lstStyle/>
          <a:p>
            <a:pPr marL="342900" lvl="0" indent="-342900">
              <a:lnSpc>
                <a:spcPct val="115000"/>
              </a:lnSpc>
              <a:buFont typeface="+mj-lt"/>
              <a:buAutoNum type="alphaUcPeriod"/>
            </a:pP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co</a:t>
            </a:r>
            <a:r>
              <a:rPr lang="fr-FR" sz="1800" b="1" dirty="0">
                <a:effectLst/>
                <a:latin typeface="Calibri" panose="020F0502020204030204" pitchFamily="34" charset="0"/>
                <a:ea typeface="Calibri" panose="020F0502020204030204" pitchFamily="34" charset="0"/>
                <a:cs typeface="Times New Roman" panose="02020603050405020304" pitchFamily="18" charset="0"/>
              </a:rPr>
              <a:t>-intervention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 </a:t>
            </a:r>
          </a:p>
          <a:p>
            <a:pPr marL="742950" lvl="1" indent="-285750">
              <a:lnSpc>
                <a:spcPct val="115000"/>
              </a:lnSpc>
              <a:buFont typeface="Courier New" panose="02070309020205020404" pitchFamily="49" charset="0"/>
              <a:buChar char="o"/>
            </a:pPr>
            <a:r>
              <a:rPr lang="fr-FR" sz="1800" b="1" dirty="0">
                <a:effectLst/>
                <a:latin typeface="Calibri" panose="020F0502020204030204" pitchFamily="34" charset="0"/>
                <a:ea typeface="Calibri" panose="020F0502020204030204" pitchFamily="34" charset="0"/>
                <a:cs typeface="Times New Roman" panose="02020603050405020304" pitchFamily="18" charset="0"/>
              </a:rPr>
              <a:t>1h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hebdommadaire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d’intervention par classe ETAPS. Démarrage des cycles d’apprentissage dans les écoles le 9 septembre 2024</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Une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co</a:t>
            </a:r>
            <a:r>
              <a:rPr lang="fr-FR" sz="1800" b="1" dirty="0">
                <a:effectLst/>
                <a:latin typeface="Calibri" panose="020F0502020204030204" pitchFamily="34" charset="0"/>
                <a:ea typeface="Calibri" panose="020F0502020204030204" pitchFamily="34" charset="0"/>
                <a:cs typeface="Times New Roman" panose="02020603050405020304" pitchFamily="18" charset="0"/>
              </a:rPr>
              <a:t>-intervention effective lors de la séance.  Le PE reste responsable pédagogique de la séquence d’apprentissage et de la sécurité.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1800" b="0" dirty="0">
                <a:effectLst/>
                <a:latin typeface="Calibri" panose="020F0502020204030204" pitchFamily="34" charset="0"/>
                <a:ea typeface="Calibri" panose="020F0502020204030204" pitchFamily="34" charset="0"/>
                <a:cs typeface="Times New Roman" panose="02020603050405020304" pitchFamily="18" charset="0"/>
              </a:rPr>
              <a:t>Il doit donc connaitre la séquence d’apprentissage, le contenu des séances : objectifs d’apprentissage visés, activités proposées, consignes, modalités d’évaluation, les modalités de la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co</a:t>
            </a:r>
            <a:r>
              <a:rPr lang="fr-FR" sz="1800" b="0" dirty="0">
                <a:effectLst/>
                <a:latin typeface="Calibri" panose="020F0502020204030204" pitchFamily="34" charset="0"/>
                <a:ea typeface="Calibri" panose="020F0502020204030204" pitchFamily="34" charset="0"/>
                <a:cs typeface="Times New Roman" panose="02020603050405020304" pitchFamily="18" charset="0"/>
              </a:rPr>
              <a:t>-intervention doivent être anticipées. </a:t>
            </a:r>
          </a:p>
          <a:p>
            <a:pPr marL="742950" lvl="1" indent="-285750">
              <a:lnSpc>
                <a:spcPct val="115000"/>
              </a:lnSpc>
              <a:buFont typeface="Courier New" panose="02070309020205020404" pitchFamily="49" charset="0"/>
              <a:buChar char="o"/>
            </a:pPr>
            <a:r>
              <a:rPr lang="fr-FR" sz="1800" b="1" dirty="0">
                <a:effectLst/>
                <a:latin typeface="Calibri" panose="020F0502020204030204" pitchFamily="34" charset="0"/>
                <a:ea typeface="Calibri" panose="020F0502020204030204" pitchFamily="34" charset="0"/>
                <a:cs typeface="Times New Roman" panose="02020603050405020304" pitchFamily="18" charset="0"/>
              </a:rPr>
              <a:t>Nécessité de reprendre ou de prolonger le contenu de la séance entre deux séances avec l’ETAPS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0" dirty="0">
                <a:effectLst/>
                <a:latin typeface="Calibri" panose="020F0502020204030204" pitchFamily="34" charset="0"/>
                <a:ea typeface="Calibri" panose="020F0502020204030204" pitchFamily="34" charset="0"/>
                <a:cs typeface="Times New Roman" panose="02020603050405020304" pitchFamily="18" charset="0"/>
              </a:rPr>
              <a:t>ceci dans l’intérêt des apprentissages des élèves et de la formation des PE en EPS </a:t>
            </a:r>
          </a:p>
          <a:p>
            <a:pPr marL="742950" lvl="1" indent="-285750">
              <a:lnSpc>
                <a:spcPct val="115000"/>
              </a:lnSpc>
              <a:spcAft>
                <a:spcPts val="1000"/>
              </a:spcAft>
              <a:buFont typeface="Courier New" panose="02070309020205020404" pitchFamily="49" charset="0"/>
              <a:buChar char="o"/>
            </a:pPr>
            <a:r>
              <a:rPr lang="fr-FR" sz="1800" b="1" dirty="0">
                <a:effectLst/>
                <a:latin typeface="Calibri" panose="020F0502020204030204" pitchFamily="34" charset="0"/>
                <a:ea typeface="Calibri" panose="020F0502020204030204" pitchFamily="34" charset="0"/>
                <a:cs typeface="Times New Roman" panose="02020603050405020304" pitchFamily="18" charset="0"/>
              </a:rPr>
              <a:t>Nécessité pour les ETAPS de communiquer leur séquence d’apprentissage aux PE,</a:t>
            </a:r>
            <a:r>
              <a:rPr lang="fr-FR" sz="1800" dirty="0">
                <a:effectLst/>
                <a:latin typeface="Calibri" panose="020F0502020204030204" pitchFamily="34" charset="0"/>
                <a:ea typeface="Calibri" panose="020F0502020204030204" pitchFamily="34" charset="0"/>
                <a:cs typeface="Times New Roman" panose="02020603050405020304" pitchFamily="18" charset="0"/>
              </a:rPr>
              <a:t> voir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de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co</a:t>
            </a:r>
            <a:r>
              <a:rPr lang="fr-FR" sz="1800" b="1" dirty="0">
                <a:effectLst/>
                <a:latin typeface="Calibri" panose="020F0502020204030204" pitchFamily="34" charset="0"/>
                <a:ea typeface="Calibri" panose="020F0502020204030204" pitchFamily="34" charset="0"/>
                <a:cs typeface="Times New Roman" panose="02020603050405020304" pitchFamily="18" charset="0"/>
              </a:rPr>
              <a:t>-construire avec le PE la séquence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0" dirty="0">
                <a:effectLst/>
                <a:latin typeface="Calibri" panose="020F0502020204030204" pitchFamily="34" charset="0"/>
                <a:ea typeface="Calibri" panose="020F0502020204030204" pitchFamily="34" charset="0"/>
                <a:cs typeface="Times New Roman" panose="02020603050405020304" pitchFamily="18" charset="0"/>
              </a:rPr>
              <a:t>La CPC missionnée EPS peut venir en soutien de ce travail de co-construction de séquence si les équipes le souhaitent. Richesse des regards croisés lors de ces séances de travail. </a:t>
            </a:r>
          </a:p>
          <a:p>
            <a:endParaRPr lang="fr-FR" dirty="0"/>
          </a:p>
        </p:txBody>
      </p:sp>
    </p:spTree>
    <p:extLst>
      <p:ext uri="{BB962C8B-B14F-4D97-AF65-F5344CB8AC3E}">
        <p14:creationId xmlns:p14="http://schemas.microsoft.com/office/powerpoint/2010/main" val="29896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8E7D2-5054-5E2E-BA85-577250D3F8F7}"/>
              </a:ext>
            </a:extLst>
          </p:cNvPr>
          <p:cNvSpPr>
            <a:spLocks noGrp="1"/>
          </p:cNvSpPr>
          <p:nvPr>
            <p:ph type="title"/>
          </p:nvPr>
        </p:nvSpPr>
        <p:spPr>
          <a:xfrm>
            <a:off x="971600" y="0"/>
            <a:ext cx="7943800" cy="914400"/>
          </a:xfrm>
        </p:spPr>
        <p:txBody>
          <a:bodyPr/>
          <a:lstStyle/>
          <a:p>
            <a:r>
              <a:rPr lang="fr-FR" sz="3600" b="1"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Rappel du cadre </a:t>
            </a:r>
          </a:p>
        </p:txBody>
      </p:sp>
      <p:sp>
        <p:nvSpPr>
          <p:cNvPr id="6" name="Espace réservé du contenu 5">
            <a:extLst>
              <a:ext uri="{FF2B5EF4-FFF2-40B4-BE49-F238E27FC236}">
                <a16:creationId xmlns:a16="http://schemas.microsoft.com/office/drawing/2014/main" id="{663F598C-9827-4BB3-7282-363D233D7B4D}"/>
              </a:ext>
            </a:extLst>
          </p:cNvPr>
          <p:cNvSpPr>
            <a:spLocks noGrp="1"/>
          </p:cNvSpPr>
          <p:nvPr>
            <p:ph idx="1"/>
          </p:nvPr>
        </p:nvSpPr>
        <p:spPr>
          <a:xfrm>
            <a:off x="971600" y="914400"/>
            <a:ext cx="8172400" cy="5486400"/>
          </a:xfrm>
        </p:spPr>
        <p:txBody>
          <a:bodyPr/>
          <a:lstStyle/>
          <a:p>
            <a:pPr marL="0" lvl="0" indent="0">
              <a:lnSpc>
                <a:spcPct val="115000"/>
              </a:lnSpc>
              <a:buNone/>
            </a:pPr>
            <a:r>
              <a:rPr lang="fr-FR" sz="1800" b="1" dirty="0">
                <a:effectLst/>
                <a:latin typeface="Calibri" panose="020F0502020204030204" pitchFamily="34" charset="0"/>
                <a:ea typeface="Calibri" panose="020F0502020204030204" pitchFamily="34" charset="0"/>
                <a:cs typeface="Times New Roman" panose="02020603050405020304" pitchFamily="18" charset="0"/>
              </a:rPr>
              <a:t>B. Respect des consignes données pour les inscriptions aux cycles d’apprentissage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15000"/>
              </a:lnSpc>
              <a:buFont typeface="Courier New" panose="02070309020205020404" pitchFamily="49" charset="0"/>
              <a:buChar char="o"/>
            </a:pPr>
            <a:r>
              <a:rPr lang="fr-FR"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hoisir un niveau de classe dans le cas des classes à double niveau</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et s’y tenir durant toute l’année</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15000"/>
              </a:lnSpc>
              <a:buFont typeface="Courier New" panose="02070309020205020404" pitchFamily="49" charset="0"/>
              <a:buChar char="o"/>
            </a:pPr>
            <a:r>
              <a:rPr lang="fr-FR" sz="1800" dirty="0">
                <a:effectLst/>
                <a:latin typeface="Calibri" panose="020F0502020204030204" pitchFamily="34" charset="0"/>
                <a:ea typeface="Calibri" panose="020F0502020204030204" pitchFamily="34" charset="0"/>
                <a:cs typeface="Times New Roman" panose="02020603050405020304" pitchFamily="18" charset="0"/>
              </a:rPr>
              <a:t> Critères pour déterminer le niveau choisi : le nombre d’élèves au sein de chacun des niveaux, le niveau de compétences des élèves en EPS. Lorsque les effectifs des deux niveaux sont sensiblement les mêmes au sein d’une même classe , rassembler les élèves d’un même niveau sur deux classes pour les séances d’EPS qui se déroulent alors en barrette pour les classes. </a:t>
            </a:r>
          </a:p>
          <a:p>
            <a:pPr marL="742950" lvl="1" indent="-285750">
              <a:lnSpc>
                <a:spcPct val="115000"/>
              </a:lnSpc>
              <a:buFont typeface="Courier New" panose="02070309020205020404" pitchFamily="49" charset="0"/>
              <a:buChar char="o"/>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Choisir l’une des APSA judo CE2  et pétanque  CM1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 fonction du niveau de classe choisi</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0" dirty="0">
                <a:effectLst/>
                <a:latin typeface="Calibri" panose="020F0502020204030204" pitchFamily="34" charset="0"/>
                <a:ea typeface="Calibri" panose="020F0502020204030204" pitchFamily="34" charset="0"/>
                <a:cs typeface="Times New Roman" panose="02020603050405020304" pitchFamily="18" charset="0"/>
              </a:rPr>
              <a:t>Être bien au clair avec les contraintes d’emploi du temps avant d’inscrire sa classe. </a:t>
            </a:r>
          </a:p>
          <a:p>
            <a:pPr marL="742950" lvl="1" indent="-285750">
              <a:lnSpc>
                <a:spcPct val="115000"/>
              </a:lnSpc>
              <a:buFont typeface="Courier New" panose="02070309020205020404" pitchFamily="49" charset="0"/>
              <a:buChar char="o"/>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Bien respecter les dates limites de retour</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des inscriptions qui sont données.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déplacements sur les différents lieux d’activité et de rencontre sportive se feront le plus souvent à pied.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Bien respecter les horaires de passage des cars dans les écoles</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quand les déplacements se feront en car :  </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numéro à appeler au service des sports en cas d’absence ou de problème autre : 04 75 45 89 48</a:t>
            </a:r>
          </a:p>
          <a:p>
            <a:endParaRPr lang="fr-FR" dirty="0"/>
          </a:p>
        </p:txBody>
      </p:sp>
    </p:spTree>
    <p:extLst>
      <p:ext uri="{BB962C8B-B14F-4D97-AF65-F5344CB8AC3E}">
        <p14:creationId xmlns:p14="http://schemas.microsoft.com/office/powerpoint/2010/main" val="35107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8E7D2-5054-5E2E-BA85-577250D3F8F7}"/>
              </a:ext>
            </a:extLst>
          </p:cNvPr>
          <p:cNvSpPr>
            <a:spLocks noGrp="1"/>
          </p:cNvSpPr>
          <p:nvPr>
            <p:ph type="title"/>
          </p:nvPr>
        </p:nvSpPr>
        <p:spPr>
          <a:xfrm>
            <a:off x="895850" y="260648"/>
            <a:ext cx="8418240" cy="1008112"/>
          </a:xfrm>
        </p:spPr>
        <p:txBody>
          <a:bodyPr/>
          <a:lstStyle/>
          <a:p>
            <a:r>
              <a:rPr lang="fr-FR" sz="2800" b="1" dirty="0">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Présentation des APSA et des rencontres sportives</a:t>
            </a:r>
            <a:br>
              <a:rPr lang="fr-FR" b="1"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0123194-48F1-3BA3-D0C5-46407F45EE84}"/>
              </a:ext>
            </a:extLst>
          </p:cNvPr>
          <p:cNvSpPr>
            <a:spLocks noGrp="1"/>
          </p:cNvSpPr>
          <p:nvPr>
            <p:ph idx="1"/>
          </p:nvPr>
        </p:nvSpPr>
        <p:spPr/>
        <p:txBody>
          <a:bodyPr/>
          <a:lstStyle/>
          <a:p>
            <a:pPr marL="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Présentation du planning d’intervention des ETAPS  </a:t>
            </a:r>
          </a:p>
          <a:p>
            <a:pPr>
              <a:lnSpc>
                <a:spcPct val="115000"/>
              </a:lnSpc>
              <a:spcAft>
                <a:spcPts val="1000"/>
              </a:spcAft>
              <a:buFont typeface="+mj-lt"/>
              <a:buAutoNum type="alphaUcPeriod"/>
            </a:pPr>
            <a:r>
              <a:rPr lang="fr-FR" sz="1800" b="1" dirty="0">
                <a:effectLst/>
                <a:latin typeface="Calibri" panose="020F0502020204030204" pitchFamily="34" charset="0"/>
                <a:ea typeface="Calibri" panose="020F0502020204030204" pitchFamily="34" charset="0"/>
                <a:cs typeface="Times New Roman" panose="02020603050405020304" pitchFamily="18" charset="0"/>
              </a:rPr>
              <a:t>Présentation du planning de l’utilisation des </a:t>
            </a:r>
            <a:r>
              <a:rPr lang="fr-FR" sz="1800" dirty="0">
                <a:latin typeface="Calibri" panose="020F0502020204030204" pitchFamily="34" charset="0"/>
                <a:ea typeface="Calibri" panose="020F0502020204030204" pitchFamily="34" charset="0"/>
                <a:cs typeface="Times New Roman" panose="02020603050405020304" pitchFamily="18" charset="0"/>
              </a:rPr>
              <a:t>gymnases </a:t>
            </a:r>
          </a:p>
          <a:p>
            <a:pPr>
              <a:lnSpc>
                <a:spcPct val="115000"/>
              </a:lnSpc>
              <a:spcAft>
                <a:spcPts val="1000"/>
              </a:spcAft>
              <a:buFont typeface="+mj-lt"/>
              <a:buAutoNum type="alphaUcPeriod"/>
            </a:pPr>
            <a:r>
              <a:rPr lang="fr-FR" sz="1800" dirty="0">
                <a:latin typeface="Calibri" panose="020F0502020204030204" pitchFamily="34" charset="0"/>
                <a:ea typeface="Calibri" panose="020F0502020204030204" pitchFamily="34" charset="0"/>
                <a:cs typeface="Times New Roman" panose="02020603050405020304" pitchFamily="18" charset="0"/>
              </a:rPr>
              <a:t>Programmation des cycles d’apprentissage   pour l'année scolaire 2024-2025 et calendrier des rencontres sportives </a:t>
            </a:r>
          </a:p>
          <a:p>
            <a:pPr marL="342900" lvl="0" indent="-342900">
              <a:lnSpc>
                <a:spcPct val="115000"/>
              </a:lnSpc>
              <a:spcAft>
                <a:spcPts val="1000"/>
              </a:spcAft>
              <a:buFont typeface="+mj-lt"/>
              <a:buAutoNum type="alphaUcPeriod"/>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UcPeriod"/>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433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8E7D2-5054-5E2E-BA85-577250D3F8F7}"/>
              </a:ext>
            </a:extLst>
          </p:cNvPr>
          <p:cNvSpPr>
            <a:spLocks noGrp="1"/>
          </p:cNvSpPr>
          <p:nvPr>
            <p:ph type="title"/>
          </p:nvPr>
        </p:nvSpPr>
        <p:spPr>
          <a:xfrm>
            <a:off x="895850" y="260648"/>
            <a:ext cx="8418240" cy="1008112"/>
          </a:xfrm>
        </p:spPr>
        <p:txBody>
          <a:bodyPr/>
          <a:lstStyle/>
          <a:p>
            <a:r>
              <a:rPr lang="fr-FR" sz="36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Journée</a:t>
            </a:r>
            <a:r>
              <a:rPr lang="fr-FR" sz="40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nationale du sport scolaire </a:t>
            </a:r>
            <a:br>
              <a:rPr lang="fr-FR" b="1" dirty="0">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br>
            <a:endParaRPr lang="fr-FR" dirty="0">
              <a:solidFill>
                <a:schemeClr val="accent6">
                  <a:lumMod val="60000"/>
                  <a:lumOff val="40000"/>
                </a:schemeClr>
              </a:solidFill>
            </a:endParaRPr>
          </a:p>
        </p:txBody>
      </p:sp>
      <p:sp>
        <p:nvSpPr>
          <p:cNvPr id="3" name="Espace réservé du contenu 2">
            <a:extLst>
              <a:ext uri="{FF2B5EF4-FFF2-40B4-BE49-F238E27FC236}">
                <a16:creationId xmlns:a16="http://schemas.microsoft.com/office/drawing/2014/main" id="{40123194-48F1-3BA3-D0C5-46407F45EE84}"/>
              </a:ext>
            </a:extLst>
          </p:cNvPr>
          <p:cNvSpPr>
            <a:spLocks noGrp="1"/>
          </p:cNvSpPr>
          <p:nvPr>
            <p:ph idx="1"/>
          </p:nvPr>
        </p:nvSpPr>
        <p:spPr/>
        <p:txBody>
          <a:bodyPr/>
          <a:lstStyle/>
          <a:p>
            <a:pPr marL="742950" lvl="1" indent="-285750">
              <a:lnSpc>
                <a:spcPct val="115000"/>
              </a:lnSpc>
              <a:buFont typeface="+mj-lt"/>
              <a:buAutoNum type="alphaUcPeriod"/>
            </a:pPr>
            <a:r>
              <a:rPr lang="fr-FR" sz="2000" b="1" dirty="0">
                <a:effectLst/>
                <a:latin typeface="Calibri" panose="020F0502020204030204" pitchFamily="34" charset="0"/>
                <a:ea typeface="Calibri" panose="020F0502020204030204" pitchFamily="34" charset="0"/>
                <a:cs typeface="Times New Roman" panose="02020603050405020304" pitchFamily="18" charset="0"/>
              </a:rPr>
              <a:t>La</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journée nationale du sport scolaire</a:t>
            </a:r>
            <a:r>
              <a:rPr lang="fr-FR" sz="2000" dirty="0">
                <a:effectLst/>
                <a:latin typeface="Calibri" panose="020F0502020204030204" pitchFamily="34" charset="0"/>
                <a:ea typeface="Calibri" panose="020F0502020204030204" pitchFamily="34" charset="0"/>
                <a:cs typeface="Times New Roman" panose="02020603050405020304" pitchFamily="18" charset="0"/>
              </a:rPr>
              <a:t> est programmée au niveau national le mercredi 18 septembre 2024.</a:t>
            </a:r>
          </a:p>
          <a:p>
            <a:pPr marL="914400" lvl="1" indent="-457200">
              <a:lnSpc>
                <a:spcPct val="115000"/>
              </a:lnSpc>
              <a:buFont typeface="+mj-lt"/>
              <a:buAutoNum type="alphaUcPeriod"/>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mj-lt"/>
              <a:buAutoNum type="alphaUcPeriod"/>
            </a:pPr>
            <a:r>
              <a:rPr lang="fr-FR" sz="2000" b="1" dirty="0">
                <a:effectLst/>
                <a:latin typeface="Calibri" panose="020F0502020204030204" pitchFamily="34" charset="0"/>
                <a:ea typeface="Calibri" panose="020F0502020204030204" pitchFamily="34" charset="0"/>
                <a:cs typeface="Times New Roman" panose="02020603050405020304" pitchFamily="18" charset="0"/>
              </a:rPr>
              <a:t>Journée nationale du sport scolaire à Romans</a:t>
            </a:r>
            <a:r>
              <a:rPr lang="fr-FR" sz="2000" dirty="0">
                <a:effectLst/>
                <a:latin typeface="Calibri" panose="020F0502020204030204" pitchFamily="34" charset="0"/>
                <a:ea typeface="Calibri" panose="020F0502020204030204" pitchFamily="34" charset="0"/>
                <a:cs typeface="Times New Roman" panose="02020603050405020304" pitchFamily="18" charset="0"/>
              </a:rPr>
              <a:t> programmée:</a:t>
            </a:r>
          </a:p>
          <a:p>
            <a:pPr lvl="2" indent="-285750">
              <a:lnSpc>
                <a:spcPct val="115000"/>
              </a:lnSpc>
              <a:buFont typeface="Wingdings" panose="05000000000000000000" pitchFamily="2" charset="2"/>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lundi 23 et mardi 24  septembre sur la demi-journée</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p>
          <a:p>
            <a:pPr lvl="2" indent="-285750">
              <a:lnSpc>
                <a:spcPct val="115000"/>
              </a:lnSpc>
              <a:buFont typeface="Wingdings" panose="05000000000000000000" pitchFamily="2" charset="2"/>
              <a:buChar char="§"/>
            </a:pPr>
            <a:r>
              <a:rPr lang="fr-FR" sz="2000" b="1" dirty="0">
                <a:effectLst/>
                <a:latin typeface="Calibri" panose="020F0502020204030204" pitchFamily="34" charset="0"/>
                <a:ea typeface="Calibri" panose="020F0502020204030204" pitchFamily="34" charset="0"/>
                <a:cs typeface="Times New Roman" panose="02020603050405020304" pitchFamily="18" charset="0"/>
              </a:rPr>
              <a:t>à destination des CP, </a:t>
            </a:r>
          </a:p>
          <a:p>
            <a:pPr lvl="2" indent="-285750">
              <a:lnSpc>
                <a:spcPct val="115000"/>
              </a:lnSpc>
              <a:buFont typeface="Wingdings" panose="05000000000000000000" pitchFamily="2" charset="2"/>
              <a:buChar char="§"/>
            </a:pPr>
            <a:r>
              <a:rPr lang="fr-FR" sz="2000" b="1" dirty="0">
                <a:effectLst/>
                <a:latin typeface="Calibri" panose="020F0502020204030204" pitchFamily="34" charset="0"/>
                <a:ea typeface="Calibri" panose="020F0502020204030204" pitchFamily="34" charset="0"/>
                <a:cs typeface="Times New Roman" panose="02020603050405020304" pitchFamily="18" charset="0"/>
              </a:rPr>
              <a:t> sur trois sites distincts</a:t>
            </a:r>
            <a:r>
              <a:rPr lang="fr-FR" sz="2000" dirty="0">
                <a:effectLst/>
                <a:latin typeface="Calibri" panose="020F0502020204030204" pitchFamily="34" charset="0"/>
                <a:ea typeface="Calibri" panose="020F0502020204030204" pitchFamily="34" charset="0"/>
                <a:cs typeface="Times New Roman" panose="02020603050405020304" pitchFamily="18" charset="0"/>
              </a:rPr>
              <a:t> :  </a:t>
            </a:r>
            <a:r>
              <a:rPr lang="fr-FR" sz="2000" b="0" dirty="0" err="1">
                <a:effectLst/>
                <a:latin typeface="Calibri" panose="020F0502020204030204" pitchFamily="34" charset="0"/>
                <a:ea typeface="Calibri" panose="020F0502020204030204" pitchFamily="34" charset="0"/>
                <a:cs typeface="Times New Roman" panose="02020603050405020304" pitchFamily="18" charset="0"/>
              </a:rPr>
              <a:t>Sylvano</a:t>
            </a:r>
            <a:r>
              <a:rPr lang="fr-FR" sz="2000" b="0" dirty="0">
                <a:effectLst/>
                <a:latin typeface="Calibri" panose="020F0502020204030204" pitchFamily="34" charset="0"/>
                <a:ea typeface="Calibri" panose="020F0502020204030204" pitchFamily="34" charset="0"/>
                <a:cs typeface="Times New Roman" panose="02020603050405020304" pitchFamily="18" charset="0"/>
              </a:rPr>
              <a:t> Sauveur pour les écoles  Saint-Exupéry,  les Arnauds, Langevin, </a:t>
            </a:r>
            <a:r>
              <a:rPr lang="fr-FR" sz="2000" b="0" dirty="0" err="1">
                <a:effectLst/>
                <a:latin typeface="Calibri" panose="020F0502020204030204" pitchFamily="34" charset="0"/>
                <a:ea typeface="Calibri" panose="020F0502020204030204" pitchFamily="34" charset="0"/>
                <a:cs typeface="Times New Roman" panose="02020603050405020304" pitchFamily="18" charset="0"/>
              </a:rPr>
              <a:t>Guillermoz</a:t>
            </a:r>
            <a:r>
              <a:rPr lang="fr-FR" sz="2000" b="0" dirty="0">
                <a:effectLst/>
                <a:latin typeface="Calibri" panose="020F0502020204030204" pitchFamily="34" charset="0"/>
                <a:ea typeface="Calibri" panose="020F0502020204030204" pitchFamily="34" charset="0"/>
                <a:cs typeface="Times New Roman" panose="02020603050405020304" pitchFamily="18" charset="0"/>
              </a:rPr>
              <a:t>  pour les écoles de la </a:t>
            </a:r>
            <a:r>
              <a:rPr lang="fr-FR" sz="2000" b="0" dirty="0" err="1">
                <a:effectLst/>
                <a:latin typeface="Calibri" panose="020F0502020204030204" pitchFamily="34" charset="0"/>
                <a:ea typeface="Calibri" panose="020F0502020204030204" pitchFamily="34" charset="0"/>
                <a:cs typeface="Times New Roman" panose="02020603050405020304" pitchFamily="18" charset="0"/>
              </a:rPr>
              <a:t>Pierrotte</a:t>
            </a:r>
            <a:r>
              <a:rPr lang="fr-FR" sz="2000" b="0" dirty="0">
                <a:effectLst/>
                <a:latin typeface="Calibri" panose="020F0502020204030204" pitchFamily="34" charset="0"/>
                <a:ea typeface="Calibri" panose="020F0502020204030204" pitchFamily="34" charset="0"/>
                <a:cs typeface="Times New Roman" panose="02020603050405020304" pitchFamily="18" charset="0"/>
              </a:rPr>
              <a:t> , Aubrac , Monin, la Paillère : pour les écoles les Balmes, Rostand, Saint-Just, Jacquemart</a:t>
            </a:r>
            <a:r>
              <a:rPr lang="fr-FR" sz="2000" b="0" dirty="0">
                <a:latin typeface="Calibri" panose="020F0502020204030204" pitchFamily="34" charset="0"/>
                <a:ea typeface="Calibri" panose="020F0502020204030204" pitchFamily="34"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lvl="2" indent="-285750">
              <a:lnSpc>
                <a:spcPct val="115000"/>
              </a:lnSpc>
              <a:buFont typeface="Wingdings" panose="05000000000000000000" pitchFamily="2" charset="2"/>
              <a:buChar char="§"/>
            </a:pPr>
            <a:r>
              <a:rPr lang="fr-FR" sz="2000" b="1" dirty="0">
                <a:effectLst/>
                <a:latin typeface="Calibri" panose="020F0502020204030204" pitchFamily="34" charset="0"/>
                <a:ea typeface="Calibri" panose="020F0502020204030204" pitchFamily="34" charset="0"/>
                <a:cs typeface="Times New Roman" panose="02020603050405020304" pitchFamily="18" charset="0"/>
              </a:rPr>
              <a:t>activités proposées</a:t>
            </a:r>
            <a:r>
              <a:rPr lang="fr-FR" sz="2000" dirty="0">
                <a:effectLst/>
                <a:latin typeface="Calibri" panose="020F0502020204030204" pitchFamily="34" charset="0"/>
                <a:ea typeface="Calibri" panose="020F0502020204030204" pitchFamily="34" charset="0"/>
                <a:cs typeface="Times New Roman" panose="02020603050405020304" pitchFamily="18" charset="0"/>
              </a:rPr>
              <a:t> : </a:t>
            </a:r>
            <a:r>
              <a:rPr lang="fr-FR" sz="2000" b="0" dirty="0">
                <a:effectLst/>
                <a:latin typeface="Calibri" panose="020F0502020204030204" pitchFamily="34" charset="0"/>
                <a:ea typeface="Calibri" panose="020F0502020204030204" pitchFamily="34" charset="0"/>
                <a:cs typeface="Times New Roman" panose="02020603050405020304" pitchFamily="18" charset="0"/>
              </a:rPr>
              <a:t>draisienne, jeux de raquettes, jeux de déménageurs, jeux de motricité</a:t>
            </a:r>
            <a:r>
              <a:rPr lang="fr-FR" sz="2000" b="0" dirty="0">
                <a:latin typeface="Calibri" panose="020F0502020204030204" pitchFamily="34" charset="0"/>
                <a:ea typeface="Calibri" panose="020F0502020204030204" pitchFamily="34" charset="0"/>
                <a:cs typeface="Times New Roman" panose="02020603050405020304" pitchFamily="18" charset="0"/>
              </a:rPr>
              <a:t>, …à déterminer </a:t>
            </a:r>
            <a:r>
              <a:rPr lang="fr-FR" sz="2000" b="0" dirty="0">
                <a:effectLst/>
                <a:latin typeface="Calibri" panose="020F0502020204030204" pitchFamily="34" charset="0"/>
                <a:ea typeface="Calibri" panose="020F0502020204030204" pitchFamily="34" charset="0"/>
                <a:cs typeface="Times New Roman" panose="02020603050405020304" pitchFamily="18" charset="0"/>
              </a:rPr>
              <a:t> </a:t>
            </a:r>
          </a:p>
          <a:p>
            <a:pPr marL="571500" indent="0">
              <a:lnSpc>
                <a:spcPct val="107000"/>
              </a:lnSpc>
              <a:spcAft>
                <a:spcPts val="800"/>
              </a:spcAft>
              <a:buNone/>
            </a:pP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5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8E7D2-5054-5E2E-BA85-577250D3F8F7}"/>
              </a:ext>
            </a:extLst>
          </p:cNvPr>
          <p:cNvSpPr>
            <a:spLocks noGrp="1"/>
          </p:cNvSpPr>
          <p:nvPr>
            <p:ph type="title"/>
          </p:nvPr>
        </p:nvSpPr>
        <p:spPr>
          <a:xfrm>
            <a:off x="895850" y="260648"/>
            <a:ext cx="8418240" cy="1008112"/>
          </a:xfrm>
        </p:spPr>
        <p:txBody>
          <a:bodyPr/>
          <a:lstStyle/>
          <a:p>
            <a:r>
              <a:rPr lang="fr-FR" sz="32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Projets pédagogiques de </a:t>
            </a:r>
            <a:r>
              <a:rPr lang="fr-FR" sz="3200" b="1" dirty="0" err="1">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co</a:t>
            </a:r>
            <a:r>
              <a:rPr lang="fr-FR" sz="32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-intervention </a:t>
            </a:r>
            <a:br>
              <a:rPr lang="fr-FR" b="1" dirty="0">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br>
            <a:endParaRPr lang="fr-FR" dirty="0">
              <a:solidFill>
                <a:schemeClr val="accent6">
                  <a:lumMod val="60000"/>
                  <a:lumOff val="40000"/>
                </a:schemeClr>
              </a:solidFill>
            </a:endParaRPr>
          </a:p>
        </p:txBody>
      </p:sp>
      <p:sp>
        <p:nvSpPr>
          <p:cNvPr id="3" name="Espace réservé du contenu 2">
            <a:extLst>
              <a:ext uri="{FF2B5EF4-FFF2-40B4-BE49-F238E27FC236}">
                <a16:creationId xmlns:a16="http://schemas.microsoft.com/office/drawing/2014/main" id="{40123194-48F1-3BA3-D0C5-46407F45EE84}"/>
              </a:ext>
            </a:extLst>
          </p:cNvPr>
          <p:cNvSpPr>
            <a:spLocks noGrp="1"/>
          </p:cNvSpPr>
          <p:nvPr>
            <p:ph idx="1"/>
          </p:nvPr>
        </p:nvSpPr>
        <p:spPr/>
        <p:txBody>
          <a:bodyPr/>
          <a:lstStyle/>
          <a:p>
            <a:pPr marL="571500" indent="0">
              <a:lnSpc>
                <a:spcPct val="107000"/>
              </a:lnSpc>
              <a:spcAft>
                <a:spcPts val="800"/>
              </a:spcAft>
              <a:buNone/>
            </a:pP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nSpc>
                <a:spcPct val="115000"/>
              </a:lnSpc>
              <a:spcAft>
                <a:spcPts val="10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Projet à rédiger par cycle et à transmettre à l’IEN avant le 31 décembre 2023</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auquel vous joindrez la programmation EPS des cycles 2 et 3 pour les deux autres heures d’EPS au programme</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982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8E7D2-5054-5E2E-BA85-577250D3F8F7}"/>
              </a:ext>
            </a:extLst>
          </p:cNvPr>
          <p:cNvSpPr>
            <a:spLocks noGrp="1"/>
          </p:cNvSpPr>
          <p:nvPr>
            <p:ph type="title"/>
          </p:nvPr>
        </p:nvSpPr>
        <p:spPr>
          <a:xfrm>
            <a:off x="895850" y="260648"/>
            <a:ext cx="8418240" cy="1008112"/>
          </a:xfrm>
        </p:spPr>
        <p:txBody>
          <a:bodyPr/>
          <a:lstStyle/>
          <a:p>
            <a:r>
              <a:rPr lang="fr-FR" sz="32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Déclarations de rencontre sportive</a:t>
            </a:r>
            <a:br>
              <a:rPr lang="fr-FR" b="1" dirty="0">
                <a:solidFill>
                  <a:schemeClr val="accent6">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br>
            <a:endParaRPr lang="fr-FR" dirty="0">
              <a:solidFill>
                <a:schemeClr val="accent6">
                  <a:lumMod val="60000"/>
                  <a:lumOff val="40000"/>
                </a:schemeClr>
              </a:solidFill>
            </a:endParaRPr>
          </a:p>
        </p:txBody>
      </p:sp>
      <p:sp>
        <p:nvSpPr>
          <p:cNvPr id="3" name="Espace réservé du contenu 2">
            <a:extLst>
              <a:ext uri="{FF2B5EF4-FFF2-40B4-BE49-F238E27FC236}">
                <a16:creationId xmlns:a16="http://schemas.microsoft.com/office/drawing/2014/main" id="{40123194-48F1-3BA3-D0C5-46407F45EE84}"/>
              </a:ext>
            </a:extLst>
          </p:cNvPr>
          <p:cNvSpPr>
            <a:spLocks noGrp="1"/>
          </p:cNvSpPr>
          <p:nvPr>
            <p:ph idx="1"/>
          </p:nvPr>
        </p:nvSpPr>
        <p:spPr/>
        <p:txBody>
          <a:bodyPr/>
          <a:lstStyle/>
          <a:p>
            <a:pPr marL="571500" indent="0">
              <a:lnSpc>
                <a:spcPct val="107000"/>
              </a:lnSpc>
              <a:spcAft>
                <a:spcPts val="800"/>
              </a:spcAft>
              <a:buNone/>
            </a:pP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10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La déclaration </a:t>
            </a:r>
            <a:r>
              <a:rPr lang="fr-FR" sz="1800" b="0" dirty="0">
                <a:effectLst/>
                <a:latin typeface="Calibri" panose="020F0502020204030204" pitchFamily="34" charset="0"/>
                <a:ea typeface="Calibri" panose="020F0502020204030204" pitchFamily="34" charset="0"/>
                <a:cs typeface="Times New Roman" panose="02020603050405020304" pitchFamily="18" charset="0"/>
              </a:rPr>
              <a:t>sera   envoyée pré remplie aux écoles en début de cycle d’apprentissage   par Marc CONSTANTY et </a:t>
            </a:r>
            <a:r>
              <a:rPr lang="fr-FR" sz="1800" dirty="0">
                <a:effectLst/>
                <a:latin typeface="Calibri" panose="020F0502020204030204" pitchFamily="34" charset="0"/>
                <a:ea typeface="Calibri" panose="020F0502020204030204" pitchFamily="34" charset="0"/>
                <a:cs typeface="Times New Roman" panose="02020603050405020304" pitchFamily="18" charset="0"/>
              </a:rPr>
              <a:t>devra être retournée   à l’IEN obligatoirement 4 semaines avant la rencontre. </a:t>
            </a:r>
          </a:p>
          <a:p>
            <a:pPr marL="114300" indent="0">
              <a:lnSpc>
                <a:spcPct val="115000"/>
              </a:lnSpc>
              <a:spcAft>
                <a:spcPts val="1000"/>
              </a:spcAft>
              <a:buNone/>
            </a:pPr>
            <a:r>
              <a:rPr lang="fr-FR" sz="1800" b="1"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Penser à bien transmettre vos déclarations de rencontre sportive en respectant les dates de retour.</a:t>
            </a:r>
            <a:endParaRPr lang="fr-FR" sz="1600" dirty="0">
              <a:solidFill>
                <a:schemeClr val="accent6">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46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F67FEA-F9E3-A685-97BC-BB925863CF0E}"/>
              </a:ext>
            </a:extLst>
          </p:cNvPr>
          <p:cNvSpPr>
            <a:spLocks noGrp="1"/>
          </p:cNvSpPr>
          <p:nvPr>
            <p:ph type="title"/>
          </p:nvPr>
        </p:nvSpPr>
        <p:spPr/>
        <p:txBody>
          <a:bodyPr/>
          <a:lstStyle/>
          <a:p>
            <a:r>
              <a:rPr lang="fr-FR" sz="3600" b="1"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Questions diverses</a:t>
            </a:r>
          </a:p>
        </p:txBody>
      </p:sp>
      <p:sp>
        <p:nvSpPr>
          <p:cNvPr id="6" name="ZoneTexte 5">
            <a:extLst>
              <a:ext uri="{FF2B5EF4-FFF2-40B4-BE49-F238E27FC236}">
                <a16:creationId xmlns:a16="http://schemas.microsoft.com/office/drawing/2014/main" id="{A1D861F5-9D8C-320F-0F3E-A3E55D000D3E}"/>
              </a:ext>
            </a:extLst>
          </p:cNvPr>
          <p:cNvSpPr txBox="1"/>
          <p:nvPr/>
        </p:nvSpPr>
        <p:spPr>
          <a:xfrm>
            <a:off x="3395662" y="4343400"/>
            <a:ext cx="3038475" cy="369332"/>
          </a:xfrm>
          <a:prstGeom prst="rect">
            <a:avLst/>
          </a:prstGeom>
          <a:noFill/>
        </p:spPr>
        <p:txBody>
          <a:bodyPr wrap="square" rtlCol="0">
            <a:spAutoFit/>
          </a:bodyPr>
          <a:lstStyle/>
          <a:p>
            <a:r>
              <a:rPr lang="fr-FR" sz="900" dirty="0">
                <a:hlinkClick r:id="rId3" tooltip="https://www.flickr.com/photos/zigazou76/5970648519"/>
              </a:rPr>
              <a:t>Cette photo</a:t>
            </a:r>
            <a:r>
              <a:rPr lang="fr-FR" sz="900" dirty="0"/>
              <a:t> par Auteur inconnu est soumise à la licence </a:t>
            </a:r>
            <a:r>
              <a:rPr lang="fr-FR" sz="900" dirty="0">
                <a:hlinkClick r:id="rId4" tooltip="https://creativecommons.org/licenses/by/3.0/"/>
              </a:rPr>
              <a:t>CC BY</a:t>
            </a:r>
            <a:endParaRPr lang="fr-FR" sz="900" dirty="0"/>
          </a:p>
        </p:txBody>
      </p:sp>
      <p:pic>
        <p:nvPicPr>
          <p:cNvPr id="9" name="Espace réservé du contenu 8">
            <a:extLst>
              <a:ext uri="{FF2B5EF4-FFF2-40B4-BE49-F238E27FC236}">
                <a16:creationId xmlns:a16="http://schemas.microsoft.com/office/drawing/2014/main" id="{D64A5C56-0A9D-4F85-B867-38803C0CCB6B}"/>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rot="533402">
            <a:off x="2209800" y="1893620"/>
            <a:ext cx="5410200" cy="3604159"/>
          </a:xfrm>
        </p:spPr>
      </p:pic>
      <p:sp>
        <p:nvSpPr>
          <p:cNvPr id="10" name="ZoneTexte 9">
            <a:extLst>
              <a:ext uri="{FF2B5EF4-FFF2-40B4-BE49-F238E27FC236}">
                <a16:creationId xmlns:a16="http://schemas.microsoft.com/office/drawing/2014/main" id="{9CDB3EDD-E02D-B0B0-CEBD-C7457BEB8AE8}"/>
              </a:ext>
            </a:extLst>
          </p:cNvPr>
          <p:cNvSpPr txBox="1"/>
          <p:nvPr/>
        </p:nvSpPr>
        <p:spPr>
          <a:xfrm rot="20844372">
            <a:off x="4201889" y="5110892"/>
            <a:ext cx="4464496" cy="369332"/>
          </a:xfrm>
          <a:prstGeom prst="rect">
            <a:avLst/>
          </a:prstGeom>
          <a:solidFill>
            <a:schemeClr val="accent3">
              <a:lumMod val="20000"/>
              <a:lumOff val="80000"/>
            </a:schemeClr>
          </a:solidFill>
        </p:spPr>
        <p:txBody>
          <a:bodyPr wrap="square" rtlCol="0">
            <a:spAutoFit/>
          </a:bodyPr>
          <a:lstStyle/>
          <a:p>
            <a:pPr algn="ctr"/>
            <a:r>
              <a:rPr lang="fr-FR" b="1" i="1" dirty="0"/>
              <a:t>Merci pour votre attention </a:t>
            </a:r>
          </a:p>
        </p:txBody>
      </p:sp>
    </p:spTree>
    <p:extLst>
      <p:ext uri="{BB962C8B-B14F-4D97-AF65-F5344CB8AC3E}">
        <p14:creationId xmlns:p14="http://schemas.microsoft.com/office/powerpoint/2010/main" val="2833454567"/>
      </p:ext>
    </p:extLst>
  </p:cSld>
  <p:clrMapOvr>
    <a:masterClrMapping/>
  </p:clrMapOvr>
</p:sld>
</file>

<file path=ppt/theme/theme1.xml><?xml version="1.0" encoding="utf-8"?>
<a:theme xmlns:a="http://schemas.openxmlformats.org/drawingml/2006/main" name="Thème Office">
  <a:themeElements>
    <a:clrScheme name="Office Theme 8">
      <a:dk1>
        <a:srgbClr val="000000"/>
      </a:dk1>
      <a:lt1>
        <a:srgbClr val="CC9900"/>
      </a:lt1>
      <a:dk2>
        <a:srgbClr val="FBBC09"/>
      </a:dk2>
      <a:lt2>
        <a:srgbClr val="666633"/>
      </a:lt2>
      <a:accent1>
        <a:srgbClr val="339933"/>
      </a:accent1>
      <a:accent2>
        <a:srgbClr val="800000"/>
      </a:accent2>
      <a:accent3>
        <a:srgbClr val="E2CAAA"/>
      </a:accent3>
      <a:accent4>
        <a:srgbClr val="000000"/>
      </a:accent4>
      <a:accent5>
        <a:srgbClr val="ADCAAD"/>
      </a:accent5>
      <a:accent6>
        <a:srgbClr val="730000"/>
      </a:accent6>
      <a:hlink>
        <a:srgbClr val="0033CC"/>
      </a:hlink>
      <a:folHlink>
        <a:srgbClr val="FFCC66"/>
      </a:folHlink>
    </a:clrScheme>
    <a:fontScheme name="Office Them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CC9900"/>
        </a:lt1>
        <a:dk2>
          <a:srgbClr val="FBBC09"/>
        </a:dk2>
        <a:lt2>
          <a:srgbClr val="666633"/>
        </a:lt2>
        <a:accent1>
          <a:srgbClr val="339933"/>
        </a:accent1>
        <a:accent2>
          <a:srgbClr val="800000"/>
        </a:accent2>
        <a:accent3>
          <a:srgbClr val="E2CAAA"/>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rketSpecific xmlns="6d93d202-47fc-4405-873a-cab67cc5f1b2">false</MarketSpecific>
    <ApprovalStatus xmlns="6d93d202-47fc-4405-873a-cab67cc5f1b2">InProgress</ApprovalStatus>
    <LocComments xmlns="6d93d202-47fc-4405-873a-cab67cc5f1b2" xsi:nil="true"/>
    <DirectSourceMarket xmlns="6d93d202-47fc-4405-873a-cab67cc5f1b2">english</DirectSourceMarket>
    <ThumbnailAssetId xmlns="6d93d202-47fc-4405-873a-cab67cc5f1b2" xsi:nil="true"/>
    <PrimaryImageGen xmlns="6d93d202-47fc-4405-873a-cab67cc5f1b2">true</PrimaryImageGen>
    <LegacyData xmlns="6d93d202-47fc-4405-873a-cab67cc5f1b2" xsi:nil="true"/>
    <TPFriendlyName xmlns="6d93d202-47fc-4405-873a-cab67cc5f1b2" xsi:nil="true"/>
    <NumericId xmlns="6d93d202-47fc-4405-873a-cab67cc5f1b2" xsi:nil="true"/>
    <LocRecommendedHandoff xmlns="6d93d202-47fc-4405-873a-cab67cc5f1b2" xsi:nil="true"/>
    <BlockPublish xmlns="6d93d202-47fc-4405-873a-cab67cc5f1b2">false</BlockPublish>
    <BusinessGroup xmlns="6d93d202-47fc-4405-873a-cab67cc5f1b2" xsi:nil="true"/>
    <OpenTemplate xmlns="6d93d202-47fc-4405-873a-cab67cc5f1b2">true</OpenTemplate>
    <SourceTitle xmlns="6d93d202-47fc-4405-873a-cab67cc5f1b2">Radical sports design template</SourceTitle>
    <APEditor xmlns="6d93d202-47fc-4405-873a-cab67cc5f1b2">
      <UserInfo>
        <DisplayName/>
        <AccountId xsi:nil="true"/>
        <AccountType/>
      </UserInfo>
    </APEditor>
    <UALocComments xmlns="6d93d202-47fc-4405-873a-cab67cc5f1b2">2007 Template UpLeveling Do Not HandOff</UALocComments>
    <IntlLangReviewDate xmlns="6d93d202-47fc-4405-873a-cab67cc5f1b2" xsi:nil="true"/>
    <PublishStatusLookup xmlns="6d93d202-47fc-4405-873a-cab67cc5f1b2">
      <Value>481639</Value>
      <Value>481717</Value>
    </PublishStatusLookup>
    <ParentAssetId xmlns="6d93d202-47fc-4405-873a-cab67cc5f1b2" xsi:nil="true"/>
    <FeatureTagsTaxHTField0 xmlns="6d93d202-47fc-4405-873a-cab67cc5f1b2">
      <Terms xmlns="http://schemas.microsoft.com/office/infopath/2007/PartnerControls"/>
    </FeatureTagsTaxHTField0>
    <MachineTranslated xmlns="6d93d202-47fc-4405-873a-cab67cc5f1b2">false</MachineTranslated>
    <Providers xmlns="6d93d202-47fc-4405-873a-cab67cc5f1b2" xsi:nil="true"/>
    <OriginalSourceMarket xmlns="6d93d202-47fc-4405-873a-cab67cc5f1b2">english</OriginalSourceMarket>
    <APDescription xmlns="6d93d202-47fc-4405-873a-cab67cc5f1b2" xsi:nil="true"/>
    <ContentItem xmlns="6d93d202-47fc-4405-873a-cab67cc5f1b2" xsi:nil="true"/>
    <ClipArtFilename xmlns="6d93d202-47fc-4405-873a-cab67cc5f1b2" xsi:nil="true"/>
    <TPInstallLocation xmlns="6d93d202-47fc-4405-873a-cab67cc5f1b2" xsi:nil="true"/>
    <TimesCloned xmlns="6d93d202-47fc-4405-873a-cab67cc5f1b2" xsi:nil="true"/>
    <PublishTargets xmlns="6d93d202-47fc-4405-873a-cab67cc5f1b2">OfficeOnline,OfficeOnlineVNext</PublishTargets>
    <AcquiredFrom xmlns="6d93d202-47fc-4405-873a-cab67cc5f1b2">Internal MS</AcquiredFrom>
    <AssetStart xmlns="6d93d202-47fc-4405-873a-cab67cc5f1b2">2012-01-17T22:23:00+00:00</AssetStart>
    <FriendlyTitle xmlns="6d93d202-47fc-4405-873a-cab67cc5f1b2" xsi:nil="true"/>
    <Provider xmlns="6d93d202-47fc-4405-873a-cab67cc5f1b2" xsi:nil="true"/>
    <LastHandOff xmlns="6d93d202-47fc-4405-873a-cab67cc5f1b2" xsi:nil="true"/>
    <Manager xmlns="6d93d202-47fc-4405-873a-cab67cc5f1b2" xsi:nil="true"/>
    <UALocRecommendation xmlns="6d93d202-47fc-4405-873a-cab67cc5f1b2">Localize</UALocRecommendation>
    <ArtSampleDocs xmlns="6d93d202-47fc-4405-873a-cab67cc5f1b2" xsi:nil="true"/>
    <UACurrentWords xmlns="6d93d202-47fc-4405-873a-cab67cc5f1b2" xsi:nil="true"/>
    <TPClientViewer xmlns="6d93d202-47fc-4405-873a-cab67cc5f1b2" xsi:nil="true"/>
    <TemplateStatus xmlns="6d93d202-47fc-4405-873a-cab67cc5f1b2">Complete</TemplateStatus>
    <ShowIn xmlns="6d93d202-47fc-4405-873a-cab67cc5f1b2">Show everywhere</ShowIn>
    <CSXHash xmlns="6d93d202-47fc-4405-873a-cab67cc5f1b2" xsi:nil="true"/>
    <Downloads xmlns="6d93d202-47fc-4405-873a-cab67cc5f1b2">0</Downloads>
    <VoteCount xmlns="6d93d202-47fc-4405-873a-cab67cc5f1b2" xsi:nil="true"/>
    <OOCacheId xmlns="6d93d202-47fc-4405-873a-cab67cc5f1b2" xsi:nil="true"/>
    <IsDeleted xmlns="6d93d202-47fc-4405-873a-cab67cc5f1b2">false</IsDeleted>
    <InternalTagsTaxHTField0 xmlns="6d93d202-47fc-4405-873a-cab67cc5f1b2">
      <Terms xmlns="http://schemas.microsoft.com/office/infopath/2007/PartnerControls"/>
    </InternalTagsTaxHTField0>
    <UANotes xmlns="6d93d202-47fc-4405-873a-cab67cc5f1b2">2003 to 2007 conversion</UANotes>
    <AssetExpire xmlns="6d93d202-47fc-4405-873a-cab67cc5f1b2">2035-01-01T08:00:00+00:00</AssetExpire>
    <CSXSubmissionMarket xmlns="6d93d202-47fc-4405-873a-cab67cc5f1b2" xsi:nil="true"/>
    <DSATActionTaken xmlns="6d93d202-47fc-4405-873a-cab67cc5f1b2" xsi:nil="true"/>
    <SubmitterId xmlns="6d93d202-47fc-4405-873a-cab67cc5f1b2" xsi:nil="true"/>
    <EditorialTags xmlns="6d93d202-47fc-4405-873a-cab67cc5f1b2" xsi:nil="true"/>
    <TPExecutable xmlns="6d93d202-47fc-4405-873a-cab67cc5f1b2" xsi:nil="true"/>
    <CSXSubmissionDate xmlns="6d93d202-47fc-4405-873a-cab67cc5f1b2" xsi:nil="true"/>
    <CSXUpdate xmlns="6d93d202-47fc-4405-873a-cab67cc5f1b2">false</CSXUpdate>
    <AssetType xmlns="6d93d202-47fc-4405-873a-cab67cc5f1b2">TP</AssetType>
    <ApprovalLog xmlns="6d93d202-47fc-4405-873a-cab67cc5f1b2" xsi:nil="true"/>
    <BugNumber xmlns="6d93d202-47fc-4405-873a-cab67cc5f1b2" xsi:nil="true"/>
    <OriginAsset xmlns="6d93d202-47fc-4405-873a-cab67cc5f1b2" xsi:nil="true"/>
    <TPComponent xmlns="6d93d202-47fc-4405-873a-cab67cc5f1b2" xsi:nil="true"/>
    <Milestone xmlns="6d93d202-47fc-4405-873a-cab67cc5f1b2" xsi:nil="true"/>
    <RecommendationsModifier xmlns="6d93d202-47fc-4405-873a-cab67cc5f1b2" xsi:nil="true"/>
    <Component xmlns="64acb2c5-0a2b-4bda-bd34-58e36cbb80d2" xsi:nil="true"/>
    <Description0 xmlns="64acb2c5-0a2b-4bda-bd34-58e36cbb80d2" xsi:nil="true"/>
    <AssetId xmlns="6d93d202-47fc-4405-873a-cab67cc5f1b2">TP102817352</AssetId>
    <PolicheckWords xmlns="6d93d202-47fc-4405-873a-cab67cc5f1b2" xsi:nil="true"/>
    <TPLaunchHelpLink xmlns="6d93d202-47fc-4405-873a-cab67cc5f1b2" xsi:nil="true"/>
    <IntlLocPriority xmlns="6d93d202-47fc-4405-873a-cab67cc5f1b2" xsi:nil="true"/>
    <TPApplication xmlns="6d93d202-47fc-4405-873a-cab67cc5f1b2" xsi:nil="true"/>
    <IntlLangReviewer xmlns="6d93d202-47fc-4405-873a-cab67cc5f1b2" xsi:nil="true"/>
    <HandoffToMSDN xmlns="6d93d202-47fc-4405-873a-cab67cc5f1b2" xsi:nil="true"/>
    <PlannedPubDate xmlns="6d93d202-47fc-4405-873a-cab67cc5f1b2" xsi:nil="true"/>
    <CrawlForDependencies xmlns="6d93d202-47fc-4405-873a-cab67cc5f1b2">false</CrawlForDependencies>
    <LocLastLocAttemptVersionLookup xmlns="6d93d202-47fc-4405-873a-cab67cc5f1b2">791060</LocLastLocAttemptVersionLookup>
    <TrustLevel xmlns="6d93d202-47fc-4405-873a-cab67cc5f1b2">1 Microsoft Managed Content</TrustLevel>
    <CampaignTagsTaxHTField0 xmlns="6d93d202-47fc-4405-873a-cab67cc5f1b2">
      <Terms xmlns="http://schemas.microsoft.com/office/infopath/2007/PartnerControls"/>
    </CampaignTagsTaxHTField0>
    <TPNamespace xmlns="6d93d202-47fc-4405-873a-cab67cc5f1b2" xsi:nil="true"/>
    <TaxCatchAll xmlns="6d93d202-47fc-4405-873a-cab67cc5f1b2"/>
    <IsSearchable xmlns="6d93d202-47fc-4405-873a-cab67cc5f1b2">true</IsSearchable>
    <TemplateTemplateType xmlns="6d93d202-47fc-4405-873a-cab67cc5f1b2">PowerPoint 12 Default</TemplateTemplateType>
    <Markets xmlns="6d93d202-47fc-4405-873a-cab67cc5f1b2"/>
    <IntlLangReview xmlns="6d93d202-47fc-4405-873a-cab67cc5f1b2">false</IntlLangReview>
    <UAProjectedTotalWords xmlns="6d93d202-47fc-4405-873a-cab67cc5f1b2" xsi:nil="true"/>
    <OutputCachingOn xmlns="6d93d202-47fc-4405-873a-cab67cc5f1b2">false</OutputCachingOn>
    <AverageRating xmlns="6d93d202-47fc-4405-873a-cab67cc5f1b2" xsi:nil="true"/>
    <APAuthor xmlns="6d93d202-47fc-4405-873a-cab67cc5f1b2">
      <UserInfo>
        <DisplayName/>
        <AccountId>1928</AccountId>
        <AccountType/>
      </UserInfo>
    </APAuthor>
    <TPCommandLine xmlns="6d93d202-47fc-4405-873a-cab67cc5f1b2" xsi:nil="true"/>
    <LocManualTestRequired xmlns="6d93d202-47fc-4405-873a-cab67cc5f1b2">false</LocManualTestRequired>
    <TPAppVersion xmlns="6d93d202-47fc-4405-873a-cab67cc5f1b2" xsi:nil="true"/>
    <EditorialStatus xmlns="6d93d202-47fc-4405-873a-cab67cc5f1b2" xsi:nil="true"/>
    <LastModifiedDateTime xmlns="6d93d202-47fc-4405-873a-cab67cc5f1b2" xsi:nil="true"/>
    <TPLaunchHelpLinkType xmlns="6d93d202-47fc-4405-873a-cab67cc5f1b2">Template</TPLaunchHelpLinkType>
    <OriginalRelease xmlns="6d93d202-47fc-4405-873a-cab67cc5f1b2">14</OriginalRelease>
    <ScenarioTagsTaxHTField0 xmlns="6d93d202-47fc-4405-873a-cab67cc5f1b2">
      <Terms xmlns="http://schemas.microsoft.com/office/infopath/2007/PartnerControls"/>
    </ScenarioTagsTaxHTField0>
    <LocalizationTagsTaxHTField0 xmlns="6d93d202-47fc-4405-873a-cab67cc5f1b2">
      <Terms xmlns="http://schemas.microsoft.com/office/infopath/2007/PartnerControls"/>
    </LocalizationTagsTaxHTField0>
    <LocMarketGroupTiers2 xmlns="6d93d202-47fc-4405-873a-cab67cc5f1b2" xsi:nil="true"/>
  </documentManagement>
</p:properties>
</file>

<file path=customXml/itemProps1.xml><?xml version="1.0" encoding="utf-8"?>
<ds:datastoreItem xmlns:ds="http://schemas.openxmlformats.org/officeDocument/2006/customXml" ds:itemID="{04C1B6B9-292F-4A76-827D-EA8482D2A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890857-DA27-46AF-B51E-73F8CFD89EC1}">
  <ds:schemaRefs>
    <ds:schemaRef ds:uri="http://schemas.microsoft.com/sharepoint/v3/contenttype/forms"/>
  </ds:schemaRefs>
</ds:datastoreItem>
</file>

<file path=customXml/itemProps3.xml><?xml version="1.0" encoding="utf-8"?>
<ds:datastoreItem xmlns:ds="http://schemas.openxmlformats.org/officeDocument/2006/customXml" ds:itemID="{2B4758E1-A01D-4997-8D91-884D612D1596}">
  <ds:schemaRefs>
    <ds:schemaRef ds:uri="http://purl.org/dc/elements/1.1/"/>
    <ds:schemaRef ds:uri="64acb2c5-0a2b-4bda-bd34-58e36cbb80d2"/>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6d93d202-47fc-4405-873a-cab67cc5f1b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Modèle de conception Sports</Template>
  <TotalTime>63</TotalTime>
  <Words>694</Words>
  <Application>Microsoft Office PowerPoint</Application>
  <PresentationFormat>Affichage à l'écran (4:3)</PresentationFormat>
  <Paragraphs>61</Paragraphs>
  <Slides>9</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Courier New</vt:lpstr>
      <vt:lpstr>Impact</vt:lpstr>
      <vt:lpstr>Wingdings</vt:lpstr>
      <vt:lpstr>Thème Office</vt:lpstr>
      <vt:lpstr>Réunion de rentrée EPS Cycles 2 et 3 Romans ville  </vt:lpstr>
      <vt:lpstr>Ordre du jour </vt:lpstr>
      <vt:lpstr>Rappel du cadre </vt:lpstr>
      <vt:lpstr>Rappel du cadre </vt:lpstr>
      <vt:lpstr>Présentation des APSA et des rencontres sportives </vt:lpstr>
      <vt:lpstr>Journée nationale du sport scolaire  </vt:lpstr>
      <vt:lpstr>Projets pédagogiques de co-intervention  </vt:lpstr>
      <vt:lpstr>Déclarations de rencontre sportive </vt:lpstr>
      <vt:lpstr>Questions diverses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rentrée EPS Cycles 2 et 3 Romans ville  </dc:title>
  <dc:creator>marina liautard</dc:creator>
  <cp:lastModifiedBy>marina liautard</cp:lastModifiedBy>
  <cp:revision>6</cp:revision>
  <dcterms:created xsi:type="dcterms:W3CDTF">2024-09-03T12:26:23Z</dcterms:created>
  <dcterms:modified xsi:type="dcterms:W3CDTF">2024-09-06T15:19:55Z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TC010902861036</vt:lpwstr>
  </property>
  <property fmtid="{D5CDD505-2E9C-101B-9397-08002B2CF9AE}" pid="3" name="InternalTags">
    <vt:lpwstr/>
  </property>
  <property fmtid="{D5CDD505-2E9C-101B-9397-08002B2CF9AE}" pid="4" name="ContentTypeId">
    <vt:lpwstr>0x01010069924D1ECC420D47A2456556BC94F7370400BDF4491DEA4973499845289601F88B9F</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y fmtid="{D5CDD505-2E9C-101B-9397-08002B2CF9AE}" pid="9" name="Order">
    <vt:r8>9745900</vt:r8>
  </property>
  <property fmtid="{D5CDD505-2E9C-101B-9397-08002B2CF9AE}" pid="10" name="HiddenCategoryTags">
    <vt:lpwstr/>
  </property>
  <property fmtid="{D5CDD505-2E9C-101B-9397-08002B2CF9AE}" pid="11" name="ImageGenStatus">
    <vt:i4>0</vt:i4>
  </property>
  <property fmtid="{D5CDD505-2E9C-101B-9397-08002B2CF9AE}" pid="12" name="CategoryTags">
    <vt:lpwstr/>
  </property>
  <property fmtid="{D5CDD505-2E9C-101B-9397-08002B2CF9AE}" pid="13" name="Applications">
    <vt:lpwstr/>
  </property>
  <property fmtid="{D5CDD505-2E9C-101B-9397-08002B2CF9AE}" pid="14" name="LocMarketGroupTiers">
    <vt:lpwstr>,t:Tier 1,t:Tier 2,t:Tier 3,</vt:lpwstr>
  </property>
</Properties>
</file>