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96" r:id="rId3"/>
    <p:sldId id="257" r:id="rId4"/>
    <p:sldId id="298" r:id="rId5"/>
    <p:sldId id="262" r:id="rId6"/>
    <p:sldId id="259" r:id="rId7"/>
    <p:sldId id="293" r:id="rId8"/>
    <p:sldId id="299" r:id="rId9"/>
    <p:sldId id="300" r:id="rId10"/>
    <p:sldId id="264" r:id="rId11"/>
    <p:sldId id="307" r:id="rId12"/>
    <p:sldId id="301" r:id="rId13"/>
    <p:sldId id="306" r:id="rId14"/>
    <p:sldId id="304" r:id="rId15"/>
    <p:sldId id="308" r:id="rId16"/>
    <p:sldId id="270" r:id="rId17"/>
    <p:sldId id="305" r:id="rId18"/>
    <p:sldId id="302" r:id="rId19"/>
    <p:sldId id="265" r:id="rId20"/>
    <p:sldId id="289" r:id="rId21"/>
    <p:sldId id="290" r:id="rId22"/>
    <p:sldId id="291" r:id="rId23"/>
    <p:sldId id="295" r:id="rId24"/>
    <p:sldId id="303"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liautard"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64" d="100"/>
          <a:sy n="64" d="100"/>
        </p:scale>
        <p:origin x="748" y="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FCE4C50-DDEF-7065-097B-F34A250368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813183A-38B0-F171-5D93-4E6F349D7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96A2AA-54BF-418B-9A82-F47236C13831}" type="datetimeFigureOut">
              <a:rPr lang="fr-FR" smtClean="0"/>
              <a:t>13/02/2024</a:t>
            </a:fld>
            <a:endParaRPr lang="fr-FR"/>
          </a:p>
        </p:txBody>
      </p:sp>
      <p:sp>
        <p:nvSpPr>
          <p:cNvPr id="4" name="Espace réservé du pied de page 3">
            <a:extLst>
              <a:ext uri="{FF2B5EF4-FFF2-40B4-BE49-F238E27FC236}">
                <a16:creationId xmlns:a16="http://schemas.microsoft.com/office/drawing/2014/main" id="{5CB617D4-7FA0-2D77-B59E-632D8D836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Document rédigé par Marina LIAUTARD CPC IEN Romans Isère</a:t>
            </a:r>
          </a:p>
        </p:txBody>
      </p:sp>
      <p:sp>
        <p:nvSpPr>
          <p:cNvPr id="5" name="Espace réservé du numéro de diapositive 4">
            <a:extLst>
              <a:ext uri="{FF2B5EF4-FFF2-40B4-BE49-F238E27FC236}">
                <a16:creationId xmlns:a16="http://schemas.microsoft.com/office/drawing/2014/main" id="{3C00847D-4AC6-4356-5DC9-B8F70A48F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C09013-D843-4403-9295-D6097E7C8FB9}" type="slidenum">
              <a:rPr lang="fr-FR" smtClean="0"/>
              <a:t>‹N°›</a:t>
            </a:fld>
            <a:endParaRPr lang="fr-FR"/>
          </a:p>
        </p:txBody>
      </p:sp>
    </p:spTree>
    <p:extLst>
      <p:ext uri="{BB962C8B-B14F-4D97-AF65-F5344CB8AC3E}">
        <p14:creationId xmlns:p14="http://schemas.microsoft.com/office/powerpoint/2010/main" val="2924416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03D13-679D-42D3-8C1E-E6D55544D739}" type="datetimeFigureOut">
              <a:rPr lang="fr-FR" smtClean="0"/>
              <a:t>13/02/2024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Document rédigé par Marina LIAUTARD CPC IEN Romans Isère</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50BA8-2686-4C0D-8853-1796E3CC6647}" type="slidenum">
              <a:rPr lang="fr-FR" smtClean="0"/>
              <a:t>‹N°›</a:t>
            </a:fld>
            <a:endParaRPr lang="fr-FR"/>
          </a:p>
        </p:txBody>
      </p:sp>
    </p:spTree>
    <p:extLst>
      <p:ext uri="{BB962C8B-B14F-4D97-AF65-F5344CB8AC3E}">
        <p14:creationId xmlns:p14="http://schemas.microsoft.com/office/powerpoint/2010/main" val="14218151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A8F269A2-25CC-4EE3-B064-EB3A90B8A38F}" type="datetime1">
              <a:rPr lang="en-US" smtClean="0"/>
              <a:t>2/13/2024</a:t>
            </a:fld>
            <a:endParaRPr lang="en-US" dirty="0"/>
          </a:p>
        </p:txBody>
      </p:sp>
      <p:sp>
        <p:nvSpPr>
          <p:cNvPr id="5" name="Footer Placeholder 4"/>
          <p:cNvSpPr>
            <a:spLocks noGrp="1"/>
          </p:cNvSpPr>
          <p:nvPr>
            <p:ph type="ftr" sz="quarter" idx="11"/>
          </p:nvPr>
        </p:nvSpPr>
        <p:spPr/>
        <p:txBody>
          <a:bodyPr/>
          <a:lstStyle/>
          <a:p>
            <a:r>
              <a:rPr lang="fr-FR"/>
              <a:t>Document rédigé par M.Liautard CPC IEN Romans Isère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1FD7D9-07F8-400E-A024-515B76C14865}" type="datetime1">
              <a:rPr lang="en-US" smtClean="0"/>
              <a:t>2/13/2024</a:t>
            </a:fld>
            <a:endParaRPr lang="en-US" dirty="0"/>
          </a:p>
        </p:txBody>
      </p:sp>
      <p:sp>
        <p:nvSpPr>
          <p:cNvPr id="5" name="Footer Placeholder 4"/>
          <p:cNvSpPr>
            <a:spLocks noGrp="1"/>
          </p:cNvSpPr>
          <p:nvPr>
            <p:ph type="ftr" sz="quarter" idx="11"/>
          </p:nvPr>
        </p:nvSpPr>
        <p:spPr/>
        <p:txBody>
          <a:bodyPr/>
          <a:lstStyle/>
          <a:p>
            <a:r>
              <a:rPr lang="fr-FR"/>
              <a:t>Document rédigé par M.Liautard CPC IEN Romans Isère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71F1B4-20EC-4533-8374-CE3197E5ACE6}" type="datetime1">
              <a:rPr lang="en-US" smtClean="0"/>
              <a:t>2/13/2024</a:t>
            </a:fld>
            <a:endParaRPr lang="en-US" dirty="0"/>
          </a:p>
        </p:txBody>
      </p:sp>
      <p:sp>
        <p:nvSpPr>
          <p:cNvPr id="5" name="Footer Placeholder 4"/>
          <p:cNvSpPr>
            <a:spLocks noGrp="1"/>
          </p:cNvSpPr>
          <p:nvPr>
            <p:ph type="ftr" sz="quarter" idx="11"/>
          </p:nvPr>
        </p:nvSpPr>
        <p:spPr/>
        <p:txBody>
          <a:bodyPr/>
          <a:lstStyle/>
          <a:p>
            <a:r>
              <a:rPr lang="fr-FR"/>
              <a:t>Document rédigé par M.Liautard CPC IEN Romans Isère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1D62A6-2586-4399-B3E8-BBF844EBB7E2}" type="datetime1">
              <a:rPr lang="en-US" smtClean="0"/>
              <a:t>2/13/2024</a:t>
            </a:fld>
            <a:endParaRPr lang="en-US" dirty="0"/>
          </a:p>
        </p:txBody>
      </p:sp>
      <p:sp>
        <p:nvSpPr>
          <p:cNvPr id="5" name="Footer Placeholder 4"/>
          <p:cNvSpPr>
            <a:spLocks noGrp="1"/>
          </p:cNvSpPr>
          <p:nvPr>
            <p:ph type="ftr" sz="quarter" idx="11"/>
          </p:nvPr>
        </p:nvSpPr>
        <p:spPr/>
        <p:txBody>
          <a:bodyPr/>
          <a:lstStyle/>
          <a:p>
            <a:r>
              <a:rPr lang="fr-FR"/>
              <a:t>Document rédigé par M.Liautard CPC IEN Romans Isère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EF09988-1502-4A35-895E-71DC854AA917}" type="datetime1">
              <a:rPr lang="en-US" smtClean="0"/>
              <a:t>2/13/2024</a:t>
            </a:fld>
            <a:endParaRPr lang="en-US" dirty="0"/>
          </a:p>
        </p:txBody>
      </p:sp>
      <p:sp>
        <p:nvSpPr>
          <p:cNvPr id="5" name="Footer Placeholder 4"/>
          <p:cNvSpPr>
            <a:spLocks noGrp="1"/>
          </p:cNvSpPr>
          <p:nvPr>
            <p:ph type="ftr" sz="quarter" idx="11"/>
          </p:nvPr>
        </p:nvSpPr>
        <p:spPr/>
        <p:txBody>
          <a:bodyPr/>
          <a:lstStyle/>
          <a:p>
            <a:r>
              <a:rPr lang="fr-FR"/>
              <a:t>Document rédigé par M.Liautard CPC IEN Romans Isère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0837D4-94B9-4E5C-8400-E4667566C63F}" type="datetime1">
              <a:rPr lang="en-US" smtClean="0"/>
              <a:t>2/13/2024</a:t>
            </a:fld>
            <a:endParaRPr lang="en-US" dirty="0"/>
          </a:p>
        </p:txBody>
      </p:sp>
      <p:sp>
        <p:nvSpPr>
          <p:cNvPr id="6" name="Footer Placeholder 5"/>
          <p:cNvSpPr>
            <a:spLocks noGrp="1"/>
          </p:cNvSpPr>
          <p:nvPr>
            <p:ph type="ftr" sz="quarter" idx="11"/>
          </p:nvPr>
        </p:nvSpPr>
        <p:spPr/>
        <p:txBody>
          <a:bodyPr/>
          <a:lstStyle/>
          <a:p>
            <a:r>
              <a:rPr lang="fr-FR"/>
              <a:t>Document rédigé par M.Liautard CPC IEN Romans Isère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BEC44DA-301B-45D6-8AB3-F2AE70947620}" type="datetime1">
              <a:rPr lang="en-US" smtClean="0"/>
              <a:t>2/13/2024</a:t>
            </a:fld>
            <a:endParaRPr lang="en-US" dirty="0"/>
          </a:p>
        </p:txBody>
      </p:sp>
      <p:sp>
        <p:nvSpPr>
          <p:cNvPr id="8" name="Footer Placeholder 7"/>
          <p:cNvSpPr>
            <a:spLocks noGrp="1"/>
          </p:cNvSpPr>
          <p:nvPr>
            <p:ph type="ftr" sz="quarter" idx="11"/>
          </p:nvPr>
        </p:nvSpPr>
        <p:spPr/>
        <p:txBody>
          <a:bodyPr/>
          <a:lstStyle/>
          <a:p>
            <a:r>
              <a:rPr lang="fr-FR"/>
              <a:t>Document rédigé par M.Liautard CPC IEN Romans Isère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C654D67-DB38-4492-8A3C-CCB72A3E8146}" type="datetime1">
              <a:rPr lang="en-US" smtClean="0"/>
              <a:t>2/13/2024</a:t>
            </a:fld>
            <a:endParaRPr lang="en-US" dirty="0"/>
          </a:p>
        </p:txBody>
      </p:sp>
      <p:sp>
        <p:nvSpPr>
          <p:cNvPr id="4" name="Footer Placeholder 3"/>
          <p:cNvSpPr>
            <a:spLocks noGrp="1"/>
          </p:cNvSpPr>
          <p:nvPr>
            <p:ph type="ftr" sz="quarter" idx="11"/>
          </p:nvPr>
        </p:nvSpPr>
        <p:spPr/>
        <p:txBody>
          <a:bodyPr/>
          <a:lstStyle/>
          <a:p>
            <a:r>
              <a:rPr lang="fr-FR"/>
              <a:t>Document rédigé par M.Liautard CPC IEN Romans Isère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A2DF7-FCAD-4C5D-BE3B-A0E4C6199B3F}" type="datetime1">
              <a:rPr lang="en-US" smtClean="0"/>
              <a:t>2/13/2024</a:t>
            </a:fld>
            <a:endParaRPr lang="en-US" dirty="0"/>
          </a:p>
        </p:txBody>
      </p:sp>
      <p:sp>
        <p:nvSpPr>
          <p:cNvPr id="3" name="Footer Placeholder 2"/>
          <p:cNvSpPr>
            <a:spLocks noGrp="1"/>
          </p:cNvSpPr>
          <p:nvPr>
            <p:ph type="ftr" sz="quarter" idx="11"/>
          </p:nvPr>
        </p:nvSpPr>
        <p:spPr/>
        <p:txBody>
          <a:bodyPr/>
          <a:lstStyle/>
          <a:p>
            <a:r>
              <a:rPr lang="fr-FR"/>
              <a:t>Document rédigé par M.Liautard CPC IEN Romans Isère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AC239CD-106D-4BB7-97B6-5889CBC5C0FC}" type="datetime1">
              <a:rPr lang="en-US" smtClean="0"/>
              <a:t>2/13/2024</a:t>
            </a:fld>
            <a:endParaRPr lang="en-US" dirty="0"/>
          </a:p>
        </p:txBody>
      </p:sp>
      <p:sp>
        <p:nvSpPr>
          <p:cNvPr id="6" name="Footer Placeholder 5"/>
          <p:cNvSpPr>
            <a:spLocks noGrp="1"/>
          </p:cNvSpPr>
          <p:nvPr>
            <p:ph type="ftr" sz="quarter" idx="11"/>
          </p:nvPr>
        </p:nvSpPr>
        <p:spPr/>
        <p:txBody>
          <a:bodyPr/>
          <a:lstStyle/>
          <a:p>
            <a:r>
              <a:rPr lang="fr-FR"/>
              <a:t>Document rédigé par M.Liautard CPC IEN Romans Isère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0AE6823-92AE-4B12-9EDF-D6BBE5968944}" type="datetime1">
              <a:rPr lang="en-US" smtClean="0"/>
              <a:t>2/13/2024</a:t>
            </a:fld>
            <a:endParaRPr lang="en-US" dirty="0"/>
          </a:p>
        </p:txBody>
      </p:sp>
      <p:sp>
        <p:nvSpPr>
          <p:cNvPr id="6" name="Footer Placeholder 5"/>
          <p:cNvSpPr>
            <a:spLocks noGrp="1"/>
          </p:cNvSpPr>
          <p:nvPr>
            <p:ph type="ftr" sz="quarter" idx="11"/>
          </p:nvPr>
        </p:nvSpPr>
        <p:spPr/>
        <p:txBody>
          <a:bodyPr/>
          <a:lstStyle/>
          <a:p>
            <a:r>
              <a:rPr lang="fr-FR"/>
              <a:t>Document rédigé par M.Liautard CPC IEN Romans Isère</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360028-2C41-4E2A-87B0-45BF5A754E16}" type="datetime1">
              <a:rPr lang="en-US" smtClean="0"/>
              <a:t>2/13/2024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fr-FR"/>
              <a:t>Document rédigé par M.Liautard CPC IEN Romans Isère</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psetsociete.fr/VIDEO-Apprendre-a-nager-un-fil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ps.mllevans.fr/wp-content/uploads/2019/07/8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c-grenoble.fr/ien.paysderomans/wordpress/?p=553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eps-26.web.ac-grenoble.fr/sites/default/files/inline-images/hJ5FVjRMn1EfEUk1yCdlLNx9rp9FQQlfu7AayC3DRYVngdKzqB.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ps.mllevans.fr/wp-content/uploads/2019/07/85.pdf" TargetMode="External"/><Relationship Id="rId7" Type="http://schemas.openxmlformats.org/officeDocument/2006/relationships/hyperlink" Target="http://www.ac-grenoble.fr/ien.paysderomans/wordpress/wp-content/uploads/2023/03/Situations-vaincre-refus-dimmersion.pdf" TargetMode="External"/><Relationship Id="rId2" Type="http://schemas.openxmlformats.org/officeDocument/2006/relationships/hyperlink" Target="http://www.epsetsociete.fr/VIDEO-Apprendre-a-nager-un-film" TargetMode="External"/><Relationship Id="rId1" Type="http://schemas.openxmlformats.org/officeDocument/2006/relationships/slideLayout" Target="../slideLayouts/slideLayout2.xml"/><Relationship Id="rId6" Type="http://schemas.openxmlformats.org/officeDocument/2006/relationships/hyperlink" Target="mailto:marina.liautard@ac-grenoble.fr" TargetMode="External"/><Relationship Id="rId5" Type="http://schemas.openxmlformats.org/officeDocument/2006/relationships/hyperlink" Target="http://www.ac-grenoble.fr/ien.paysderomans/wordpress/wp-content/uploads/2023/08/B-Guide-du-savoir-Nager-pages-8-%C3%A0-12-Sommaire-et-etapes.pdf" TargetMode="External"/><Relationship Id="rId4" Type="http://schemas.openxmlformats.org/officeDocument/2006/relationships/hyperlink" Target="https://eps-26.web.ac-grenoble.fr/sites/default/files/inline-images/hJ5FVjRMn1EfEUk1yCdlLNx9rp9FQQlfu7AayC3DRYVngdKzqB.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alexandre.vignon@valenceromansagglo.fr"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www.ac-grenoble.fr/ien.paysderomans/wordpress/?p=5979" TargetMode="External"/><Relationship Id="rId5" Type="http://schemas.openxmlformats.org/officeDocument/2006/relationships/image" Target="../media/image15.png"/><Relationship Id="rId4" Type="http://schemas.openxmlformats.org/officeDocument/2006/relationships/hyperlink" Target="mailto:marina.liautard@ac-grenoble.f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ac-grenoble.fr/ien.paysderomans/wordpress/?p=597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lexandre.vignon@valenceromansagglo.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c-grenoble.fr/ien.paysderomans/wordpress/wp-content/uploads/2022/09/Pr%C3%A9sentation-GDEPS-circulaire-natation-du-28-02-202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b="1" dirty="0"/>
              <a:t>REUNION NATATION CP</a:t>
            </a:r>
            <a:br>
              <a:rPr lang="fr-FR" sz="4400" b="1" dirty="0"/>
            </a:br>
            <a:r>
              <a:rPr lang="fr-FR" sz="2400" b="1" dirty="0"/>
              <a:t>Mardi 13 février  2024  </a:t>
            </a:r>
          </a:p>
        </p:txBody>
      </p:sp>
      <p:sp>
        <p:nvSpPr>
          <p:cNvPr id="3" name="Sous-titre 2"/>
          <p:cNvSpPr>
            <a:spLocks noGrp="1"/>
          </p:cNvSpPr>
          <p:nvPr>
            <p:ph type="subTitle" idx="1"/>
          </p:nvPr>
        </p:nvSpPr>
        <p:spPr/>
        <p:txBody>
          <a:bodyPr>
            <a:normAutofit/>
          </a:bodyPr>
          <a:lstStyle/>
          <a:p>
            <a:r>
              <a:rPr lang="fr-FR" sz="2400" b="1" dirty="0"/>
              <a:t>Piscine Serge BUTTET</a:t>
            </a:r>
          </a:p>
        </p:txBody>
      </p:sp>
      <p:sp>
        <p:nvSpPr>
          <p:cNvPr id="4" name="Espace réservé du pied de page 3">
            <a:extLst>
              <a:ext uri="{FF2B5EF4-FFF2-40B4-BE49-F238E27FC236}">
                <a16:creationId xmlns:a16="http://schemas.microsoft.com/office/drawing/2014/main" id="{6D624404-3482-6651-5090-E77DD9DDAF40}"/>
              </a:ext>
            </a:extLst>
          </p:cNvPr>
          <p:cNvSpPr>
            <a:spLocks noGrp="1"/>
          </p:cNvSpPr>
          <p:nvPr>
            <p:ph type="ftr" sz="quarter" idx="11"/>
          </p:nvPr>
        </p:nvSpPr>
        <p:spPr/>
        <p:txBody>
          <a:bodyPr/>
          <a:lstStyle/>
          <a:p>
            <a:r>
              <a:rPr lang="fr-FR"/>
              <a:t>Document rédigé par M.Liautard CPC IEN Romans Isère</a:t>
            </a:r>
            <a:endParaRPr lang="en-US" dirty="0"/>
          </a:p>
        </p:txBody>
      </p:sp>
    </p:spTree>
    <p:extLst>
      <p:ext uri="{BB962C8B-B14F-4D97-AF65-F5344CB8AC3E}">
        <p14:creationId xmlns:p14="http://schemas.microsoft.com/office/powerpoint/2010/main" val="326204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117383"/>
            <a:ext cx="9720072" cy="691139"/>
          </a:xfrm>
        </p:spPr>
        <p:txBody>
          <a:bodyPr>
            <a:normAutofit fontScale="90000"/>
          </a:bodyPr>
          <a:lstStyle/>
          <a:p>
            <a:r>
              <a:rPr lang="fr-FR" b="1" dirty="0">
                <a:solidFill>
                  <a:srgbClr val="0070C0"/>
                </a:solidFill>
              </a:rPr>
              <a:t>Des impératifs pédagogiques</a:t>
            </a:r>
            <a:endParaRPr lang="fr-FR" dirty="0"/>
          </a:p>
        </p:txBody>
      </p:sp>
      <p:sp>
        <p:nvSpPr>
          <p:cNvPr id="3" name="Espace réservé du contenu 2"/>
          <p:cNvSpPr>
            <a:spLocks noGrp="1"/>
          </p:cNvSpPr>
          <p:nvPr>
            <p:ph idx="1"/>
          </p:nvPr>
        </p:nvSpPr>
        <p:spPr>
          <a:xfrm>
            <a:off x="831273" y="5438221"/>
            <a:ext cx="11079678" cy="1302396"/>
          </a:xfrm>
        </p:spPr>
        <p:txBody>
          <a:bodyPr>
            <a:normAutofit fontScale="25000" lnSpcReduction="20000"/>
          </a:bodyPr>
          <a:lstStyle/>
          <a:p>
            <a:pPr lvl="0">
              <a:buFont typeface="Arial" panose="020B0604020202020204" pitchFamily="34" charset="0"/>
              <a:buChar char="•"/>
            </a:pPr>
            <a:r>
              <a:rPr lang="fr-FR" sz="8000" dirty="0">
                <a:solidFill>
                  <a:srgbClr val="002060"/>
                </a:solidFill>
              </a:rPr>
              <a:t>Appropriation du projet pédagogique par les enseignants, celui-ci est disponible sur les sites des circonscriptions et </a:t>
            </a:r>
            <a:r>
              <a:rPr lang="fr-FR" sz="8000" b="1" u="sng" dirty="0">
                <a:solidFill>
                  <a:srgbClr val="002060"/>
                </a:solidFill>
              </a:rPr>
              <a:t>doit être connu de tous, ainsi que le contenu du cycle d’apprentissage</a:t>
            </a:r>
            <a:r>
              <a:rPr lang="fr-FR" sz="8000" b="1" dirty="0">
                <a:solidFill>
                  <a:srgbClr val="002060"/>
                </a:solidFill>
              </a:rPr>
              <a:t>. </a:t>
            </a:r>
          </a:p>
          <a:p>
            <a:pPr lvl="0">
              <a:buFont typeface="Arial" panose="020B0604020202020204" pitchFamily="34" charset="0"/>
              <a:buChar char="•"/>
            </a:pPr>
            <a:r>
              <a:rPr lang="fr-FR" sz="8000" b="1" dirty="0">
                <a:solidFill>
                  <a:srgbClr val="002060"/>
                </a:solidFill>
              </a:rPr>
              <a:t> </a:t>
            </a:r>
            <a:r>
              <a:rPr lang="fr-FR" sz="8000" b="1" dirty="0">
                <a:solidFill>
                  <a:srgbClr val="FF0000"/>
                </a:solidFill>
              </a:rPr>
              <a:t>Cette connaissance constitue une des conditions clés de la </a:t>
            </a:r>
            <a:r>
              <a:rPr lang="fr-FR" sz="8000" b="1" u="sng" dirty="0">
                <a:solidFill>
                  <a:srgbClr val="FF0000"/>
                </a:solidFill>
              </a:rPr>
              <a:t>réussite des apprentissages des élèves et de leur sécurité. </a:t>
            </a:r>
            <a:endParaRPr lang="fr-FR" sz="8000" b="1" u="sng" dirty="0">
              <a:solidFill>
                <a:srgbClr val="002060"/>
              </a:solidFill>
            </a:endParaRPr>
          </a:p>
          <a:p>
            <a:pPr marL="0" lvl="0" indent="0">
              <a:buNone/>
            </a:pPr>
            <a:endParaRPr lang="fr-FR" sz="2600" b="1" u="sng" dirty="0">
              <a:solidFill>
                <a:srgbClr val="002060"/>
              </a:solidFill>
            </a:endParaRPr>
          </a:p>
          <a:p>
            <a:r>
              <a:rPr lang="fr-FR" b="1" dirty="0">
                <a:solidFill>
                  <a:srgbClr val="002060"/>
                </a:solidFill>
              </a:rPr>
              <a:t> </a:t>
            </a:r>
            <a:endParaRPr lang="fr-FR" b="1" u="sng" dirty="0">
              <a:solidFill>
                <a:srgbClr val="002060"/>
              </a:solidFill>
            </a:endParaRPr>
          </a:p>
          <a:p>
            <a:endParaRPr lang="fr-FR" dirty="0"/>
          </a:p>
        </p:txBody>
      </p:sp>
      <p:pic>
        <p:nvPicPr>
          <p:cNvPr id="8" name="Image 7">
            <a:extLst>
              <a:ext uri="{FF2B5EF4-FFF2-40B4-BE49-F238E27FC236}">
                <a16:creationId xmlns:a16="http://schemas.microsoft.com/office/drawing/2014/main" id="{3CA93103-E59A-80F4-AEC6-CA3C6A6AA918}"/>
              </a:ext>
            </a:extLst>
          </p:cNvPr>
          <p:cNvPicPr>
            <a:picLocks noChangeAspect="1"/>
          </p:cNvPicPr>
          <p:nvPr/>
        </p:nvPicPr>
        <p:blipFill>
          <a:blip r:embed="rId2"/>
          <a:stretch>
            <a:fillRect/>
          </a:stretch>
        </p:blipFill>
        <p:spPr>
          <a:xfrm>
            <a:off x="904776" y="1682321"/>
            <a:ext cx="2885502" cy="3770751"/>
          </a:xfrm>
          <a:prstGeom prst="rect">
            <a:avLst/>
          </a:prstGeom>
          <a:ln>
            <a:solidFill>
              <a:srgbClr val="002060"/>
            </a:solidFill>
          </a:ln>
        </p:spPr>
      </p:pic>
      <p:pic>
        <p:nvPicPr>
          <p:cNvPr id="10" name="Image 9">
            <a:extLst>
              <a:ext uri="{FF2B5EF4-FFF2-40B4-BE49-F238E27FC236}">
                <a16:creationId xmlns:a16="http://schemas.microsoft.com/office/drawing/2014/main" id="{234BD9D0-98E6-1CDF-A6ED-F6E2ED0C3957}"/>
              </a:ext>
            </a:extLst>
          </p:cNvPr>
          <p:cNvPicPr>
            <a:picLocks noChangeAspect="1"/>
          </p:cNvPicPr>
          <p:nvPr/>
        </p:nvPicPr>
        <p:blipFill>
          <a:blip r:embed="rId3"/>
          <a:stretch>
            <a:fillRect/>
          </a:stretch>
        </p:blipFill>
        <p:spPr>
          <a:xfrm>
            <a:off x="4037379" y="1668892"/>
            <a:ext cx="2780461" cy="3633484"/>
          </a:xfrm>
          <a:prstGeom prst="rect">
            <a:avLst/>
          </a:prstGeom>
          <a:ln>
            <a:solidFill>
              <a:srgbClr val="002060"/>
            </a:solidFill>
          </a:ln>
        </p:spPr>
      </p:pic>
      <p:pic>
        <p:nvPicPr>
          <p:cNvPr id="12" name="Image 11">
            <a:extLst>
              <a:ext uri="{FF2B5EF4-FFF2-40B4-BE49-F238E27FC236}">
                <a16:creationId xmlns:a16="http://schemas.microsoft.com/office/drawing/2014/main" id="{70390FBF-D9F1-D854-F9A9-4F89B0C2D059}"/>
              </a:ext>
            </a:extLst>
          </p:cNvPr>
          <p:cNvPicPr>
            <a:picLocks noChangeAspect="1"/>
          </p:cNvPicPr>
          <p:nvPr/>
        </p:nvPicPr>
        <p:blipFill>
          <a:blip r:embed="rId4"/>
          <a:stretch>
            <a:fillRect/>
          </a:stretch>
        </p:blipFill>
        <p:spPr>
          <a:xfrm>
            <a:off x="6930189" y="1655463"/>
            <a:ext cx="2684532" cy="3633484"/>
          </a:xfrm>
          <a:prstGeom prst="rect">
            <a:avLst/>
          </a:prstGeom>
          <a:ln>
            <a:solidFill>
              <a:srgbClr val="002060"/>
            </a:solidFill>
          </a:ln>
        </p:spPr>
      </p:pic>
      <p:sp>
        <p:nvSpPr>
          <p:cNvPr id="14" name="ZoneTexte 13">
            <a:extLst>
              <a:ext uri="{FF2B5EF4-FFF2-40B4-BE49-F238E27FC236}">
                <a16:creationId xmlns:a16="http://schemas.microsoft.com/office/drawing/2014/main" id="{B3F51961-988C-4A72-6977-1A67E287CECB}"/>
              </a:ext>
            </a:extLst>
          </p:cNvPr>
          <p:cNvSpPr txBox="1"/>
          <p:nvPr/>
        </p:nvSpPr>
        <p:spPr>
          <a:xfrm>
            <a:off x="703313" y="863985"/>
            <a:ext cx="10281362"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fr-FR" sz="2400" b="1" i="1" u="none" strike="noStrike" kern="1200" cap="none" spc="0" normalizeH="0" baseline="0" noProof="0" dirty="0">
                <a:ln>
                  <a:noFill/>
                </a:ln>
                <a:solidFill>
                  <a:srgbClr val="FF0000"/>
                </a:solidFill>
                <a:effectLst/>
                <a:uLnTx/>
                <a:uFillTx/>
                <a:latin typeface="Tw Cen MT" panose="020B0602020104020603"/>
                <a:ea typeface="+mn-ea"/>
                <a:cs typeface="+mn-cs"/>
              </a:rPr>
              <a:t>Des impératifs qui apparaissent dorénavant clairement dans la note de service natation de février 2022</a:t>
            </a:r>
          </a:p>
        </p:txBody>
      </p:sp>
      <p:sp>
        <p:nvSpPr>
          <p:cNvPr id="4" name="Espace réservé du pied de page 3">
            <a:extLst>
              <a:ext uri="{FF2B5EF4-FFF2-40B4-BE49-F238E27FC236}">
                <a16:creationId xmlns:a16="http://schemas.microsoft.com/office/drawing/2014/main" id="{A18E102F-162C-27FD-E5D8-5E4F148D02D3}"/>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1497D8F8-44E9-9701-53F6-D9517BFA83AD}"/>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6516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117383"/>
            <a:ext cx="9720072" cy="1253209"/>
          </a:xfrm>
        </p:spPr>
        <p:txBody>
          <a:bodyPr>
            <a:normAutofit/>
          </a:bodyPr>
          <a:lstStyle/>
          <a:p>
            <a:r>
              <a:rPr lang="fr-FR" b="1" dirty="0">
                <a:solidFill>
                  <a:srgbClr val="0070C0"/>
                </a:solidFill>
              </a:rPr>
              <a:t>Des impératifs pédagogiques</a:t>
            </a:r>
            <a:endParaRPr lang="fr-FR" dirty="0"/>
          </a:p>
        </p:txBody>
      </p:sp>
      <p:sp>
        <p:nvSpPr>
          <p:cNvPr id="3" name="Espace réservé du contenu 2"/>
          <p:cNvSpPr>
            <a:spLocks noGrp="1"/>
          </p:cNvSpPr>
          <p:nvPr>
            <p:ph idx="1"/>
          </p:nvPr>
        </p:nvSpPr>
        <p:spPr>
          <a:xfrm>
            <a:off x="606056" y="1265274"/>
            <a:ext cx="11025963" cy="5295014"/>
          </a:xfrm>
        </p:spPr>
        <p:txBody>
          <a:bodyPr>
            <a:normAutofit fontScale="85000" lnSpcReduction="10000"/>
          </a:bodyPr>
          <a:lstStyle/>
          <a:p>
            <a:pPr lvl="0">
              <a:buFont typeface="Arial" panose="020B0604020202020204" pitchFamily="34" charset="0"/>
              <a:buChar char="•"/>
            </a:pPr>
            <a:endParaRPr lang="fr-FR" sz="2900" dirty="0">
              <a:solidFill>
                <a:srgbClr val="002060"/>
              </a:solidFill>
            </a:endParaRPr>
          </a:p>
          <a:p>
            <a:pPr lvl="0">
              <a:buFont typeface="Arial" panose="020B0604020202020204" pitchFamily="34" charset="0"/>
              <a:buChar char="•"/>
            </a:pPr>
            <a:r>
              <a:rPr lang="fr-FR" sz="3200" b="1" dirty="0">
                <a:solidFill>
                  <a:srgbClr val="002060"/>
                </a:solidFill>
              </a:rPr>
              <a:t>Présentation du projet aux familles lors d’une réunion et aux élèves en amont des  séances</a:t>
            </a:r>
            <a:endParaRPr lang="fr-FR" sz="3200" b="1" u="sng" dirty="0">
              <a:solidFill>
                <a:srgbClr val="002060"/>
              </a:solidFill>
            </a:endParaRPr>
          </a:p>
          <a:p>
            <a:pPr lvl="0">
              <a:buFont typeface="Arial" panose="020B0604020202020204" pitchFamily="34" charset="0"/>
              <a:buChar char="•"/>
            </a:pPr>
            <a:r>
              <a:rPr lang="fr-FR" sz="3200" b="1" dirty="0">
                <a:solidFill>
                  <a:srgbClr val="002060"/>
                </a:solidFill>
              </a:rPr>
              <a:t>Présentation du projet aux IBE natation agréés, aux AESH</a:t>
            </a:r>
            <a:endParaRPr lang="fr-FR" sz="3200" b="1" u="sng" dirty="0">
              <a:solidFill>
                <a:srgbClr val="002060"/>
              </a:solidFill>
            </a:endParaRPr>
          </a:p>
          <a:p>
            <a:pPr lvl="0">
              <a:buFont typeface="Arial" panose="020B0604020202020204" pitchFamily="34" charset="0"/>
              <a:buChar char="•"/>
            </a:pPr>
            <a:r>
              <a:rPr lang="fr-FR" sz="3200" b="1" dirty="0">
                <a:solidFill>
                  <a:srgbClr val="002060"/>
                </a:solidFill>
              </a:rPr>
              <a:t>Importance de la mise en place de la phase de familiarisation en classe </a:t>
            </a:r>
            <a:r>
              <a:rPr lang="fr-FR" sz="3200" dirty="0">
                <a:solidFill>
                  <a:srgbClr val="002060"/>
                </a:solidFill>
              </a:rPr>
              <a:t>en amont du début du cycle d’apprentissage, élaboration obligatoire des  fiches de pré groupes qui seront apportées lors de la première séance;  </a:t>
            </a:r>
            <a:r>
              <a:rPr lang="fr-FR" sz="3200" b="1" dirty="0">
                <a:solidFill>
                  <a:srgbClr val="002060"/>
                </a:solidFill>
              </a:rPr>
              <a:t>importance du retour en classe sur les séances </a:t>
            </a:r>
            <a:r>
              <a:rPr lang="fr-FR" sz="3200" dirty="0">
                <a:solidFill>
                  <a:srgbClr val="002060"/>
                </a:solidFill>
              </a:rPr>
              <a:t>vécues en bassin, </a:t>
            </a:r>
            <a:r>
              <a:rPr lang="fr-FR" sz="3200" b="1" dirty="0">
                <a:solidFill>
                  <a:srgbClr val="002060"/>
                </a:solidFill>
              </a:rPr>
              <a:t>importance de l’interdisciplinarité </a:t>
            </a:r>
            <a:r>
              <a:rPr lang="fr-FR" sz="3200" dirty="0">
                <a:solidFill>
                  <a:srgbClr val="FF0000"/>
                </a:solidFill>
              </a:rPr>
              <a:t>(</a:t>
            </a:r>
            <a:r>
              <a:rPr lang="fr-FR" sz="3200" dirty="0" err="1">
                <a:solidFill>
                  <a:srgbClr val="FF0000"/>
                </a:solidFill>
              </a:rPr>
              <a:t>cf</a:t>
            </a:r>
            <a:r>
              <a:rPr lang="fr-FR" sz="3200" dirty="0">
                <a:solidFill>
                  <a:srgbClr val="FF0000"/>
                </a:solidFill>
              </a:rPr>
              <a:t> nouveaux programmes)</a:t>
            </a:r>
            <a:endParaRPr lang="fr-FR" sz="3200" b="1" u="sng" dirty="0">
              <a:solidFill>
                <a:srgbClr val="FF0000"/>
              </a:solidFill>
            </a:endParaRPr>
          </a:p>
          <a:p>
            <a:pPr lvl="0">
              <a:buFont typeface="Arial" panose="020B0604020202020204" pitchFamily="34" charset="0"/>
              <a:buChar char="•"/>
            </a:pPr>
            <a:r>
              <a:rPr lang="fr-FR" sz="3200" dirty="0">
                <a:solidFill>
                  <a:srgbClr val="002060"/>
                </a:solidFill>
              </a:rPr>
              <a:t> Mise en place d’un support pour accompagner le cycle d’apprentissage</a:t>
            </a:r>
            <a:r>
              <a:rPr lang="fr-FR" sz="3200" b="1" dirty="0">
                <a:solidFill>
                  <a:srgbClr val="002060"/>
                </a:solidFill>
              </a:rPr>
              <a:t> :</a:t>
            </a:r>
            <a:r>
              <a:rPr lang="fr-FR" sz="3200" dirty="0">
                <a:solidFill>
                  <a:srgbClr val="002060"/>
                </a:solidFill>
              </a:rPr>
              <a:t> </a:t>
            </a:r>
            <a:r>
              <a:rPr lang="fr-FR" sz="3200" b="1" dirty="0">
                <a:solidFill>
                  <a:srgbClr val="002060"/>
                </a:solidFill>
              </a:rPr>
              <a:t>le carnet du nageur</a:t>
            </a:r>
            <a:endParaRPr lang="fr-FR" sz="3200" b="1" u="sng" dirty="0">
              <a:solidFill>
                <a:srgbClr val="002060"/>
              </a:solidFill>
            </a:endParaRPr>
          </a:p>
          <a:p>
            <a:pPr marL="0" lvl="0" indent="0">
              <a:buNone/>
            </a:pPr>
            <a:endParaRPr lang="fr-FR" sz="2600" b="1" u="sng" dirty="0">
              <a:solidFill>
                <a:srgbClr val="002060"/>
              </a:solidFill>
            </a:endParaRPr>
          </a:p>
          <a:p>
            <a:r>
              <a:rPr lang="fr-FR" b="1" dirty="0">
                <a:solidFill>
                  <a:srgbClr val="002060"/>
                </a:solidFill>
              </a:rPr>
              <a:t> </a:t>
            </a:r>
            <a:endParaRPr lang="fr-FR" b="1" u="sng" dirty="0">
              <a:solidFill>
                <a:srgbClr val="002060"/>
              </a:solidFill>
            </a:endParaRPr>
          </a:p>
          <a:p>
            <a:endParaRPr lang="fr-FR" dirty="0"/>
          </a:p>
        </p:txBody>
      </p:sp>
      <p:sp>
        <p:nvSpPr>
          <p:cNvPr id="4" name="Espace réservé du pied de page 3">
            <a:extLst>
              <a:ext uri="{FF2B5EF4-FFF2-40B4-BE49-F238E27FC236}">
                <a16:creationId xmlns:a16="http://schemas.microsoft.com/office/drawing/2014/main" id="{9172AF6A-BEA3-D185-3BB8-4CA5474B186C}"/>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73F4C1CA-1E3E-A932-63CF-F30251E950F1}"/>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2487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117383"/>
            <a:ext cx="9720072" cy="1253209"/>
          </a:xfrm>
        </p:spPr>
        <p:txBody>
          <a:bodyPr>
            <a:normAutofit/>
          </a:bodyPr>
          <a:lstStyle/>
          <a:p>
            <a:r>
              <a:rPr lang="fr-FR" b="1" dirty="0">
                <a:solidFill>
                  <a:srgbClr val="0070C0"/>
                </a:solidFill>
              </a:rPr>
              <a:t>Des impératifs pédagogiques</a:t>
            </a:r>
            <a:endParaRPr lang="fr-FR" dirty="0"/>
          </a:p>
        </p:txBody>
      </p:sp>
      <p:sp>
        <p:nvSpPr>
          <p:cNvPr id="3" name="Espace réservé du contenu 2"/>
          <p:cNvSpPr>
            <a:spLocks noGrp="1"/>
          </p:cNvSpPr>
          <p:nvPr>
            <p:ph idx="1"/>
          </p:nvPr>
        </p:nvSpPr>
        <p:spPr>
          <a:xfrm>
            <a:off x="606056" y="1265274"/>
            <a:ext cx="11025963" cy="5295014"/>
          </a:xfrm>
        </p:spPr>
        <p:txBody>
          <a:bodyPr>
            <a:normAutofit/>
          </a:bodyPr>
          <a:lstStyle/>
          <a:p>
            <a:pPr>
              <a:buFont typeface="Arial" panose="020B0604020202020204" pitchFamily="34" charset="0"/>
              <a:buChar char="•"/>
            </a:pPr>
            <a:r>
              <a:rPr lang="fr-FR" b="1" dirty="0">
                <a:solidFill>
                  <a:srgbClr val="00B0F0"/>
                </a:solidFill>
              </a:rPr>
              <a:t> </a:t>
            </a:r>
            <a:r>
              <a:rPr lang="fr-FR" b="1" u="sng" dirty="0">
                <a:solidFill>
                  <a:srgbClr val="FF0000"/>
                </a:solidFill>
              </a:rPr>
              <a:t>Obligation</a:t>
            </a:r>
            <a:r>
              <a:rPr lang="fr-FR" b="1" dirty="0">
                <a:solidFill>
                  <a:srgbClr val="FF0000"/>
                </a:solidFill>
              </a:rPr>
              <a:t> de transmettre à l’arrivée les 4  fiches des pré-groupes qui auront  été préparées par l’enseignant. </a:t>
            </a:r>
          </a:p>
          <a:p>
            <a:pPr>
              <a:buFont typeface="Arial" panose="020B0604020202020204" pitchFamily="34" charset="0"/>
              <a:buChar char="•"/>
            </a:pPr>
            <a:r>
              <a:rPr lang="fr-FR" dirty="0">
                <a:solidFill>
                  <a:srgbClr val="002060"/>
                </a:solidFill>
              </a:rPr>
              <a:t> Les fiches de pré-groupes (au nombre de 4 maximum pour un effectif de 2 classes) comprenant chacune les noms des élèves de chaque groupe de compétences (jaune, vert, rouge et bleu)  que vous aurez constitué. Vous pourrez utilement prendre appui pour cela sur :</a:t>
            </a:r>
          </a:p>
          <a:p>
            <a:r>
              <a:rPr lang="fr-FR" dirty="0">
                <a:solidFill>
                  <a:srgbClr val="002060"/>
                </a:solidFill>
              </a:rPr>
              <a:t>- le questionnaire destiné aux élèves et aux parents,</a:t>
            </a:r>
          </a:p>
          <a:p>
            <a:r>
              <a:rPr lang="fr-FR" dirty="0">
                <a:solidFill>
                  <a:srgbClr val="002060"/>
                </a:solidFill>
              </a:rPr>
              <a:t>- les résultats des évaluations réalisées lors de l’année précédente, </a:t>
            </a:r>
          </a:p>
          <a:p>
            <a:r>
              <a:rPr lang="fr-FR" dirty="0">
                <a:solidFill>
                  <a:srgbClr val="002060"/>
                </a:solidFill>
              </a:rPr>
              <a:t>l’expression des émotions et la prise de représentation du rapport au milieu aquatique de vos élèves, du rapport à l’activité en tant que pratique sociale (échanges oraux avec le groupe classe ou en petits groupes, recours au dessin légendé, appui sur des albums…)</a:t>
            </a:r>
          </a:p>
          <a:p>
            <a:r>
              <a:rPr lang="fr-FR" b="1" dirty="0">
                <a:solidFill>
                  <a:srgbClr val="0070C0"/>
                </a:solidFill>
              </a:rPr>
              <a:t>•</a:t>
            </a:r>
            <a:r>
              <a:rPr lang="fr-FR" b="1" dirty="0">
                <a:solidFill>
                  <a:srgbClr val="002060"/>
                </a:solidFill>
              </a:rPr>
              <a:t> Prendre quelques minutes à la fin de la séance pour échanger avec les MNS au sujet du suivi des élèves, du déroulé de la séance, des questionnements ou des difficultés éventuelles. Ne pas attendre pour éviter les tensions. </a:t>
            </a:r>
          </a:p>
          <a:p>
            <a:endParaRPr lang="fr-FR" b="1" u="sng" dirty="0">
              <a:solidFill>
                <a:srgbClr val="002060"/>
              </a:solidFill>
            </a:endParaRPr>
          </a:p>
          <a:p>
            <a:endParaRPr lang="fr-FR" dirty="0"/>
          </a:p>
        </p:txBody>
      </p:sp>
      <p:sp>
        <p:nvSpPr>
          <p:cNvPr id="4" name="Espace réservé du pied de page 3">
            <a:extLst>
              <a:ext uri="{FF2B5EF4-FFF2-40B4-BE49-F238E27FC236}">
                <a16:creationId xmlns:a16="http://schemas.microsoft.com/office/drawing/2014/main" id="{74A46200-3F2E-F1CC-5858-1AE6FCCDA814}"/>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C084C657-FF56-3C20-BDE2-520D21287FE8}"/>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2785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A9F7F-140C-1EA4-3792-8D0E79DF7AAD}"/>
              </a:ext>
            </a:extLst>
          </p:cNvPr>
          <p:cNvSpPr>
            <a:spLocks noGrp="1"/>
          </p:cNvSpPr>
          <p:nvPr>
            <p:ph type="title"/>
          </p:nvPr>
        </p:nvSpPr>
        <p:spPr>
          <a:xfrm>
            <a:off x="321482" y="231006"/>
            <a:ext cx="9720072" cy="694944"/>
          </a:xfrm>
        </p:spPr>
        <p:txBody>
          <a:bodyPr>
            <a:noAutofit/>
          </a:bodyPr>
          <a:lstStyle/>
          <a:p>
            <a:r>
              <a:rPr lang="fr-FR" b="1" dirty="0">
                <a:solidFill>
                  <a:srgbClr val="0070C0"/>
                </a:solidFill>
              </a:rPr>
              <a:t>LES objectifs d’APPRENTISSAGE</a:t>
            </a:r>
          </a:p>
        </p:txBody>
      </p:sp>
      <p:sp>
        <p:nvSpPr>
          <p:cNvPr id="11" name="Espace réservé du contenu 10">
            <a:extLst>
              <a:ext uri="{FF2B5EF4-FFF2-40B4-BE49-F238E27FC236}">
                <a16:creationId xmlns:a16="http://schemas.microsoft.com/office/drawing/2014/main" id="{94D95A9B-FA2A-E702-523F-D465C8505934}"/>
              </a:ext>
            </a:extLst>
          </p:cNvPr>
          <p:cNvSpPr>
            <a:spLocks noGrp="1"/>
          </p:cNvSpPr>
          <p:nvPr>
            <p:ph idx="1"/>
          </p:nvPr>
        </p:nvSpPr>
        <p:spPr>
          <a:xfrm>
            <a:off x="404258" y="1039529"/>
            <a:ext cx="11531068" cy="5727031"/>
          </a:xfrm>
          <a:solidFill>
            <a:schemeClr val="accent1">
              <a:lumMod val="20000"/>
              <a:lumOff val="80000"/>
            </a:schemeClr>
          </a:solidFill>
        </p:spPr>
        <p:txBody>
          <a:bodyPr>
            <a:normAutofit fontScale="92500" lnSpcReduction="10000"/>
          </a:bodyPr>
          <a:lstStyle/>
          <a:p>
            <a:r>
              <a:rPr lang="fr-FR" sz="2600" b="1" dirty="0">
                <a:solidFill>
                  <a:schemeClr val="accent2"/>
                </a:solidFill>
              </a:rPr>
              <a:t>Trois repères qui déterminent un parcours de formation pour devenir nageur </a:t>
            </a:r>
            <a:r>
              <a:rPr lang="fr-FR" sz="2600" b="1" dirty="0">
                <a:solidFill>
                  <a:srgbClr val="0070C0"/>
                </a:solidFill>
              </a:rPr>
              <a:t>:</a:t>
            </a:r>
          </a:p>
          <a:p>
            <a:r>
              <a:rPr lang="fr-FR" b="1" dirty="0">
                <a:solidFill>
                  <a:schemeClr val="accent2"/>
                </a:solidFill>
              </a:rPr>
              <a:t>L’aisance aquatique</a:t>
            </a:r>
          </a:p>
          <a:p>
            <a:pPr marL="228600" marR="0" lvl="1" indent="-228600" algn="l" defTabSz="1155700" rtl="0" eaLnBrk="1" fontAlgn="auto" latinLnBrk="0" hangingPunct="1">
              <a:lnSpc>
                <a:spcPct val="90000"/>
              </a:lnSpc>
              <a:spcBef>
                <a:spcPct val="0"/>
              </a:spcBef>
              <a:spcAft>
                <a:spcPct val="15000"/>
              </a:spcAft>
              <a:buClrTx/>
              <a:buSzTx/>
              <a:buFontTx/>
              <a:buChar char="•"/>
              <a:tabLst/>
              <a:defRPr/>
            </a:pPr>
            <a:r>
              <a:rPr kumimoji="0" lang="fr-FR" sz="2000" b="0" i="0" u="none" strike="noStrike" kern="1200" cap="none" spc="0" normalizeH="0" baseline="0" noProof="0" dirty="0">
                <a:ln>
                  <a:noFill/>
                </a:ln>
                <a:solidFill>
                  <a:srgbClr val="7A9E56">
                    <a:lumMod val="50000"/>
                  </a:srgbClr>
                </a:solidFill>
                <a:effectLst/>
                <a:uLnTx/>
                <a:uFillTx/>
                <a:latin typeface="Calibri Light"/>
                <a:ea typeface="+mn-ea"/>
                <a:cs typeface="+mn-cs"/>
              </a:rPr>
              <a:t>Etape fondamentale pour débuter le </a:t>
            </a:r>
            <a:r>
              <a:rPr kumimoji="0" lang="fr-FR" sz="2000" b="1" i="0" u="none" strike="noStrike" kern="1200" cap="none" spc="0" normalizeH="0" baseline="0" noProof="0" dirty="0">
                <a:ln>
                  <a:noFill/>
                </a:ln>
                <a:solidFill>
                  <a:srgbClr val="7A9E56">
                    <a:lumMod val="50000"/>
                  </a:srgbClr>
                </a:solidFill>
                <a:effectLst/>
                <a:uLnTx/>
                <a:uFillTx/>
                <a:latin typeface="Calibri Light"/>
                <a:ea typeface="+mn-ea"/>
                <a:cs typeface="+mn-cs"/>
              </a:rPr>
              <a:t>parcours de formation d’un nageur sécurisé</a:t>
            </a:r>
          </a:p>
          <a:p>
            <a:pPr marL="228600" marR="0" lvl="1" indent="-228600" algn="l" defTabSz="1155700" rtl="0" eaLnBrk="1" fontAlgn="auto" latinLnBrk="0" hangingPunct="1">
              <a:lnSpc>
                <a:spcPct val="90000"/>
              </a:lnSpc>
              <a:spcBef>
                <a:spcPct val="0"/>
              </a:spcBef>
              <a:spcAft>
                <a:spcPct val="15000"/>
              </a:spcAft>
              <a:buClrTx/>
              <a:buSzTx/>
              <a:buFontTx/>
              <a:buChar char="•"/>
              <a:tabLst/>
              <a:defRPr/>
            </a:pPr>
            <a:r>
              <a:rPr kumimoji="0" lang="fr-FR" sz="2000" b="0" i="0" u="none" strike="noStrike" kern="1200" cap="none" spc="0" normalizeH="0" baseline="0" noProof="0" dirty="0">
                <a:ln>
                  <a:noFill/>
                </a:ln>
                <a:solidFill>
                  <a:srgbClr val="7A9E5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L'aisance aquatique est particulièrement visée pour les </a:t>
            </a:r>
            <a:r>
              <a:rPr kumimoji="0" lang="fr-FR" sz="2000" b="1" i="0" u="none" strike="noStrike" kern="1200" cap="none" spc="0" normalizeH="0" baseline="0" noProof="0" dirty="0">
                <a:ln>
                  <a:noFill/>
                </a:ln>
                <a:solidFill>
                  <a:srgbClr val="7A9E5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enfants de moins de 7 ans</a:t>
            </a:r>
            <a:r>
              <a:rPr kumimoji="0" lang="fr-FR" sz="2000" b="0" i="0" u="none" strike="noStrike" kern="1200" cap="none" spc="0" normalizeH="0" baseline="0" noProof="0" dirty="0">
                <a:ln>
                  <a:noFill/>
                </a:ln>
                <a:solidFill>
                  <a:srgbClr val="7A9E5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28600" marR="0" lvl="1" indent="-228600" algn="l" defTabSz="1155700" rtl="0" eaLnBrk="1" fontAlgn="auto" latinLnBrk="0" hangingPunct="1">
              <a:lnSpc>
                <a:spcPct val="90000"/>
              </a:lnSpc>
              <a:spcBef>
                <a:spcPct val="0"/>
              </a:spcBef>
              <a:spcAft>
                <a:spcPct val="15000"/>
              </a:spcAft>
              <a:buClrTx/>
              <a:buSzTx/>
              <a:buFontTx/>
              <a:buChar char="•"/>
              <a:tabLst/>
              <a:defRPr/>
            </a:pPr>
            <a:r>
              <a:rPr kumimoji="0" lang="fr-FR" sz="2000" b="0" i="0" u="none" strike="noStrike" kern="1200" cap="none" spc="0" normalizeH="0" baseline="0" noProof="0" dirty="0">
                <a:ln>
                  <a:noFill/>
                </a:ln>
                <a:solidFill>
                  <a:srgbClr val="7A9E56">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Son acquisition est plus largement </a:t>
            </a:r>
            <a:r>
              <a:rPr kumimoji="0" lang="fr-FR"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un objet d'enseignement incontournable pour tout élève non-nageur, quel que soit son âge, dans la perspective de l'acquisition du savoir-nager en sécurité</a:t>
            </a:r>
          </a:p>
          <a:p>
            <a:pPr marL="228600" marR="0" lvl="1" indent="-228600" algn="l" defTabSz="1155700" rtl="0" eaLnBrk="1" fontAlgn="auto" latinLnBrk="0" hangingPunct="1">
              <a:lnSpc>
                <a:spcPct val="90000"/>
              </a:lnSpc>
              <a:spcBef>
                <a:spcPct val="0"/>
              </a:spcBef>
              <a:spcAft>
                <a:spcPct val="15000"/>
              </a:spcAft>
              <a:buClrTx/>
              <a:buSzTx/>
              <a:buFontTx/>
              <a:buChar char="•"/>
              <a:tabLst/>
              <a:defRPr/>
            </a:pPr>
            <a:r>
              <a:rPr kumimoji="0" lang="fr-FR" sz="2000" b="1" i="0" u="none" strike="noStrike" kern="1200" cap="none" spc="0" normalizeH="0" baseline="0" noProof="0" dirty="0">
                <a:ln>
                  <a:noFill/>
                </a:ln>
                <a:solidFill>
                  <a:srgbClr val="7A9E56">
                    <a:lumMod val="50000"/>
                  </a:srgbClr>
                </a:solidFill>
                <a:effectLst/>
                <a:uLnTx/>
                <a:uFillTx/>
                <a:latin typeface="Calibri Light"/>
                <a:ea typeface="+mn-ea"/>
                <a:cs typeface="+mn-cs"/>
              </a:rPr>
              <a:t>Les trois piliers de l’aisance aquatique: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prstClr val="black"/>
                </a:solidFill>
                <a:effectLst/>
                <a:uLnTx/>
                <a:uFillTx/>
                <a:latin typeface="Calibri Light"/>
                <a:ea typeface="+mn-ea"/>
                <a:cs typeface="+mn-cs"/>
              </a:rPr>
              <a:t>L’acquisition de l’aisance aquatique passe par </a:t>
            </a:r>
            <a:r>
              <a:rPr kumimoji="0" lang="fr-FR" sz="2100" b="1" i="0" u="none" strike="noStrike" kern="1200" cap="none" spc="0" normalizeH="0" baseline="0" noProof="0" dirty="0">
                <a:ln>
                  <a:noFill/>
                </a:ln>
                <a:solidFill>
                  <a:prstClr val="black"/>
                </a:solidFill>
                <a:effectLst/>
                <a:uLnTx/>
                <a:uFillTx/>
                <a:latin typeface="Calibri Light"/>
                <a:ea typeface="+mn-ea"/>
                <a:cs typeface="+mn-cs"/>
              </a:rPr>
              <a:t>3 paliers </a:t>
            </a:r>
            <a:r>
              <a:rPr kumimoji="0" lang="fr-FR" sz="2100" b="0" i="0" u="none" strike="noStrike" kern="1200" cap="none" spc="0" normalizeH="0" baseline="0" noProof="0" dirty="0">
                <a:ln>
                  <a:noFill/>
                </a:ln>
                <a:solidFill>
                  <a:prstClr val="black"/>
                </a:solidFill>
                <a:effectLst/>
                <a:uLnTx/>
                <a:uFillTx/>
                <a:latin typeface="Calibri Light"/>
                <a:ea typeface="+mn-ea"/>
                <a:cs typeface="+mn-cs"/>
              </a:rPr>
              <a:t>correspondant à la </a:t>
            </a:r>
            <a:r>
              <a:rPr kumimoji="0" lang="fr-FR" sz="2100" b="1" i="0" u="none" strike="noStrike" kern="1200" cap="none" spc="0" normalizeH="0" baseline="0" noProof="0" dirty="0">
                <a:ln>
                  <a:noFill/>
                </a:ln>
                <a:solidFill>
                  <a:prstClr val="black"/>
                </a:solidFill>
                <a:effectLst/>
                <a:uLnTx/>
                <a:uFillTx/>
                <a:latin typeface="Calibri Light"/>
                <a:ea typeface="+mn-ea"/>
                <a:cs typeface="+mn-cs"/>
              </a:rPr>
              <a:t>construction du corps flottant</a:t>
            </a:r>
            <a:r>
              <a:rPr kumimoji="0" lang="fr-FR" sz="2100" b="0" i="0" u="none" strike="noStrike" kern="1200" cap="none" spc="0" normalizeH="0" baseline="0" noProof="0" dirty="0">
                <a:ln>
                  <a:noFill/>
                </a:ln>
                <a:solidFill>
                  <a:prstClr val="black"/>
                </a:solidFill>
                <a:effectLst/>
                <a:uLnTx/>
                <a:uFillTx/>
                <a:latin typeface="Calibri Light"/>
                <a:ea typeface="+mn-ea"/>
                <a:cs typeface="+mn-cs"/>
              </a:rPr>
              <a:t>, qui se réalisent dans un espace où l’enfant n’a pas pied et sans aide à la flottaison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dirty="0">
              <a:ln>
                <a:noFill/>
              </a:ln>
              <a:solidFill>
                <a:prstClr val="black"/>
              </a:solidFill>
              <a:effectLst/>
              <a:uLnTx/>
              <a:uFillTx/>
              <a:latin typeface="Calibri Light"/>
              <a:ea typeface="+mn-ea"/>
              <a:cs typeface="+mn-cs"/>
            </a:endParaRPr>
          </a:p>
          <a:p>
            <a:endParaRPr lang="fr-FR" sz="2000" dirty="0">
              <a:solidFill>
                <a:prstClr val="black"/>
              </a:solidFill>
              <a:latin typeface="Calibri Light"/>
            </a:endParaRPr>
          </a:p>
          <a:p>
            <a:endParaRPr lang="fr-FR" sz="2000" b="1" dirty="0">
              <a:solidFill>
                <a:prstClr val="black"/>
              </a:solidFill>
              <a:latin typeface="Calibri Light"/>
            </a:endParaRPr>
          </a:p>
          <a:p>
            <a:endParaRPr lang="fr-FR" b="1" dirty="0"/>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fr-FR" sz="2000" b="1" i="0" u="none" strike="noStrike" kern="1200" cap="none" spc="0" normalizeH="0" baseline="0" noProof="0" dirty="0">
              <a:ln>
                <a:noFill/>
              </a:ln>
              <a:solidFill>
                <a:srgbClr val="2683C6"/>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fr-FR" b="1" i="0" u="none" strike="noStrike" kern="1200" cap="none" spc="0" normalizeH="0" baseline="0" noProof="0" dirty="0">
                <a:ln>
                  <a:noFill/>
                </a:ln>
                <a:solidFill>
                  <a:srgbClr val="2683C6"/>
                </a:solidFill>
                <a:effectLst/>
                <a:uLnTx/>
                <a:uFillTx/>
                <a:latin typeface="+mj-lt"/>
                <a:ea typeface="+mn-ea"/>
                <a:cs typeface="+mn-cs"/>
              </a:rPr>
              <a:t>Attendu de fin de cycle 2 </a:t>
            </a:r>
            <a:r>
              <a:rPr kumimoji="0" lang="fr-FR" b="1" i="0" u="none" strike="noStrike" kern="1200" cap="none" spc="0" normalizeH="0" baseline="0" noProof="0" dirty="0">
                <a:ln>
                  <a:noFill/>
                </a:ln>
                <a:solidFill>
                  <a:prstClr val="black"/>
                </a:solidFill>
                <a:effectLst/>
                <a:uLnTx/>
                <a:uFillTx/>
                <a:latin typeface="+mj-lt"/>
                <a:ea typeface="+mn-ea"/>
                <a:cs typeface="+mn-cs"/>
              </a:rPr>
              <a:t>:</a:t>
            </a:r>
            <a:r>
              <a:rPr kumimoji="0" lang="fr-FR" b="0" i="1" u="none" strike="noStrike" kern="1200" cap="none" spc="0" normalizeH="0" baseline="0" noProof="0" dirty="0">
                <a:ln>
                  <a:noFill/>
                </a:ln>
                <a:solidFill>
                  <a:prstClr val="black"/>
                </a:solidFill>
                <a:effectLst/>
                <a:uLnTx/>
                <a:uFillTx/>
                <a:latin typeface="+mj-lt"/>
                <a:ea typeface="+mn-ea"/>
                <a:cs typeface="+mn-cs"/>
              </a:rPr>
              <a:t> </a:t>
            </a:r>
            <a:r>
              <a:rPr kumimoji="0" lang="fr-FR" b="0" i="0" u="none" strike="noStrike" kern="1200" cap="none" spc="0" normalizeH="0" baseline="0" noProof="0" dirty="0">
                <a:ln>
                  <a:noFill/>
                </a:ln>
                <a:solidFill>
                  <a:prstClr val="black"/>
                </a:solidFill>
                <a:effectLst/>
                <a:uLnTx/>
                <a:uFillTx/>
                <a:latin typeface="+mj-lt"/>
                <a:ea typeface="+mn-ea"/>
                <a:cs typeface="+mn-cs"/>
              </a:rPr>
              <a:t>Se déplacer dans l’eau sur une quinzaine de mètres sans appui et après un temps d’immersion</a:t>
            </a:r>
          </a:p>
          <a:p>
            <a:r>
              <a:rPr lang="fr-FR" b="1" dirty="0">
                <a:solidFill>
                  <a:srgbClr val="0070C0"/>
                </a:solidFill>
                <a:latin typeface="+mj-lt"/>
              </a:rPr>
              <a:t>Attendu de fin de cycle 3 : </a:t>
            </a:r>
            <a:r>
              <a:rPr lang="fr-FR" dirty="0">
                <a:latin typeface="+mj-lt"/>
              </a:rPr>
              <a:t>Valider l’attestation du savoir nager en sécurité (ASNS), conformément à la circulaire du 28 février 2022</a:t>
            </a:r>
            <a:endParaRPr lang="fr-FR" dirty="0"/>
          </a:p>
        </p:txBody>
      </p:sp>
      <p:graphicFrame>
        <p:nvGraphicFramePr>
          <p:cNvPr id="15" name="Tableau 14">
            <a:extLst>
              <a:ext uri="{FF2B5EF4-FFF2-40B4-BE49-F238E27FC236}">
                <a16:creationId xmlns:a16="http://schemas.microsoft.com/office/drawing/2014/main" id="{A3C4CF07-3802-17C3-5DC8-C3F423AC98FF}"/>
              </a:ext>
            </a:extLst>
          </p:cNvPr>
          <p:cNvGraphicFramePr>
            <a:graphicFrameLocks noGrp="1"/>
          </p:cNvGraphicFramePr>
          <p:nvPr>
            <p:extLst>
              <p:ext uri="{D42A27DB-BD31-4B8C-83A1-F6EECF244321}">
                <p14:modId xmlns:p14="http://schemas.microsoft.com/office/powerpoint/2010/main" val="2219328356"/>
              </p:ext>
            </p:extLst>
          </p:nvPr>
        </p:nvGraphicFramePr>
        <p:xfrm>
          <a:off x="513346" y="3826042"/>
          <a:ext cx="11165308" cy="1412240"/>
        </p:xfrm>
        <a:graphic>
          <a:graphicData uri="http://schemas.openxmlformats.org/drawingml/2006/table">
            <a:tbl>
              <a:tblPr firstRow="1" bandRow="1">
                <a:tableStyleId>{5C22544A-7EE6-4342-B048-85BDC9FD1C3A}</a:tableStyleId>
              </a:tblPr>
              <a:tblGrid>
                <a:gridCol w="11165308">
                  <a:extLst>
                    <a:ext uri="{9D8B030D-6E8A-4147-A177-3AD203B41FA5}">
                      <a16:colId xmlns:a16="http://schemas.microsoft.com/office/drawing/2014/main" val="3809960246"/>
                    </a:ext>
                  </a:extLst>
                </a:gridCol>
              </a:tblGrid>
              <a:tr h="370840">
                <a:tc>
                  <a:txBody>
                    <a:bodyPr/>
                    <a:lstStyle/>
                    <a:p>
                      <a:r>
                        <a:rPr kumimoji="0" lang="fr-FR" sz="1800" b="1" i="0" u="none" strike="noStrike" kern="1200" cap="none" spc="0" normalizeH="0" baseline="0" noProof="0" dirty="0">
                          <a:ln>
                            <a:noFill/>
                          </a:ln>
                          <a:solidFill>
                            <a:prstClr val="black"/>
                          </a:solidFill>
                          <a:effectLst/>
                          <a:uLnTx/>
                          <a:uFillTx/>
                          <a:latin typeface="Calibri Light"/>
                          <a:ea typeface="+mn-ea"/>
                          <a:cs typeface="+mn-cs"/>
                        </a:rPr>
                        <a:t>Palier 1 :</a:t>
                      </a:r>
                      <a:r>
                        <a:rPr kumimoji="0" lang="fr-FR" sz="1800" b="0" i="0" u="none" strike="noStrike" kern="1200" cap="none" spc="0" normalizeH="0" baseline="0" noProof="0" dirty="0">
                          <a:ln>
                            <a:noFill/>
                          </a:ln>
                          <a:solidFill>
                            <a:prstClr val="black"/>
                          </a:solidFill>
                          <a:effectLst/>
                          <a:uLnTx/>
                          <a:uFillTx/>
                          <a:latin typeface="Calibri Light"/>
                          <a:ea typeface="+mn-ea"/>
                          <a:cs typeface="+mn-cs"/>
                        </a:rPr>
                        <a:t> entrer seul dans l’eau, se déplacer en immersion complète (tête sous l’eau) et sortir seul de l’eau.</a:t>
                      </a:r>
                      <a:endParaRPr lang="fr-FR" dirty="0"/>
                    </a:p>
                  </a:txBody>
                  <a:tcPr/>
                </a:tc>
                <a:extLst>
                  <a:ext uri="{0D108BD9-81ED-4DB2-BD59-A6C34878D82A}">
                    <a16:rowId xmlns:a16="http://schemas.microsoft.com/office/drawing/2014/main" val="1285701157"/>
                  </a:ext>
                </a:extLst>
              </a:tr>
              <a:tr h="370840">
                <a:tc>
                  <a:txBody>
                    <a:bodyPr/>
                    <a:lstStyle/>
                    <a:p>
                      <a:r>
                        <a:rPr kumimoji="0" lang="fr-FR" sz="1800" b="1" i="0" u="none" strike="noStrike" kern="1200" cap="none" spc="0" normalizeH="0" baseline="0" noProof="0" dirty="0">
                          <a:ln>
                            <a:noFill/>
                          </a:ln>
                          <a:solidFill>
                            <a:prstClr val="black"/>
                          </a:solidFill>
                          <a:effectLst/>
                          <a:uLnTx/>
                          <a:uFillTx/>
                          <a:latin typeface="Calibri Light"/>
                          <a:ea typeface="+mn-ea"/>
                          <a:cs typeface="+mn-cs"/>
                        </a:rPr>
                        <a:t>Palier 2 :</a:t>
                      </a:r>
                      <a:r>
                        <a:rPr kumimoji="0" lang="fr-FR" sz="1800" b="0" i="0" u="none" strike="noStrike" kern="1200" cap="none" spc="0" normalizeH="0" baseline="0" noProof="0" dirty="0">
                          <a:ln>
                            <a:noFill/>
                          </a:ln>
                          <a:solidFill>
                            <a:prstClr val="black"/>
                          </a:solidFill>
                          <a:effectLst/>
                          <a:uLnTx/>
                          <a:uFillTx/>
                          <a:latin typeface="Calibri Light"/>
                          <a:ea typeface="+mn-ea"/>
                          <a:cs typeface="+mn-cs"/>
                        </a:rPr>
                        <a:t> sauter ou chuter dans l’eau, se laisser remonter, flotter de différentes manières, regagner le bord et sortir seul.</a:t>
                      </a:r>
                      <a:endParaRPr lang="fr-FR" dirty="0"/>
                    </a:p>
                  </a:txBody>
                  <a:tcPr/>
                </a:tc>
                <a:extLst>
                  <a:ext uri="{0D108BD9-81ED-4DB2-BD59-A6C34878D82A}">
                    <a16:rowId xmlns:a16="http://schemas.microsoft.com/office/drawing/2014/main" val="3924703809"/>
                  </a:ext>
                </a:extLst>
              </a:tr>
              <a:tr h="370840">
                <a:tc>
                  <a:txBody>
                    <a:bodyPr/>
                    <a:lstStyle/>
                    <a:p>
                      <a:r>
                        <a:rPr kumimoji="0" lang="fr-FR" sz="1900" b="1" i="0" u="none" strike="noStrike" kern="1200" cap="none" spc="0" normalizeH="0" baseline="0" noProof="0" dirty="0">
                          <a:ln>
                            <a:noFill/>
                          </a:ln>
                          <a:solidFill>
                            <a:prstClr val="black"/>
                          </a:solidFill>
                          <a:effectLst/>
                          <a:uLnTx/>
                          <a:uFillTx/>
                          <a:latin typeface="Calibri Light"/>
                          <a:ea typeface="+mn-ea"/>
                          <a:cs typeface="+mn-cs"/>
                        </a:rPr>
                        <a:t>Palier 3 :</a:t>
                      </a:r>
                      <a:r>
                        <a:rPr kumimoji="0" lang="fr-FR" sz="1900" b="0" i="0" u="none" strike="noStrike" kern="1200" cap="none" spc="0" normalizeH="0" baseline="0" noProof="0" dirty="0">
                          <a:ln>
                            <a:noFill/>
                          </a:ln>
                          <a:solidFill>
                            <a:prstClr val="black"/>
                          </a:solidFill>
                          <a:effectLst/>
                          <a:uLnTx/>
                          <a:uFillTx/>
                          <a:latin typeface="Calibri Light"/>
                          <a:ea typeface="+mn-ea"/>
                          <a:cs typeface="+mn-cs"/>
                        </a:rPr>
                        <a:t> entrer dans l’eau par la tête, remonter à la surface, parcourir 10 m en position ventrale tête immergée, flotter sur le dos avec le bassin en surface</a:t>
                      </a:r>
                      <a:endParaRPr lang="fr-FR" dirty="0"/>
                    </a:p>
                  </a:txBody>
                  <a:tcPr/>
                </a:tc>
                <a:extLst>
                  <a:ext uri="{0D108BD9-81ED-4DB2-BD59-A6C34878D82A}">
                    <a16:rowId xmlns:a16="http://schemas.microsoft.com/office/drawing/2014/main" val="1959211512"/>
                  </a:ext>
                </a:extLst>
              </a:tr>
            </a:tbl>
          </a:graphicData>
        </a:graphic>
      </p:graphicFrame>
      <p:sp>
        <p:nvSpPr>
          <p:cNvPr id="3" name="Espace réservé du pied de page 2">
            <a:extLst>
              <a:ext uri="{FF2B5EF4-FFF2-40B4-BE49-F238E27FC236}">
                <a16:creationId xmlns:a16="http://schemas.microsoft.com/office/drawing/2014/main" id="{29D18F52-7A6F-AD53-029F-D48D6A0E6C63}"/>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4" name="Espace réservé du numéro de diapositive 3">
            <a:extLst>
              <a:ext uri="{FF2B5EF4-FFF2-40B4-BE49-F238E27FC236}">
                <a16:creationId xmlns:a16="http://schemas.microsoft.com/office/drawing/2014/main" id="{BD124D31-EB02-39D1-A1DC-974833ED1F06}"/>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7918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2" end="12"/>
                                            </p:txEl>
                                          </p:spTgt>
                                        </p:tgtEl>
                                        <p:attrNameLst>
                                          <p:attrName>style.visibility</p:attrName>
                                        </p:attrNameLst>
                                      </p:cBhvr>
                                      <p:to>
                                        <p:strVal val="visible"/>
                                      </p:to>
                                    </p:set>
                                    <p:animEffect transition="in" filter="fade">
                                      <p:cBhvr>
                                        <p:cTn id="32" dur="500"/>
                                        <p:tgtEl>
                                          <p:spTgt spid="11">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3" end="13"/>
                                            </p:txEl>
                                          </p:spTgt>
                                        </p:tgtEl>
                                        <p:attrNameLst>
                                          <p:attrName>style.visibility</p:attrName>
                                        </p:attrNameLst>
                                      </p:cBhvr>
                                      <p:to>
                                        <p:strVal val="visible"/>
                                      </p:to>
                                    </p:set>
                                    <p:animEffect transition="in" filter="fade">
                                      <p:cBhvr>
                                        <p:cTn id="37"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76" y="185901"/>
            <a:ext cx="10148824" cy="798350"/>
          </a:xfrm>
        </p:spPr>
        <p:txBody>
          <a:bodyPr>
            <a:normAutofit/>
          </a:bodyPr>
          <a:lstStyle/>
          <a:p>
            <a:r>
              <a:rPr lang="fr-FR" b="1" dirty="0">
                <a:solidFill>
                  <a:srgbClr val="0070C0"/>
                </a:solidFill>
              </a:rPr>
              <a:t>Des repères didactiques</a:t>
            </a:r>
            <a:endParaRPr lang="fr-FR" dirty="0"/>
          </a:p>
        </p:txBody>
      </p:sp>
      <p:sp>
        <p:nvSpPr>
          <p:cNvPr id="3" name="Espace réservé du contenu 2"/>
          <p:cNvSpPr>
            <a:spLocks noGrp="1"/>
          </p:cNvSpPr>
          <p:nvPr>
            <p:ph idx="1"/>
          </p:nvPr>
        </p:nvSpPr>
        <p:spPr>
          <a:xfrm>
            <a:off x="152400" y="889000"/>
            <a:ext cx="11575312" cy="5969000"/>
          </a:xfrm>
        </p:spPr>
        <p:txBody>
          <a:bodyPr>
            <a:normAutofit/>
          </a:bodyPr>
          <a:lstStyle/>
          <a:p>
            <a:pPr fontAlgn="base">
              <a:lnSpc>
                <a:spcPct val="100000"/>
              </a:lnSpc>
            </a:pPr>
            <a:r>
              <a:rPr lang="fr-FR" sz="2000" b="1" cap="all" spc="100" dirty="0">
                <a:latin typeface="+mj-lt"/>
                <a:ea typeface="+mj-ea"/>
                <a:cs typeface="+mj-cs"/>
              </a:rPr>
              <a:t>Apprendre à nager comme on a appris à marcher – un film qui bouscule les idées reçues</a:t>
            </a:r>
          </a:p>
          <a:p>
            <a:pPr fontAlgn="base"/>
            <a:r>
              <a:rPr lang="fr-FR" sz="2000" b="1" cap="all" spc="100" dirty="0">
                <a:latin typeface="+mj-lt"/>
                <a:ea typeface="+mj-ea"/>
                <a:cs typeface="+mj-cs"/>
              </a:rPr>
              <a:t>Marc </a:t>
            </a:r>
            <a:r>
              <a:rPr lang="fr-FR" sz="2000" b="1" cap="all" spc="100" dirty="0" err="1">
                <a:latin typeface="+mj-lt"/>
                <a:ea typeface="+mj-ea"/>
                <a:cs typeface="+mj-cs"/>
              </a:rPr>
              <a:t>Begotti</a:t>
            </a:r>
            <a:r>
              <a:rPr lang="fr-FR" sz="2000" b="1" cap="all" spc="100" dirty="0">
                <a:latin typeface="+mj-lt"/>
                <a:ea typeface="+mj-ea"/>
                <a:cs typeface="+mj-cs"/>
              </a:rPr>
              <a:t>, professeur de sport, élève de Raymond </a:t>
            </a:r>
            <a:r>
              <a:rPr lang="fr-FR" sz="2000" b="1" cap="all" spc="100" dirty="0" err="1">
                <a:latin typeface="+mj-lt"/>
                <a:ea typeface="+mj-ea"/>
                <a:cs typeface="+mj-cs"/>
              </a:rPr>
              <a:t>Catteau</a:t>
            </a:r>
            <a:r>
              <a:rPr lang="fr-FR" sz="2000" b="1" cap="all" spc="100" dirty="0">
                <a:latin typeface="+mj-lt"/>
                <a:ea typeface="+mj-ea"/>
                <a:cs typeface="+mj-cs"/>
              </a:rPr>
              <a:t>,  a conçu un film qui décrit </a:t>
            </a:r>
            <a:r>
              <a:rPr lang="fr-FR" sz="2000" b="1" cap="all" spc="100" dirty="0">
                <a:solidFill>
                  <a:srgbClr val="0070C0"/>
                </a:solidFill>
                <a:latin typeface="+mj-lt"/>
                <a:ea typeface="+mj-ea"/>
                <a:cs typeface="+mj-cs"/>
              </a:rPr>
              <a:t>les 8  étapes par lesquelles un débutant doit passer pour passer du statut de </a:t>
            </a:r>
            <a:r>
              <a:rPr lang="fr-FR" sz="2000" b="1" cap="all" spc="100" dirty="0" err="1">
                <a:solidFill>
                  <a:srgbClr val="0070C0"/>
                </a:solidFill>
                <a:latin typeface="+mj-lt"/>
                <a:ea typeface="+mj-ea"/>
                <a:cs typeface="+mj-cs"/>
              </a:rPr>
              <a:t>terrieN</a:t>
            </a:r>
            <a:r>
              <a:rPr lang="fr-FR" sz="2000" b="1" cap="all" spc="100" dirty="0">
                <a:solidFill>
                  <a:srgbClr val="0070C0"/>
                </a:solidFill>
                <a:latin typeface="+mj-lt"/>
                <a:ea typeface="+mj-ea"/>
                <a:cs typeface="+mj-cs"/>
              </a:rPr>
              <a:t> au corps flottant</a:t>
            </a:r>
            <a:r>
              <a:rPr lang="fr-FR" sz="2000" b="1" cap="all" spc="100" dirty="0">
                <a:latin typeface="+mj-lt"/>
                <a:ea typeface="+mj-ea"/>
                <a:cs typeface="+mj-cs"/>
              </a:rPr>
              <a:t>, première étape du savoir nager en sécurité</a:t>
            </a:r>
          </a:p>
          <a:p>
            <a:pPr fontAlgn="base"/>
            <a:endParaRPr lang="fr-FR" sz="2000" b="1" cap="all" spc="100" dirty="0">
              <a:latin typeface="+mj-lt"/>
              <a:ea typeface="+mj-ea"/>
              <a:cs typeface="+mj-cs"/>
            </a:endParaRPr>
          </a:p>
          <a:p>
            <a:pPr fontAlgn="base"/>
            <a:endParaRPr lang="fr-FR" sz="2000" b="1" cap="all" spc="100" dirty="0">
              <a:latin typeface="+mj-lt"/>
              <a:ea typeface="+mj-ea"/>
              <a:cs typeface="+mj-cs"/>
            </a:endParaRPr>
          </a:p>
          <a:p>
            <a:pPr fontAlgn="base"/>
            <a:endParaRPr lang="fr-FR" sz="2300" dirty="0"/>
          </a:p>
          <a:p>
            <a:pPr fontAlgn="base"/>
            <a:endParaRPr lang="fr-FR" sz="2400" b="1" dirty="0">
              <a:solidFill>
                <a:srgbClr val="002060"/>
              </a:solidFill>
            </a:endParaRPr>
          </a:p>
          <a:p>
            <a:pPr marL="742950" lvl="1" indent="-285750"/>
            <a:r>
              <a:rPr lang="fr-FR" sz="2000" u="sng"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http://www.epsetsociete.fr/</a:t>
            </a:r>
            <a:endParaRPr lang="fr-FR" sz="2000" u="sng" dirty="0">
              <a:solidFill>
                <a:srgbClr val="0000FF"/>
              </a:solidFill>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2BD7BED-2B28-6C8B-F7BD-44E7C55F416E}"/>
              </a:ext>
            </a:extLst>
          </p:cNvPr>
          <p:cNvSpPr/>
          <p:nvPr/>
        </p:nvSpPr>
        <p:spPr>
          <a:xfrm>
            <a:off x="352652" y="2563777"/>
            <a:ext cx="5190744" cy="40302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buFont typeface="Wingdings" panose="05000000000000000000" pitchFamily="2" charset="2"/>
              <a:buChar char="§"/>
            </a:pPr>
            <a:r>
              <a:rPr lang="fr-FR" sz="1600" dirty="0"/>
              <a:t>Plusieurs étapes peuvent être réalisées au cours d’une même séance de 45 minutes.</a:t>
            </a:r>
          </a:p>
          <a:p>
            <a:pPr fontAlgn="base">
              <a:buFont typeface="Wingdings" panose="05000000000000000000" pitchFamily="2" charset="2"/>
              <a:buChar char="§"/>
            </a:pPr>
            <a:r>
              <a:rPr lang="fr-FR" sz="1600" dirty="0"/>
              <a:t> Une seule étape peut aussi faire l’objet de plusieurs séances de 45 minutes.</a:t>
            </a:r>
          </a:p>
          <a:p>
            <a:pPr fontAlgn="base">
              <a:buFont typeface="Wingdings" panose="05000000000000000000" pitchFamily="2" charset="2"/>
              <a:buChar char="§"/>
            </a:pPr>
            <a:r>
              <a:rPr lang="fr-FR" sz="1600" dirty="0"/>
              <a:t> Le passage à l’étape suivante ne doit s’opérer, et ne peut s’opérer, que lorsque le but de l’étape précédente a été atteint à de nombreuses reprises par tous les élèves. </a:t>
            </a:r>
          </a:p>
          <a:p>
            <a:pPr fontAlgn="base">
              <a:buFont typeface="Wingdings" panose="05000000000000000000" pitchFamily="2" charset="2"/>
              <a:buChar char="§"/>
            </a:pPr>
            <a:r>
              <a:rPr lang="fr-FR" sz="1600" dirty="0"/>
              <a:t>Les élèves sont donc confrontés d’emblée à la grande profondeur qui va imposer de transformer un fonctionnement de terrien qui ne convient plus à ce nouveau milieu. </a:t>
            </a:r>
          </a:p>
          <a:p>
            <a:pPr fontAlgn="base">
              <a:buFont typeface="Wingdings" panose="05000000000000000000" pitchFamily="2" charset="2"/>
              <a:buChar char="§"/>
            </a:pPr>
            <a:r>
              <a:rPr lang="fr-FR" sz="1600" dirty="0"/>
              <a:t>Marc BEGOTTI décrit les comportements caractéristiques qui témoignent des acquisitions. Cela donne ainsi des repères précis de lecture de ce que font, ou non, les élèves.</a:t>
            </a:r>
          </a:p>
          <a:p>
            <a:pPr algn="ctr"/>
            <a:endParaRPr lang="fr-FR" dirty="0"/>
          </a:p>
        </p:txBody>
      </p:sp>
      <p:sp>
        <p:nvSpPr>
          <p:cNvPr id="10" name="Rectangle 9">
            <a:extLst>
              <a:ext uri="{FF2B5EF4-FFF2-40B4-BE49-F238E27FC236}">
                <a16:creationId xmlns:a16="http://schemas.microsoft.com/office/drawing/2014/main" id="{B9BAF1A4-E43F-0CE9-1AD6-C765D644A3F1}"/>
              </a:ext>
            </a:extLst>
          </p:cNvPr>
          <p:cNvSpPr/>
          <p:nvPr/>
        </p:nvSpPr>
        <p:spPr>
          <a:xfrm>
            <a:off x="5815584" y="2641894"/>
            <a:ext cx="5751576" cy="3155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0EB8185F-0982-2344-EAE2-3053B2D91EA5}"/>
              </a:ext>
            </a:extLst>
          </p:cNvPr>
          <p:cNvPicPr>
            <a:picLocks noChangeAspect="1"/>
          </p:cNvPicPr>
          <p:nvPr/>
        </p:nvPicPr>
        <p:blipFill>
          <a:blip r:embed="rId3"/>
          <a:stretch>
            <a:fillRect/>
          </a:stretch>
        </p:blipFill>
        <p:spPr>
          <a:xfrm>
            <a:off x="6087772" y="2966461"/>
            <a:ext cx="5207200" cy="2506269"/>
          </a:xfrm>
          <a:prstGeom prst="rect">
            <a:avLst/>
          </a:prstGeom>
        </p:spPr>
      </p:pic>
      <p:sp>
        <p:nvSpPr>
          <p:cNvPr id="14" name="ZoneTexte 13">
            <a:extLst>
              <a:ext uri="{FF2B5EF4-FFF2-40B4-BE49-F238E27FC236}">
                <a16:creationId xmlns:a16="http://schemas.microsoft.com/office/drawing/2014/main" id="{3CBD25B8-8889-E9FB-8F21-DAB114EB3808}"/>
              </a:ext>
            </a:extLst>
          </p:cNvPr>
          <p:cNvSpPr txBox="1"/>
          <p:nvPr/>
        </p:nvSpPr>
        <p:spPr>
          <a:xfrm>
            <a:off x="5330952" y="5945244"/>
            <a:ext cx="6396760" cy="338554"/>
          </a:xfrm>
          <a:prstGeom prst="rect">
            <a:avLst/>
          </a:prstGeom>
          <a:noFill/>
        </p:spPr>
        <p:txBody>
          <a:bodyPr wrap="square">
            <a:spAutoFit/>
          </a:bodyPr>
          <a:lstStyle/>
          <a:p>
            <a:pPr marL="449580"/>
            <a:r>
              <a:rPr lang="fr-FR" sz="1600" dirty="0">
                <a:solidFill>
                  <a:schemeClr val="accent2"/>
                </a:solidFill>
                <a:effectLst/>
                <a:latin typeface="Calibri" panose="020F0502020204030204" pitchFamily="34" charset="0"/>
                <a:ea typeface="Calibri" panose="020F0502020204030204" pitchFamily="34" charset="0"/>
              </a:rPr>
              <a:t> </a:t>
            </a:r>
            <a:r>
              <a:rPr lang="fr-FR" sz="1600" u="sng" dirty="0">
                <a:solidFill>
                  <a:schemeClr val="accent2"/>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http://www.epsetsociete.fr/VIDEO-Apprendre-a-nager-un-film</a:t>
            </a:r>
            <a:endParaRPr lang="fr-FR" sz="1600" dirty="0">
              <a:solidFill>
                <a:schemeClr val="accent2"/>
              </a:solidFill>
              <a:effectLst/>
              <a:latin typeface="Times New Roman" panose="02020603050405020304" pitchFamily="18" charset="0"/>
              <a:ea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556C295-1731-61AB-CBE7-4ECAF8DAC93E}"/>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4448B19D-2BFE-CE90-9515-26C0B8A1A7CD}"/>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14136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76" y="185901"/>
            <a:ext cx="10148824" cy="798350"/>
          </a:xfrm>
        </p:spPr>
        <p:txBody>
          <a:bodyPr>
            <a:normAutofit/>
          </a:bodyPr>
          <a:lstStyle/>
          <a:p>
            <a:r>
              <a:rPr lang="fr-FR" b="1" dirty="0">
                <a:solidFill>
                  <a:srgbClr val="0070C0"/>
                </a:solidFill>
              </a:rPr>
              <a:t>Des repères didactiques</a:t>
            </a:r>
            <a:endParaRPr lang="fr-FR" dirty="0"/>
          </a:p>
        </p:txBody>
      </p:sp>
      <p:sp>
        <p:nvSpPr>
          <p:cNvPr id="3" name="Espace réservé du contenu 2"/>
          <p:cNvSpPr>
            <a:spLocks noGrp="1"/>
          </p:cNvSpPr>
          <p:nvPr>
            <p:ph idx="1"/>
          </p:nvPr>
        </p:nvSpPr>
        <p:spPr>
          <a:xfrm>
            <a:off x="152400" y="889000"/>
            <a:ext cx="11575312" cy="5969000"/>
          </a:xfrm>
        </p:spPr>
        <p:txBody>
          <a:bodyPr>
            <a:normAutofit/>
          </a:bodyPr>
          <a:lstStyle/>
          <a:p>
            <a:pPr fontAlgn="base">
              <a:lnSpc>
                <a:spcPct val="100000"/>
              </a:lnSpc>
            </a:pPr>
            <a:r>
              <a:rPr lang="fr-FR" sz="1400" b="1" cap="all" spc="100" dirty="0">
                <a:latin typeface="+mj-lt"/>
                <a:ea typeface="+mj-ea"/>
                <a:cs typeface="+mj-cs"/>
              </a:rPr>
              <a:t>Apprendre à nager comme on a appris à marcher – un film qui bouscule les idées reçues</a:t>
            </a:r>
          </a:p>
          <a:p>
            <a:pPr fontAlgn="base"/>
            <a:r>
              <a:rPr lang="fr-FR" sz="1400" b="1" cap="all" spc="100" dirty="0">
                <a:latin typeface="+mj-lt"/>
                <a:ea typeface="+mj-ea"/>
                <a:cs typeface="+mj-cs"/>
              </a:rPr>
              <a:t>Marc </a:t>
            </a:r>
            <a:r>
              <a:rPr lang="fr-FR" sz="1400" b="1" cap="all" spc="100" dirty="0" err="1">
                <a:latin typeface="+mj-lt"/>
                <a:ea typeface="+mj-ea"/>
                <a:cs typeface="+mj-cs"/>
              </a:rPr>
              <a:t>Begotti</a:t>
            </a:r>
            <a:r>
              <a:rPr lang="fr-FR" sz="1400" b="1" cap="all" spc="100" dirty="0">
                <a:latin typeface="+mj-lt"/>
                <a:ea typeface="+mj-ea"/>
                <a:cs typeface="+mj-cs"/>
              </a:rPr>
              <a:t>, professeur de sport, élève de Raymond </a:t>
            </a:r>
            <a:r>
              <a:rPr lang="fr-FR" sz="1400" b="1" cap="all" spc="100" dirty="0" err="1">
                <a:latin typeface="+mj-lt"/>
                <a:ea typeface="+mj-ea"/>
                <a:cs typeface="+mj-cs"/>
              </a:rPr>
              <a:t>Catteau</a:t>
            </a:r>
            <a:r>
              <a:rPr lang="fr-FR" sz="1400" b="1" cap="all" spc="100" dirty="0">
                <a:latin typeface="+mj-lt"/>
                <a:ea typeface="+mj-ea"/>
                <a:cs typeface="+mj-cs"/>
              </a:rPr>
              <a:t>,  a conçu un film qui décrit </a:t>
            </a:r>
            <a:r>
              <a:rPr lang="fr-FR" sz="1400" b="1" cap="all" spc="100" dirty="0">
                <a:solidFill>
                  <a:srgbClr val="0070C0"/>
                </a:solidFill>
                <a:latin typeface="+mj-lt"/>
                <a:ea typeface="+mj-ea"/>
                <a:cs typeface="+mj-cs"/>
              </a:rPr>
              <a:t>les 8  étapes par lesquelles un débutant doit passer pour passer du statut de terrien au corps flottant</a:t>
            </a:r>
            <a:r>
              <a:rPr lang="fr-FR" sz="1400" b="1" cap="all" spc="100" dirty="0">
                <a:latin typeface="+mj-lt"/>
                <a:ea typeface="+mj-ea"/>
                <a:cs typeface="+mj-cs"/>
              </a:rPr>
              <a:t>, première étape du savoir nager en sécurité</a:t>
            </a:r>
          </a:p>
          <a:p>
            <a:pPr fontAlgn="base"/>
            <a:endParaRPr lang="fr-FR" sz="2000" b="1" cap="all" spc="100" dirty="0">
              <a:latin typeface="+mj-lt"/>
              <a:ea typeface="+mj-ea"/>
              <a:cs typeface="+mj-cs"/>
            </a:endParaRPr>
          </a:p>
          <a:p>
            <a:pPr fontAlgn="base"/>
            <a:endParaRPr lang="fr-FR" sz="2000" b="1" cap="all" spc="100" dirty="0">
              <a:latin typeface="+mj-lt"/>
              <a:ea typeface="+mj-ea"/>
              <a:cs typeface="+mj-cs"/>
            </a:endParaRPr>
          </a:p>
          <a:p>
            <a:pPr fontAlgn="base"/>
            <a:endParaRPr lang="fr-FR" sz="2300" dirty="0"/>
          </a:p>
          <a:p>
            <a:pPr marL="0" indent="0" fontAlgn="base">
              <a:buNone/>
            </a:pPr>
            <a:endParaRPr lang="fr-FR" sz="2400" b="1" dirty="0">
              <a:solidFill>
                <a:srgbClr val="002060"/>
              </a:solidFill>
            </a:endParaRPr>
          </a:p>
        </p:txBody>
      </p:sp>
      <p:graphicFrame>
        <p:nvGraphicFramePr>
          <p:cNvPr id="4" name="Tableau 3">
            <a:extLst>
              <a:ext uri="{FF2B5EF4-FFF2-40B4-BE49-F238E27FC236}">
                <a16:creationId xmlns:a16="http://schemas.microsoft.com/office/drawing/2014/main" id="{79EF75E6-83D7-B6B3-68D1-4345B5782C95}"/>
              </a:ext>
            </a:extLst>
          </p:cNvPr>
          <p:cNvGraphicFramePr>
            <a:graphicFrameLocks noGrp="1"/>
          </p:cNvGraphicFramePr>
          <p:nvPr>
            <p:extLst>
              <p:ext uri="{D42A27DB-BD31-4B8C-83A1-F6EECF244321}">
                <p14:modId xmlns:p14="http://schemas.microsoft.com/office/powerpoint/2010/main" val="2346833944"/>
              </p:ext>
            </p:extLst>
          </p:nvPr>
        </p:nvGraphicFramePr>
        <p:xfrm>
          <a:off x="152400" y="1885523"/>
          <a:ext cx="11458536" cy="4473905"/>
        </p:xfrm>
        <a:graphic>
          <a:graphicData uri="http://schemas.openxmlformats.org/drawingml/2006/table">
            <a:tbl>
              <a:tblPr firstRow="1" bandRow="1">
                <a:tableStyleId>{5C22544A-7EE6-4342-B048-85BDC9FD1C3A}</a:tableStyleId>
              </a:tblPr>
              <a:tblGrid>
                <a:gridCol w="1432317">
                  <a:extLst>
                    <a:ext uri="{9D8B030D-6E8A-4147-A177-3AD203B41FA5}">
                      <a16:colId xmlns:a16="http://schemas.microsoft.com/office/drawing/2014/main" val="4248058707"/>
                    </a:ext>
                  </a:extLst>
                </a:gridCol>
                <a:gridCol w="1432317">
                  <a:extLst>
                    <a:ext uri="{9D8B030D-6E8A-4147-A177-3AD203B41FA5}">
                      <a16:colId xmlns:a16="http://schemas.microsoft.com/office/drawing/2014/main" val="1129630157"/>
                    </a:ext>
                  </a:extLst>
                </a:gridCol>
                <a:gridCol w="1432317">
                  <a:extLst>
                    <a:ext uri="{9D8B030D-6E8A-4147-A177-3AD203B41FA5}">
                      <a16:colId xmlns:a16="http://schemas.microsoft.com/office/drawing/2014/main" val="2845531258"/>
                    </a:ext>
                  </a:extLst>
                </a:gridCol>
                <a:gridCol w="1432317">
                  <a:extLst>
                    <a:ext uri="{9D8B030D-6E8A-4147-A177-3AD203B41FA5}">
                      <a16:colId xmlns:a16="http://schemas.microsoft.com/office/drawing/2014/main" val="1309445447"/>
                    </a:ext>
                  </a:extLst>
                </a:gridCol>
                <a:gridCol w="1432317">
                  <a:extLst>
                    <a:ext uri="{9D8B030D-6E8A-4147-A177-3AD203B41FA5}">
                      <a16:colId xmlns:a16="http://schemas.microsoft.com/office/drawing/2014/main" val="813559427"/>
                    </a:ext>
                  </a:extLst>
                </a:gridCol>
                <a:gridCol w="1432317">
                  <a:extLst>
                    <a:ext uri="{9D8B030D-6E8A-4147-A177-3AD203B41FA5}">
                      <a16:colId xmlns:a16="http://schemas.microsoft.com/office/drawing/2014/main" val="107160351"/>
                    </a:ext>
                  </a:extLst>
                </a:gridCol>
                <a:gridCol w="1432317">
                  <a:extLst>
                    <a:ext uri="{9D8B030D-6E8A-4147-A177-3AD203B41FA5}">
                      <a16:colId xmlns:a16="http://schemas.microsoft.com/office/drawing/2014/main" val="2097262111"/>
                    </a:ext>
                  </a:extLst>
                </a:gridCol>
                <a:gridCol w="1432317">
                  <a:extLst>
                    <a:ext uri="{9D8B030D-6E8A-4147-A177-3AD203B41FA5}">
                      <a16:colId xmlns:a16="http://schemas.microsoft.com/office/drawing/2014/main" val="3907233103"/>
                    </a:ext>
                  </a:extLst>
                </a:gridCol>
              </a:tblGrid>
              <a:tr h="724865">
                <a:tc gridSpan="8">
                  <a:txBody>
                    <a:bodyPr/>
                    <a:lstStyle/>
                    <a:p>
                      <a:pPr algn="ctr"/>
                      <a:endParaRPr lang="fr-FR" sz="2800" dirty="0"/>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734632831"/>
                  </a:ext>
                </a:extLst>
              </a:tr>
              <a:tr h="479273">
                <a:tc>
                  <a:txBody>
                    <a:bodyPr/>
                    <a:lstStyle/>
                    <a:p>
                      <a:pPr algn="ctr"/>
                      <a:r>
                        <a:rPr lang="fr-FR" b="1" dirty="0">
                          <a:solidFill>
                            <a:srgbClr val="0070C0"/>
                          </a:solidFill>
                        </a:rPr>
                        <a:t>Etape 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2 </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3 </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4 </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5</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6</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n-lt"/>
                          <a:ea typeface="+mn-ea"/>
                          <a:cs typeface="+mn-cs"/>
                        </a:rPr>
                        <a:t>Etape 7</a:t>
                      </a:r>
                    </a:p>
                    <a:p>
                      <a:pPr algn="ctr"/>
                      <a:endParaRPr lang="fr-FR" b="1"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0070C0"/>
                          </a:solidFill>
                        </a:rPr>
                        <a:t>Etape 8 </a:t>
                      </a:r>
                    </a:p>
                    <a:p>
                      <a:pPr algn="ctr"/>
                      <a:endParaRPr lang="fr-FR" b="1" dirty="0">
                        <a:solidFill>
                          <a:srgbClr val="0070C0"/>
                        </a:solidFill>
                      </a:endParaRPr>
                    </a:p>
                  </a:txBody>
                  <a:tcPr/>
                </a:tc>
                <a:extLst>
                  <a:ext uri="{0D108BD9-81ED-4DB2-BD59-A6C34878D82A}">
                    <a16:rowId xmlns:a16="http://schemas.microsoft.com/office/drawing/2014/main" val="3131490045"/>
                  </a:ext>
                </a:extLst>
              </a:tr>
              <a:tr h="1662033">
                <a:tc>
                  <a:txBody>
                    <a:bodyPr/>
                    <a:lstStyle/>
                    <a:p>
                      <a:r>
                        <a:rPr lang="fr-FR" dirty="0"/>
                        <a:t> une nouvelle locomotion en grande profondeur se déplacer le long du mur depuis la grande profondeur </a:t>
                      </a:r>
                    </a:p>
                  </a:txBody>
                  <a:tcPr/>
                </a:tc>
                <a:tc>
                  <a:txBody>
                    <a:bodyPr/>
                    <a:lstStyle/>
                    <a:p>
                      <a:r>
                        <a:rPr lang="fr-FR" dirty="0"/>
                        <a:t>une locomotion avec le corps en suspension le long du mur</a:t>
                      </a:r>
                    </a:p>
                  </a:txBody>
                  <a:tcPr/>
                </a:tc>
                <a:tc>
                  <a:txBody>
                    <a:bodyPr/>
                    <a:lstStyle/>
                    <a:p>
                      <a:r>
                        <a:rPr lang="fr-FR" dirty="0"/>
                        <a:t>une immersion de plus de 10 secondes, regard orienté, le corps commence à être perçu comme flottant.</a:t>
                      </a:r>
                    </a:p>
                  </a:txBody>
                  <a:tcPr/>
                </a:tc>
                <a:tc>
                  <a:txBody>
                    <a:bodyPr/>
                    <a:lstStyle/>
                    <a:p>
                      <a:r>
                        <a:rPr lang="fr-FR" dirty="0"/>
                        <a:t>toucher le fond, profondeur 2 mètres environ avec aide</a:t>
                      </a:r>
                    </a:p>
                  </a:txBody>
                  <a:tcPr/>
                </a:tc>
                <a:tc>
                  <a:txBody>
                    <a:bodyPr/>
                    <a:lstStyle/>
                    <a:p>
                      <a:r>
                        <a:rPr lang="fr-FR" dirty="0"/>
                        <a:t>rester au fond 5 secondes et remonter sans aide</a:t>
                      </a:r>
                    </a:p>
                  </a:txBody>
                  <a:tcPr/>
                </a:tc>
                <a:tc>
                  <a:txBody>
                    <a:bodyPr/>
                    <a:lstStyle/>
                    <a:p>
                      <a:r>
                        <a:rPr lang="fr-FR" dirty="0"/>
                        <a:t>laisser passivement l’eau agir sur son corps équilibre dorsal et ventral</a:t>
                      </a:r>
                    </a:p>
                    <a:p>
                      <a:r>
                        <a:rPr lang="fr-FR" dirty="0"/>
                        <a:t>Les élèves ont construit le corps flottant</a:t>
                      </a:r>
                    </a:p>
                  </a:txBody>
                  <a:tcPr/>
                </a:tc>
                <a:tc>
                  <a:txBody>
                    <a:bodyPr/>
                    <a:lstStyle/>
                    <a:p>
                      <a:r>
                        <a:rPr lang="fr-FR" dirty="0"/>
                        <a:t>sauter dans l’eau et se rendre indéformable pour « passer à travers » l’eau</a:t>
                      </a:r>
                    </a:p>
                  </a:txBody>
                  <a:tcPr/>
                </a:tc>
                <a:tc>
                  <a:txBody>
                    <a:bodyPr/>
                    <a:lstStyle/>
                    <a:p>
                      <a:r>
                        <a:rPr lang="fr-FR" dirty="0"/>
                        <a:t> accepter le déséquilibre et le changement de direction</a:t>
                      </a:r>
                    </a:p>
                    <a:p>
                      <a:r>
                        <a:rPr lang="fr-FR" dirty="0"/>
                        <a:t>Chutes arrière</a:t>
                      </a:r>
                    </a:p>
                    <a:p>
                      <a:endParaRPr lang="fr-FR" dirty="0"/>
                    </a:p>
                  </a:txBody>
                  <a:tcPr/>
                </a:tc>
                <a:extLst>
                  <a:ext uri="{0D108BD9-81ED-4DB2-BD59-A6C34878D82A}">
                    <a16:rowId xmlns:a16="http://schemas.microsoft.com/office/drawing/2014/main" val="29864993"/>
                  </a:ext>
                </a:extLst>
              </a:tr>
            </a:tbl>
          </a:graphicData>
        </a:graphic>
      </p:graphicFrame>
      <p:sp>
        <p:nvSpPr>
          <p:cNvPr id="8" name="Flèche : droite 7">
            <a:extLst>
              <a:ext uri="{FF2B5EF4-FFF2-40B4-BE49-F238E27FC236}">
                <a16:creationId xmlns:a16="http://schemas.microsoft.com/office/drawing/2014/main" id="{DE51192A-DFE2-B97F-D5A2-A2A3ED59CE88}"/>
              </a:ext>
            </a:extLst>
          </p:cNvPr>
          <p:cNvSpPr/>
          <p:nvPr/>
        </p:nvSpPr>
        <p:spPr>
          <a:xfrm>
            <a:off x="649599" y="1885523"/>
            <a:ext cx="10580914" cy="58068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lumMod val="75000"/>
                  </a:schemeClr>
                </a:solidFill>
              </a:rPr>
              <a:t>Du statut de terrien au corps flottant une construction en 8 étapes </a:t>
            </a:r>
          </a:p>
        </p:txBody>
      </p:sp>
      <p:sp>
        <p:nvSpPr>
          <p:cNvPr id="13" name="ZoneTexte 12">
            <a:extLst>
              <a:ext uri="{FF2B5EF4-FFF2-40B4-BE49-F238E27FC236}">
                <a16:creationId xmlns:a16="http://schemas.microsoft.com/office/drawing/2014/main" id="{156B8223-3485-13CE-D2E6-E27E6716BCE8}"/>
              </a:ext>
            </a:extLst>
          </p:cNvPr>
          <p:cNvSpPr txBox="1"/>
          <p:nvPr/>
        </p:nvSpPr>
        <p:spPr>
          <a:xfrm>
            <a:off x="371103" y="6359428"/>
            <a:ext cx="6109854"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sng" strike="noStrike" kern="1200" cap="none" spc="0" normalizeH="0" baseline="0" noProof="0" dirty="0">
                <a:ln>
                  <a:noFill/>
                </a:ln>
                <a:solidFill>
                  <a:srgbClr val="2683C6"/>
                </a:solidFill>
                <a:effectLst/>
                <a:uLnTx/>
                <a:uFillTx/>
                <a:latin typeface="Calibri" panose="020F0502020204030204" pitchFamily="34" charset="0"/>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Fiche</a:t>
            </a:r>
            <a:r>
              <a:rPr kumimoji="0" lang="fr-FR" sz="1600" b="0" i="1" u="sng" strike="noStrike" kern="1200" cap="none" spc="0" normalizeH="0" baseline="0" noProof="0" dirty="0">
                <a:ln>
                  <a:noFill/>
                </a:ln>
                <a:solidFill>
                  <a:srgbClr val="6B9F25"/>
                </a:solidFill>
                <a:effectLst/>
                <a:uLnTx/>
                <a:uFillTx/>
                <a:latin typeface="Calibri" panose="020F0502020204030204" pitchFamily="34" charset="0"/>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 </a:t>
            </a:r>
            <a:r>
              <a:rPr kumimoji="0" lang="fr-FR" sz="1600" b="0" i="1" u="sng" strike="noStrike" kern="1200" cap="none" spc="0" normalizeH="0" baseline="0" noProof="0" dirty="0">
                <a:ln>
                  <a:noFill/>
                </a:ln>
                <a:solidFill>
                  <a:srgbClr val="2683C6"/>
                </a:solidFill>
                <a:effectLst/>
                <a:uLnTx/>
                <a:uFillTx/>
                <a:latin typeface="Calibri" panose="020F0502020204030204" pitchFamily="34" charset="0"/>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d’accompagnement du film</a:t>
            </a:r>
            <a:r>
              <a:rPr kumimoji="0" lang="fr-FR" sz="1600" b="0" i="0" u="none" strike="noStrike" kern="1200" cap="none" spc="0" normalizeH="0" baseline="0" noProof="0" dirty="0">
                <a:ln>
                  <a:noFill/>
                </a:ln>
                <a:solidFill>
                  <a:srgbClr val="2683C6"/>
                </a:solidFill>
                <a:effectLst/>
                <a:uLnTx/>
                <a:uFillTx/>
                <a:latin typeface="Calibri" panose="020F0502020204030204" pitchFamily="34" charset="0"/>
                <a:ea typeface="Times New Roman" panose="02020603050405020304" pitchFamily="18" charset="0"/>
                <a:cs typeface="+mn-cs"/>
              </a:rPr>
              <a:t> </a:t>
            </a:r>
            <a:endParaRPr kumimoji="0" lang="fr-FR" sz="1600" b="0" i="0" u="none" strike="noStrike" kern="1200" cap="none" spc="0" normalizeH="0" baseline="0" noProof="0" dirty="0">
              <a:ln>
                <a:noFill/>
              </a:ln>
              <a:solidFill>
                <a:srgbClr val="2683C6"/>
              </a:solidFill>
              <a:effectLst/>
              <a:uLnTx/>
              <a:uFillTx/>
              <a:latin typeface="Tw Cen MT" panose="020B0602020104020603"/>
              <a:ea typeface="+mn-ea"/>
              <a:cs typeface="+mn-cs"/>
            </a:endParaRPr>
          </a:p>
        </p:txBody>
      </p:sp>
      <p:sp>
        <p:nvSpPr>
          <p:cNvPr id="5" name="Espace réservé du pied de page 4">
            <a:extLst>
              <a:ext uri="{FF2B5EF4-FFF2-40B4-BE49-F238E27FC236}">
                <a16:creationId xmlns:a16="http://schemas.microsoft.com/office/drawing/2014/main" id="{E7009D45-0803-31B6-B248-8F5FEEE4B184}"/>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6" name="Espace réservé du numéro de diapositive 5">
            <a:extLst>
              <a:ext uri="{FF2B5EF4-FFF2-40B4-BE49-F238E27FC236}">
                <a16:creationId xmlns:a16="http://schemas.microsoft.com/office/drawing/2014/main" id="{2F7D6004-5AC6-14D9-7751-784F2E6467F9}"/>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50371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551253"/>
          </a:xfrm>
        </p:spPr>
        <p:txBody>
          <a:bodyPr>
            <a:normAutofit fontScale="90000"/>
          </a:bodyPr>
          <a:lstStyle/>
          <a:p>
            <a:r>
              <a:rPr lang="fr-FR" b="1" dirty="0">
                <a:solidFill>
                  <a:srgbClr val="0070C0"/>
                </a:solidFill>
              </a:rPr>
              <a:t>La séquence d’apprentissage cycle 2</a:t>
            </a:r>
            <a:endParaRPr lang="fr-FR" dirty="0"/>
          </a:p>
        </p:txBody>
      </p:sp>
      <p:sp>
        <p:nvSpPr>
          <p:cNvPr id="3" name="Espace réservé du contenu 2"/>
          <p:cNvSpPr>
            <a:spLocks noGrp="1"/>
          </p:cNvSpPr>
          <p:nvPr>
            <p:ph idx="1"/>
          </p:nvPr>
        </p:nvSpPr>
        <p:spPr>
          <a:xfrm>
            <a:off x="1024127" y="1136469"/>
            <a:ext cx="9720073" cy="5408022"/>
          </a:xfrm>
        </p:spPr>
        <p:txBody>
          <a:bodyPr>
            <a:normAutofit fontScale="92500"/>
          </a:bodyPr>
          <a:lstStyle/>
          <a:p>
            <a:r>
              <a:rPr lang="fr-FR" sz="2400" b="1" i="1" dirty="0">
                <a:solidFill>
                  <a:srgbClr val="002060"/>
                </a:solidFill>
              </a:rPr>
              <a:t>Disponible sur le site de l’IEN à l’adresse suivante : </a:t>
            </a:r>
            <a:r>
              <a:rPr lang="fr-FR" sz="1800" u="sng" kern="1200" dirty="0">
                <a:solidFill>
                  <a:srgbClr val="00B0F0"/>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http://www.ac-grenoble.fr/ien.paysderomans/wordpress/?p=5533</a:t>
            </a:r>
            <a:r>
              <a:rPr lang="fr-FR" sz="1800" kern="1200" dirty="0">
                <a:solidFill>
                  <a:srgbClr val="00B0F0"/>
                </a:solidFill>
                <a:effectLst/>
                <a:latin typeface="Calibri" panose="020F0502020204030204" pitchFamily="34" charset="0"/>
                <a:ea typeface="Times New Roman" panose="02020603050405020304" pitchFamily="18" charset="0"/>
              </a:rPr>
              <a:t> </a:t>
            </a:r>
            <a:endParaRPr lang="fr-FR" sz="1800" dirty="0">
              <a:solidFill>
                <a:srgbClr val="00B0F0"/>
              </a:solidFill>
              <a:effectLst/>
              <a:latin typeface="Times New Roman" panose="02020603050405020304" pitchFamily="18" charset="0"/>
              <a:ea typeface="Times New Roman" panose="02020603050405020304" pitchFamily="18" charset="0"/>
            </a:endParaRPr>
          </a:p>
          <a:p>
            <a:r>
              <a:rPr lang="fr-FR" sz="2400" b="1" i="1" dirty="0">
                <a:solidFill>
                  <a:srgbClr val="002060"/>
                </a:solidFill>
              </a:rPr>
              <a:t>Structure de la séquence d’apprentissage : </a:t>
            </a:r>
            <a:r>
              <a:rPr lang="fr-FR" sz="2000" b="1" dirty="0">
                <a:solidFill>
                  <a:srgbClr val="002060"/>
                </a:solidFill>
              </a:rPr>
              <a:t>Un cycle d’apprentissage CP massé qui se déroulera sur 8 séances, avec 4 séances de 35 minutes par semaine. A chaque étape de la séquence correspond un aménagement de bassin particulier. </a:t>
            </a:r>
          </a:p>
          <a:p>
            <a:pPr>
              <a:buFont typeface="Arial" panose="020B0604020202020204" pitchFamily="34" charset="0"/>
              <a:buChar char="•"/>
            </a:pPr>
            <a:r>
              <a:rPr lang="fr-FR" sz="2000" b="1" dirty="0">
                <a:solidFill>
                  <a:srgbClr val="0070C0"/>
                </a:solidFill>
                <a:latin typeface="Segoe UI" panose="020B0502040204020203" pitchFamily="34" charset="0"/>
              </a:rPr>
              <a:t>Phase de familiarisation en classe en amont du début du cycle d’apprentissage</a:t>
            </a:r>
          </a:p>
          <a:p>
            <a:pPr>
              <a:buFont typeface="Arial" panose="020B0604020202020204" pitchFamily="34" charset="0"/>
              <a:buChar char="•"/>
            </a:pPr>
            <a:r>
              <a:rPr lang="fr-FR" sz="2000" b="1" dirty="0">
                <a:solidFill>
                  <a:srgbClr val="002060"/>
                </a:solidFill>
                <a:latin typeface="Segoe UI" panose="020B0502040204020203" pitchFamily="34" charset="0"/>
              </a:rPr>
              <a:t>Deux séances d’évaluation diagnostique à partir de l’observation des élèves S1 et S2</a:t>
            </a:r>
          </a:p>
          <a:p>
            <a:pPr>
              <a:buFont typeface="Arial" panose="020B0604020202020204" pitchFamily="34" charset="0"/>
              <a:buChar char="•"/>
            </a:pPr>
            <a:r>
              <a:rPr lang="fr-FR" sz="2000" b="1" dirty="0">
                <a:solidFill>
                  <a:srgbClr val="002060"/>
                </a:solidFill>
                <a:latin typeface="Segoe UI" panose="020B0502040204020203" pitchFamily="34" charset="0"/>
              </a:rPr>
              <a:t>Deux séances d’apprentissage S3 à S4</a:t>
            </a:r>
          </a:p>
          <a:p>
            <a:pPr>
              <a:buFont typeface="Arial" panose="020B0604020202020204" pitchFamily="34" charset="0"/>
              <a:buChar char="•"/>
            </a:pPr>
            <a:r>
              <a:rPr lang="fr-FR" sz="2000" b="1" dirty="0">
                <a:solidFill>
                  <a:srgbClr val="002060"/>
                </a:solidFill>
                <a:latin typeface="Segoe UI" panose="020B0502040204020203" pitchFamily="34" charset="0"/>
              </a:rPr>
              <a:t>Un premier parcours qui permet de réinvestir les apprentissages S5</a:t>
            </a:r>
          </a:p>
          <a:p>
            <a:pPr>
              <a:buFont typeface="Arial" panose="020B0604020202020204" pitchFamily="34" charset="0"/>
              <a:buChar char="•"/>
            </a:pPr>
            <a:r>
              <a:rPr lang="fr-FR" sz="2000" b="1" dirty="0">
                <a:solidFill>
                  <a:srgbClr val="002060"/>
                </a:solidFill>
                <a:latin typeface="Segoe UI" panose="020B0502040204020203" pitchFamily="34" charset="0"/>
              </a:rPr>
              <a:t>Deux  séances d’apprentissage S6 à S7</a:t>
            </a:r>
          </a:p>
          <a:p>
            <a:pPr>
              <a:buFont typeface="Arial" panose="020B0604020202020204" pitchFamily="34" charset="0"/>
              <a:buChar char="•"/>
            </a:pPr>
            <a:r>
              <a:rPr lang="fr-FR" sz="2000" b="1" dirty="0">
                <a:solidFill>
                  <a:srgbClr val="002060"/>
                </a:solidFill>
                <a:latin typeface="Segoe UI" panose="020B0502040204020203" pitchFamily="34" charset="0"/>
              </a:rPr>
              <a:t>Un deuxième parcours qui permet de réinvestir les apprentissages S8</a:t>
            </a:r>
          </a:p>
          <a:p>
            <a:pPr>
              <a:buFont typeface="Arial" panose="020B0604020202020204" pitchFamily="34" charset="0"/>
              <a:buChar char="•"/>
            </a:pPr>
            <a:r>
              <a:rPr lang="fr-FR" sz="2000" b="1" dirty="0">
                <a:solidFill>
                  <a:srgbClr val="0070C0"/>
                </a:solidFill>
                <a:latin typeface="Segoe UI" panose="020B0502040204020203" pitchFamily="34" charset="0"/>
              </a:rPr>
              <a:t>Des séances intermédiaires en classe pour faire le point sur les apprentissages, les réussites, les difficultés à dépasser et se projeter dans la séance suivante</a:t>
            </a:r>
          </a:p>
          <a:p>
            <a:pPr marL="0" indent="0">
              <a:buNone/>
            </a:pPr>
            <a:r>
              <a:rPr lang="fr-FR" sz="1800" b="1" i="1" dirty="0">
                <a:solidFill>
                  <a:srgbClr val="FF0000"/>
                </a:solidFill>
                <a:latin typeface="Segoe UI" panose="020B0502040204020203" pitchFamily="34" charset="0"/>
              </a:rPr>
              <a:t>Une évaluation continue des élèves  sera pratiquée tout au long des séances</a:t>
            </a:r>
            <a:endParaRPr lang="fr-FR" sz="1800" b="1" i="1" dirty="0">
              <a:solidFill>
                <a:srgbClr val="FF0000"/>
              </a:solidFill>
            </a:endParaRPr>
          </a:p>
          <a:p>
            <a:pPr lvl="0">
              <a:buClr>
                <a:srgbClr val="1CADE4"/>
              </a:buClr>
              <a:buFont typeface="Arial" panose="020B0604020202020204" pitchFamily="34" charset="0"/>
              <a:buChar char="•"/>
            </a:pPr>
            <a:endParaRPr lang="fr-FR" sz="2000" b="1" dirty="0">
              <a:solidFill>
                <a:srgbClr val="002060"/>
              </a:solidFill>
            </a:endParaRPr>
          </a:p>
          <a:p>
            <a:pPr>
              <a:buFont typeface="Arial" panose="020B0604020202020204" pitchFamily="34" charset="0"/>
              <a:buChar char="•"/>
            </a:pPr>
            <a:endParaRPr lang="fr-FR" sz="2000" b="1" dirty="0">
              <a:solidFill>
                <a:srgbClr val="002060"/>
              </a:solidFill>
            </a:endParaRPr>
          </a:p>
        </p:txBody>
      </p:sp>
      <p:sp>
        <p:nvSpPr>
          <p:cNvPr id="4" name="Espace réservé du pied de page 3">
            <a:extLst>
              <a:ext uri="{FF2B5EF4-FFF2-40B4-BE49-F238E27FC236}">
                <a16:creationId xmlns:a16="http://schemas.microsoft.com/office/drawing/2014/main" id="{2051A3EA-5EBE-CB52-13DB-81142C26E7A7}"/>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772DB6ED-4CED-E5C4-35FC-CC2AE4A072E6}"/>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92221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624" y="862149"/>
            <a:ext cx="10261600" cy="789614"/>
          </a:xfrm>
        </p:spPr>
        <p:txBody>
          <a:bodyPr>
            <a:normAutofit fontScale="90000"/>
          </a:bodyPr>
          <a:lstStyle/>
          <a:p>
            <a:r>
              <a:rPr lang="fr-FR" sz="4400" b="1" dirty="0">
                <a:solidFill>
                  <a:srgbClr val="0070C0"/>
                </a:solidFill>
              </a:rPr>
              <a:t>Un outil pour vous accompagner dans la Mise en place de la  Phase de familiarisation</a:t>
            </a:r>
            <a:endParaRPr lang="fr-FR" dirty="0"/>
          </a:p>
        </p:txBody>
      </p:sp>
      <p:pic>
        <p:nvPicPr>
          <p:cNvPr id="8" name="Espace réservé du contenu 7">
            <a:extLst>
              <a:ext uri="{FF2B5EF4-FFF2-40B4-BE49-F238E27FC236}">
                <a16:creationId xmlns:a16="http://schemas.microsoft.com/office/drawing/2014/main" id="{AFBFE9EA-44CC-18B8-12CD-43A86B3D493C}"/>
              </a:ext>
            </a:extLst>
          </p:cNvPr>
          <p:cNvPicPr>
            <a:picLocks noGrp="1" noChangeAspect="1"/>
          </p:cNvPicPr>
          <p:nvPr>
            <p:ph idx="1"/>
          </p:nvPr>
        </p:nvPicPr>
        <p:blipFill>
          <a:blip r:embed="rId2"/>
          <a:stretch>
            <a:fillRect/>
          </a:stretch>
        </p:blipFill>
        <p:spPr>
          <a:xfrm>
            <a:off x="627475" y="2028367"/>
            <a:ext cx="3783828" cy="2148840"/>
          </a:xfrm>
          <a:ln>
            <a:solidFill>
              <a:srgbClr val="002060"/>
            </a:solidFill>
          </a:ln>
        </p:spPr>
      </p:pic>
      <p:pic>
        <p:nvPicPr>
          <p:cNvPr id="13" name="Image 12">
            <a:extLst>
              <a:ext uri="{FF2B5EF4-FFF2-40B4-BE49-F238E27FC236}">
                <a16:creationId xmlns:a16="http://schemas.microsoft.com/office/drawing/2014/main" id="{BD487B59-D880-B535-3161-B94E6756E644}"/>
              </a:ext>
            </a:extLst>
          </p:cNvPr>
          <p:cNvPicPr>
            <a:picLocks noChangeAspect="1"/>
          </p:cNvPicPr>
          <p:nvPr/>
        </p:nvPicPr>
        <p:blipFill>
          <a:blip r:embed="rId3"/>
          <a:stretch>
            <a:fillRect/>
          </a:stretch>
        </p:blipFill>
        <p:spPr>
          <a:xfrm>
            <a:off x="4679115" y="2028367"/>
            <a:ext cx="7204406" cy="4062500"/>
          </a:xfrm>
          <a:prstGeom prst="rect">
            <a:avLst/>
          </a:prstGeom>
          <a:ln>
            <a:solidFill>
              <a:srgbClr val="002060"/>
            </a:solidFill>
          </a:ln>
        </p:spPr>
      </p:pic>
      <p:sp>
        <p:nvSpPr>
          <p:cNvPr id="17" name="ZoneTexte 16">
            <a:extLst>
              <a:ext uri="{FF2B5EF4-FFF2-40B4-BE49-F238E27FC236}">
                <a16:creationId xmlns:a16="http://schemas.microsoft.com/office/drawing/2014/main" id="{5734F2A1-AD62-86B7-9C84-6E9E737B9A3B}"/>
              </a:ext>
            </a:extLst>
          </p:cNvPr>
          <p:cNvSpPr txBox="1"/>
          <p:nvPr/>
        </p:nvSpPr>
        <p:spPr>
          <a:xfrm>
            <a:off x="-144863" y="6172005"/>
            <a:ext cx="12154574" cy="590931"/>
          </a:xfrm>
          <a:prstGeom prst="rect">
            <a:avLst/>
          </a:prstGeom>
          <a:noFill/>
        </p:spPr>
        <p:txBody>
          <a:bodyPr wrap="square">
            <a:spAutoFit/>
          </a:bodyPr>
          <a:lstStyle/>
          <a:p>
            <a:pPr marR="0" lvl="1" algn="l" defTabSz="914400" rtl="0" eaLnBrk="1" fontAlgn="auto" latinLnBrk="0" hangingPunct="1">
              <a:lnSpc>
                <a:spcPct val="90000"/>
              </a:lnSpc>
              <a:spcBef>
                <a:spcPts val="200"/>
              </a:spcBef>
              <a:spcAft>
                <a:spcPts val="400"/>
              </a:spcAft>
              <a:buClr>
                <a:srgbClr val="1CADE4"/>
              </a:buClr>
              <a:buSzTx/>
              <a:tabLst/>
              <a:defRPr/>
            </a:pPr>
            <a:r>
              <a:rPr kumimoji="0" lang="fr-FR" sz="1800" b="0" i="0" u="none" strike="noStrike" kern="1200" cap="none" spc="0" normalizeH="0" baseline="0" noProof="0" dirty="0">
                <a:ln>
                  <a:noFill/>
                </a:ln>
                <a:solidFill>
                  <a:srgbClr val="00B0F0"/>
                </a:solidFill>
                <a:effectLst/>
                <a:uLnTx/>
                <a:uFillTx/>
                <a:latin typeface="Segoe UI" panose="020B0502040204020203" pitchFamily="34" charset="0"/>
                <a:ea typeface="+mn-ea"/>
                <a:cs typeface="+mn-cs"/>
                <a:hlinkClick r:id="rId4">
                  <a:extLst>
                    <a:ext uri="{A12FA001-AC4F-418D-AE19-62706E023703}">
                      <ahyp:hlinkClr xmlns:ahyp="http://schemas.microsoft.com/office/drawing/2018/hyperlinkcolor" val="tx"/>
                    </a:ext>
                  </a:extLst>
                </a:hlinkClick>
              </a:rPr>
              <a:t>https://eps-26.web.ac-grenoble.fr/sites/default/files/inline-images/hJ5FVjRMn1EfEUk1yCdlLNx9rp9FQQlfu7AayC3DRYVngdKzqB.pdf</a:t>
            </a:r>
            <a:r>
              <a:rPr kumimoji="0" lang="fr-FR" sz="1800" b="0" i="0" u="none" strike="noStrike" kern="1200" cap="none" spc="0" normalizeH="0" baseline="0" noProof="0" dirty="0">
                <a:ln>
                  <a:noFill/>
                </a:ln>
                <a:solidFill>
                  <a:srgbClr val="00B0F0"/>
                </a:solidFill>
                <a:effectLst/>
                <a:uLnTx/>
                <a:uFillTx/>
                <a:latin typeface="Segoe UI" panose="020B0502040204020203" pitchFamily="34" charset="0"/>
                <a:ea typeface="+mn-ea"/>
                <a:cs typeface="+mn-cs"/>
              </a:rPr>
              <a:t> </a:t>
            </a:r>
            <a:endParaRPr kumimoji="0" lang="fr-FR" sz="18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3" name="Espace réservé du pied de page 2">
            <a:extLst>
              <a:ext uri="{FF2B5EF4-FFF2-40B4-BE49-F238E27FC236}">
                <a16:creationId xmlns:a16="http://schemas.microsoft.com/office/drawing/2014/main" id="{03482ADD-16A8-A36B-F555-EFE64BD2FAF0}"/>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4" name="Espace réservé du numéro de diapositive 3">
            <a:extLst>
              <a:ext uri="{FF2B5EF4-FFF2-40B4-BE49-F238E27FC236}">
                <a16:creationId xmlns:a16="http://schemas.microsoft.com/office/drawing/2014/main" id="{ED187A32-B97F-E22B-0EC4-2E3BB94D5E09}"/>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014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F01DE-16EE-6415-2C9B-140A73346B37}"/>
              </a:ext>
            </a:extLst>
          </p:cNvPr>
          <p:cNvSpPr>
            <a:spLocks noGrp="1"/>
          </p:cNvSpPr>
          <p:nvPr>
            <p:ph type="title"/>
          </p:nvPr>
        </p:nvSpPr>
        <p:spPr>
          <a:xfrm>
            <a:off x="693019" y="334959"/>
            <a:ext cx="10041555" cy="569816"/>
          </a:xfrm>
        </p:spPr>
        <p:txBody>
          <a:bodyPr>
            <a:normAutofit fontScale="90000"/>
          </a:bodyPr>
          <a:lstStyle/>
          <a:p>
            <a:r>
              <a:rPr lang="fr-FR" b="1" dirty="0">
                <a:solidFill>
                  <a:srgbClr val="0070C0"/>
                </a:solidFill>
              </a:rPr>
              <a:t>Renseigner 4 </a:t>
            </a:r>
            <a:r>
              <a:rPr lang="fr-FR" b="1" dirty="0" err="1">
                <a:solidFill>
                  <a:srgbClr val="0070C0"/>
                </a:solidFill>
              </a:rPr>
              <a:t>fichES</a:t>
            </a:r>
            <a:r>
              <a:rPr lang="fr-FR" b="1" dirty="0">
                <a:solidFill>
                  <a:srgbClr val="0070C0"/>
                </a:solidFill>
              </a:rPr>
              <a:t> de </a:t>
            </a:r>
            <a:r>
              <a:rPr lang="fr-FR" b="1" dirty="0" err="1">
                <a:solidFill>
                  <a:srgbClr val="0070C0"/>
                </a:solidFill>
              </a:rPr>
              <a:t>pre</a:t>
            </a:r>
            <a:r>
              <a:rPr lang="fr-FR" b="1" dirty="0">
                <a:solidFill>
                  <a:srgbClr val="0070C0"/>
                </a:solidFill>
              </a:rPr>
              <a:t> groupe</a:t>
            </a:r>
          </a:p>
        </p:txBody>
      </p:sp>
      <p:pic>
        <p:nvPicPr>
          <p:cNvPr id="11" name="Espace réservé du contenu 10">
            <a:extLst>
              <a:ext uri="{FF2B5EF4-FFF2-40B4-BE49-F238E27FC236}">
                <a16:creationId xmlns:a16="http://schemas.microsoft.com/office/drawing/2014/main" id="{56ECD3F1-F9A9-CEC2-7621-A923DCB1B209}"/>
              </a:ext>
            </a:extLst>
          </p:cNvPr>
          <p:cNvPicPr>
            <a:picLocks noGrp="1" noChangeAspect="1"/>
          </p:cNvPicPr>
          <p:nvPr>
            <p:ph idx="1"/>
          </p:nvPr>
        </p:nvPicPr>
        <p:blipFill>
          <a:blip r:embed="rId2"/>
          <a:stretch>
            <a:fillRect/>
          </a:stretch>
        </p:blipFill>
        <p:spPr>
          <a:xfrm>
            <a:off x="693019" y="1164485"/>
            <a:ext cx="9571511" cy="5099045"/>
          </a:xfrm>
        </p:spPr>
      </p:pic>
      <p:sp>
        <p:nvSpPr>
          <p:cNvPr id="12" name="Ellipse 11">
            <a:extLst>
              <a:ext uri="{FF2B5EF4-FFF2-40B4-BE49-F238E27FC236}">
                <a16:creationId xmlns:a16="http://schemas.microsoft.com/office/drawing/2014/main" id="{571C1EAE-315D-E327-6EC9-AC8AF690EE49}"/>
              </a:ext>
            </a:extLst>
          </p:cNvPr>
          <p:cNvSpPr/>
          <p:nvPr/>
        </p:nvSpPr>
        <p:spPr>
          <a:xfrm>
            <a:off x="1531915" y="4895084"/>
            <a:ext cx="2370440" cy="18560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Griser sur la liste des prénoms, le prénom des élèves à besoins particuliers</a:t>
            </a:r>
          </a:p>
        </p:txBody>
      </p:sp>
      <p:sp>
        <p:nvSpPr>
          <p:cNvPr id="3" name="Espace réservé du pied de page 2">
            <a:extLst>
              <a:ext uri="{FF2B5EF4-FFF2-40B4-BE49-F238E27FC236}">
                <a16:creationId xmlns:a16="http://schemas.microsoft.com/office/drawing/2014/main" id="{D88BEA3D-3D18-59FC-827C-9C442755A8A5}"/>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4" name="Espace réservé du numéro de diapositive 3">
            <a:extLst>
              <a:ext uri="{FF2B5EF4-FFF2-40B4-BE49-F238E27FC236}">
                <a16:creationId xmlns:a16="http://schemas.microsoft.com/office/drawing/2014/main" id="{2ABF3078-BE4F-3C0D-97F4-CF147E969243}"/>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09290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065" y="389274"/>
            <a:ext cx="9720072" cy="237743"/>
          </a:xfrm>
        </p:spPr>
        <p:txBody>
          <a:bodyPr>
            <a:normAutofit fontScale="90000"/>
          </a:bodyPr>
          <a:lstStyle/>
          <a:p>
            <a:r>
              <a:rPr lang="fr-FR" sz="2400" b="1" dirty="0">
                <a:solidFill>
                  <a:srgbClr val="0070C0"/>
                </a:solidFill>
              </a:rPr>
              <a:t>Séquence d’apprentissage cycle 2 septembre 2023 -  Aménagements de bassin </a:t>
            </a:r>
            <a:br>
              <a:rPr lang="fr-FR" sz="2400" b="1" dirty="0">
                <a:solidFill>
                  <a:srgbClr val="0070C0"/>
                </a:solidFill>
              </a:rPr>
            </a:br>
            <a:br>
              <a:rPr lang="fr-FR" sz="2400" b="1" dirty="0">
                <a:solidFill>
                  <a:srgbClr val="0070C0"/>
                </a:solidFill>
              </a:rPr>
            </a:br>
            <a:endParaRPr lang="fr-FR" sz="2400" b="1" dirty="0">
              <a:solidFill>
                <a:srgbClr val="0070C0"/>
              </a:solidFill>
            </a:endParaRPr>
          </a:p>
        </p:txBody>
      </p:sp>
      <p:pic>
        <p:nvPicPr>
          <p:cNvPr id="4" name="Image 3">
            <a:extLst>
              <a:ext uri="{FF2B5EF4-FFF2-40B4-BE49-F238E27FC236}">
                <a16:creationId xmlns:a16="http://schemas.microsoft.com/office/drawing/2014/main" id="{AE14003A-2491-DCC1-A1CA-EDD480447B2B}"/>
              </a:ext>
            </a:extLst>
          </p:cNvPr>
          <p:cNvPicPr>
            <a:picLocks noChangeAspect="1"/>
          </p:cNvPicPr>
          <p:nvPr/>
        </p:nvPicPr>
        <p:blipFill>
          <a:blip r:embed="rId2"/>
          <a:stretch>
            <a:fillRect/>
          </a:stretch>
        </p:blipFill>
        <p:spPr>
          <a:xfrm>
            <a:off x="1771049" y="672945"/>
            <a:ext cx="8614610" cy="6129112"/>
          </a:xfrm>
          <a:prstGeom prst="rect">
            <a:avLst/>
          </a:prstGeom>
        </p:spPr>
      </p:pic>
      <p:sp>
        <p:nvSpPr>
          <p:cNvPr id="3" name="Espace réservé du pied de page 2">
            <a:extLst>
              <a:ext uri="{FF2B5EF4-FFF2-40B4-BE49-F238E27FC236}">
                <a16:creationId xmlns:a16="http://schemas.microsoft.com/office/drawing/2014/main" id="{8F807387-251C-FFB3-5221-B750EE4E7866}"/>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191FC686-796E-F899-1A9C-CB5B824746F2}"/>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370906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825" y="840737"/>
            <a:ext cx="9720072" cy="829247"/>
          </a:xfrm>
        </p:spPr>
        <p:txBody>
          <a:bodyPr/>
          <a:lstStyle/>
          <a:p>
            <a:r>
              <a:rPr lang="fr-FR" b="1" dirty="0">
                <a:solidFill>
                  <a:schemeClr val="accent2"/>
                </a:solidFill>
              </a:rPr>
              <a:t>Objectifs  DE LA REUNION </a:t>
            </a:r>
          </a:p>
        </p:txBody>
      </p:sp>
      <p:sp>
        <p:nvSpPr>
          <p:cNvPr id="3" name="Espace réservé du contenu 2"/>
          <p:cNvSpPr>
            <a:spLocks noGrp="1"/>
          </p:cNvSpPr>
          <p:nvPr>
            <p:ph idx="1"/>
          </p:nvPr>
        </p:nvSpPr>
        <p:spPr>
          <a:xfrm>
            <a:off x="954825" y="1636295"/>
            <a:ext cx="10893873" cy="5024387"/>
          </a:xfrm>
        </p:spPr>
        <p:txBody>
          <a:bodyPr>
            <a:normAutofit fontScale="85000" lnSpcReduction="20000"/>
          </a:bodyPr>
          <a:lstStyle/>
          <a:p>
            <a:pPr marL="228600"/>
            <a:r>
              <a:rPr lang="fr-FR" sz="2400" b="1" i="1" u="none" strike="noStrike"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Remarque</a:t>
            </a:r>
            <a:r>
              <a:rPr lang="fr-FR" sz="2400" b="0" i="1" u="none" strike="noStrike"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 : Il a été demandé aux PE, par courrier, en amont de la réunion,  de prendre connaissance du courrier co-signé IEN-Valence-Romans Agglo et de l’ensemble des pièces jointes au courrier</a:t>
            </a:r>
            <a:endParaRPr lang="fr-FR" sz="4400" b="1" i="1" u="sng" dirty="0">
              <a:solidFill>
                <a:schemeClr val="accent2"/>
              </a:solidFill>
              <a:effectLst/>
              <a:latin typeface="Times New Roman" panose="02020603050405020304" pitchFamily="18" charset="0"/>
              <a:ea typeface="Times New Roman" panose="02020603050405020304" pitchFamily="18" charset="0"/>
            </a:endParaRPr>
          </a:p>
          <a:p>
            <a:pPr marL="0" lvl="0" indent="0">
              <a:buNone/>
            </a:pPr>
            <a:endParaRPr lang="fr-FR" sz="2300" b="1" u="sng" dirty="0">
              <a:solidFill>
                <a:schemeClr val="accent2"/>
              </a:solidFill>
            </a:endParaRPr>
          </a:p>
          <a:p>
            <a:pPr marL="342900" marR="0" lvl="0" indent="-342900" algn="l" defTabSz="914400" rtl="0" eaLnBrk="1" fontAlgn="auto" latinLnBrk="0" hangingPunct="1">
              <a:lnSpc>
                <a:spcPct val="90000"/>
              </a:lnSpc>
              <a:spcBef>
                <a:spcPts val="1200"/>
              </a:spcBef>
              <a:spcAft>
                <a:spcPts val="200"/>
              </a:spcAft>
              <a:buClr>
                <a:srgbClr val="1CADE4"/>
              </a:buClr>
              <a:buSzPct val="100000"/>
              <a:buFont typeface="Symbol" panose="05050102010706020507" pitchFamily="18" charset="2"/>
              <a:buChar char=""/>
              <a:tabLst/>
              <a:defRPr/>
            </a:pPr>
            <a:r>
              <a:rPr kumimoji="0" lang="fr-FR" sz="4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vous informer sur </a:t>
            </a:r>
            <a:r>
              <a:rPr kumimoji="0" lang="fr-FR" sz="44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les conditions d’organisation du cycle d’apprentissage </a:t>
            </a:r>
            <a:r>
              <a:rPr kumimoji="0" lang="fr-FR" sz="4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 planning, transport, conditions d’accueil sur le site</a:t>
            </a:r>
          </a:p>
          <a:p>
            <a:pPr marL="342900" lvl="0" indent="-342900">
              <a:buFont typeface="Symbol" panose="05050102010706020507" pitchFamily="18" charset="2"/>
              <a:buChar char=""/>
            </a:pPr>
            <a:r>
              <a:rPr lang="fr-FR" sz="4400" b="0" u="none" strike="noStrik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vous rappeler </a:t>
            </a:r>
            <a:r>
              <a:rPr lang="fr-FR" sz="4400" b="1" u="none" strike="noStrik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les points essentiels du cadre réglementaire</a:t>
            </a:r>
            <a:r>
              <a:rPr lang="fr-FR" sz="4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et </a:t>
            </a:r>
            <a:r>
              <a:rPr lang="fr-FR" sz="4400" b="1" u="none" strike="noStrik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pédagogique, aborder des éléments didactiques</a:t>
            </a:r>
            <a:endParaRPr lang="fr-FR" sz="7200" b="1" u="sng" dirty="0">
              <a:solidFill>
                <a:srgbClr val="00206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fr-FR" sz="4400" b="0" u="none" strike="noStrik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vous présenter </a:t>
            </a:r>
            <a:r>
              <a:rPr lang="fr-FR" sz="4400" b="1" u="none" strike="noStrike"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la séquence d’apprentissage natation CP </a:t>
            </a:r>
            <a:endParaRPr lang="fr-FR" sz="7200" b="1" u="sng" dirty="0">
              <a:solidFill>
                <a:srgbClr val="00206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fr-FR" sz="4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fr-FR" dirty="0"/>
          </a:p>
        </p:txBody>
      </p:sp>
      <p:sp>
        <p:nvSpPr>
          <p:cNvPr id="4" name="Espace réservé du pied de page 3">
            <a:extLst>
              <a:ext uri="{FF2B5EF4-FFF2-40B4-BE49-F238E27FC236}">
                <a16:creationId xmlns:a16="http://schemas.microsoft.com/office/drawing/2014/main" id="{C2D08B45-B0CE-499E-A67D-BDD68E97F6C2}"/>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98D0DDF8-C4F4-46D1-991E-EDF9C670103F}"/>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99848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9566" y="422098"/>
            <a:ext cx="9720072" cy="237743"/>
          </a:xfrm>
        </p:spPr>
        <p:txBody>
          <a:bodyPr>
            <a:normAutofit fontScale="90000"/>
          </a:bodyPr>
          <a:lstStyle/>
          <a:p>
            <a:r>
              <a:rPr lang="fr-FR" sz="2400" b="1" dirty="0">
                <a:solidFill>
                  <a:srgbClr val="0070C0"/>
                </a:solidFill>
              </a:rPr>
              <a:t>Séquence d’apprentissage cycle 2 septembre 2023 -  Aménagements de bassin </a:t>
            </a:r>
            <a:br>
              <a:rPr lang="fr-FR" sz="2400" b="1" dirty="0">
                <a:solidFill>
                  <a:srgbClr val="0070C0"/>
                </a:solidFill>
              </a:rPr>
            </a:br>
            <a:br>
              <a:rPr lang="fr-FR" sz="2400" b="1" dirty="0">
                <a:solidFill>
                  <a:srgbClr val="0070C0"/>
                </a:solidFill>
              </a:rPr>
            </a:br>
            <a:endParaRPr lang="fr-FR" sz="2400" b="1" dirty="0">
              <a:solidFill>
                <a:srgbClr val="0070C0"/>
              </a:solidFill>
            </a:endParaRPr>
          </a:p>
        </p:txBody>
      </p:sp>
      <p:pic>
        <p:nvPicPr>
          <p:cNvPr id="4" name="Image 3">
            <a:extLst>
              <a:ext uri="{FF2B5EF4-FFF2-40B4-BE49-F238E27FC236}">
                <a16:creationId xmlns:a16="http://schemas.microsoft.com/office/drawing/2014/main" id="{ABE78F2F-BDC8-B888-CA88-AE859B99139D}"/>
              </a:ext>
            </a:extLst>
          </p:cNvPr>
          <p:cNvPicPr>
            <a:picLocks noChangeAspect="1"/>
          </p:cNvPicPr>
          <p:nvPr/>
        </p:nvPicPr>
        <p:blipFill>
          <a:blip r:embed="rId2"/>
          <a:stretch>
            <a:fillRect/>
          </a:stretch>
        </p:blipFill>
        <p:spPr>
          <a:xfrm>
            <a:off x="1241660" y="540970"/>
            <a:ext cx="8614609" cy="6152058"/>
          </a:xfrm>
          <a:prstGeom prst="rect">
            <a:avLst/>
          </a:prstGeom>
        </p:spPr>
      </p:pic>
      <p:sp>
        <p:nvSpPr>
          <p:cNvPr id="3" name="Espace réservé du pied de page 2">
            <a:extLst>
              <a:ext uri="{FF2B5EF4-FFF2-40B4-BE49-F238E27FC236}">
                <a16:creationId xmlns:a16="http://schemas.microsoft.com/office/drawing/2014/main" id="{3FC59F91-FCE3-D629-AC15-045402D3FCC8}"/>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AAEE9741-A4FF-7ADD-CE8F-C3B5FA8445ED}"/>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26576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065" y="389274"/>
            <a:ext cx="9720072" cy="237743"/>
          </a:xfrm>
        </p:spPr>
        <p:txBody>
          <a:bodyPr>
            <a:normAutofit fontScale="90000"/>
          </a:bodyPr>
          <a:lstStyle/>
          <a:p>
            <a:r>
              <a:rPr lang="fr-FR" sz="2400" b="1" dirty="0" err="1">
                <a:solidFill>
                  <a:srgbClr val="0070C0"/>
                </a:solidFill>
              </a:rPr>
              <a:t>SéQUENCE</a:t>
            </a:r>
            <a:r>
              <a:rPr lang="fr-FR" sz="2400" b="1" dirty="0">
                <a:solidFill>
                  <a:srgbClr val="0070C0"/>
                </a:solidFill>
              </a:rPr>
              <a:t> </a:t>
            </a:r>
            <a:r>
              <a:rPr lang="fr-FR" sz="2400" b="1" dirty="0" err="1">
                <a:solidFill>
                  <a:srgbClr val="0070C0"/>
                </a:solidFill>
              </a:rPr>
              <a:t>D’APPRENTISSAGe</a:t>
            </a:r>
            <a:r>
              <a:rPr lang="fr-FR" sz="2400" b="1" dirty="0">
                <a:solidFill>
                  <a:srgbClr val="0070C0"/>
                </a:solidFill>
              </a:rPr>
              <a:t> cycle 2 septembre 2023 -  Aménagements de bassin </a:t>
            </a:r>
            <a:br>
              <a:rPr lang="fr-FR" sz="2400" b="1" dirty="0">
                <a:solidFill>
                  <a:srgbClr val="0070C0"/>
                </a:solidFill>
              </a:rPr>
            </a:br>
            <a:br>
              <a:rPr lang="fr-FR" sz="2400" b="1" dirty="0">
                <a:solidFill>
                  <a:srgbClr val="0070C0"/>
                </a:solidFill>
              </a:rPr>
            </a:br>
            <a:endParaRPr lang="fr-FR" sz="2400" b="1" dirty="0">
              <a:solidFill>
                <a:srgbClr val="0070C0"/>
              </a:solidFill>
            </a:endParaRPr>
          </a:p>
        </p:txBody>
      </p:sp>
      <p:pic>
        <p:nvPicPr>
          <p:cNvPr id="4" name="Image 3">
            <a:extLst>
              <a:ext uri="{FF2B5EF4-FFF2-40B4-BE49-F238E27FC236}">
                <a16:creationId xmlns:a16="http://schemas.microsoft.com/office/drawing/2014/main" id="{CDCA5CAD-411D-0103-E09D-CA2F61E9EB29}"/>
              </a:ext>
            </a:extLst>
          </p:cNvPr>
          <p:cNvPicPr>
            <a:picLocks noChangeAspect="1"/>
          </p:cNvPicPr>
          <p:nvPr/>
        </p:nvPicPr>
        <p:blipFill>
          <a:blip r:embed="rId2"/>
          <a:stretch>
            <a:fillRect/>
          </a:stretch>
        </p:blipFill>
        <p:spPr>
          <a:xfrm>
            <a:off x="1011065" y="508145"/>
            <a:ext cx="9367558" cy="6172788"/>
          </a:xfrm>
          <a:prstGeom prst="rect">
            <a:avLst/>
          </a:prstGeom>
        </p:spPr>
      </p:pic>
      <p:sp>
        <p:nvSpPr>
          <p:cNvPr id="3" name="Espace réservé du pied de page 2">
            <a:extLst>
              <a:ext uri="{FF2B5EF4-FFF2-40B4-BE49-F238E27FC236}">
                <a16:creationId xmlns:a16="http://schemas.microsoft.com/office/drawing/2014/main" id="{580C40C9-5E55-C769-F748-1F84F3D1C173}"/>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62C498E6-E4F8-2B02-5928-217FC179762E}"/>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11734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065" y="389274"/>
            <a:ext cx="9720072" cy="237743"/>
          </a:xfrm>
        </p:spPr>
        <p:txBody>
          <a:bodyPr>
            <a:normAutofit fontScale="90000"/>
          </a:bodyPr>
          <a:lstStyle/>
          <a:p>
            <a:r>
              <a:rPr lang="fr-FR" sz="2400" b="1" dirty="0">
                <a:solidFill>
                  <a:srgbClr val="0070C0"/>
                </a:solidFill>
              </a:rPr>
              <a:t>Séquence d’apprentissage cycle 2 septembre 2023 -  Aménagements de bassin </a:t>
            </a:r>
            <a:br>
              <a:rPr lang="fr-FR" sz="2400" b="1" dirty="0">
                <a:solidFill>
                  <a:srgbClr val="0070C0"/>
                </a:solidFill>
              </a:rPr>
            </a:br>
            <a:br>
              <a:rPr lang="fr-FR" sz="2400" b="1" dirty="0">
                <a:solidFill>
                  <a:srgbClr val="0070C0"/>
                </a:solidFill>
              </a:rPr>
            </a:br>
            <a:endParaRPr lang="fr-FR" sz="2400" b="1" dirty="0">
              <a:solidFill>
                <a:srgbClr val="0070C0"/>
              </a:solidFill>
            </a:endParaRPr>
          </a:p>
        </p:txBody>
      </p:sp>
      <p:pic>
        <p:nvPicPr>
          <p:cNvPr id="4" name="Image 3">
            <a:extLst>
              <a:ext uri="{FF2B5EF4-FFF2-40B4-BE49-F238E27FC236}">
                <a16:creationId xmlns:a16="http://schemas.microsoft.com/office/drawing/2014/main" id="{4C1A4A4C-796B-E40B-F7CE-125057C8E9DC}"/>
              </a:ext>
            </a:extLst>
          </p:cNvPr>
          <p:cNvPicPr>
            <a:picLocks noChangeAspect="1"/>
          </p:cNvPicPr>
          <p:nvPr/>
        </p:nvPicPr>
        <p:blipFill>
          <a:blip r:embed="rId2"/>
          <a:stretch>
            <a:fillRect/>
          </a:stretch>
        </p:blipFill>
        <p:spPr>
          <a:xfrm>
            <a:off x="1126157" y="627017"/>
            <a:ext cx="8980369" cy="6118682"/>
          </a:xfrm>
          <a:prstGeom prst="rect">
            <a:avLst/>
          </a:prstGeom>
        </p:spPr>
      </p:pic>
      <p:sp>
        <p:nvSpPr>
          <p:cNvPr id="3" name="Espace réservé du pied de page 2">
            <a:extLst>
              <a:ext uri="{FF2B5EF4-FFF2-40B4-BE49-F238E27FC236}">
                <a16:creationId xmlns:a16="http://schemas.microsoft.com/office/drawing/2014/main" id="{54D6EF62-C5AB-F820-527A-B57A4B4D70D5}"/>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7B235220-B26D-EEA0-1357-3D0A0ADB7D98}"/>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62525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065" y="389274"/>
            <a:ext cx="9720072" cy="237743"/>
          </a:xfrm>
        </p:spPr>
        <p:txBody>
          <a:bodyPr>
            <a:normAutofit fontScale="90000"/>
          </a:bodyPr>
          <a:lstStyle/>
          <a:p>
            <a:r>
              <a:rPr lang="fr-FR" sz="2400" b="1" dirty="0">
                <a:solidFill>
                  <a:srgbClr val="0070C0"/>
                </a:solidFill>
              </a:rPr>
              <a:t>Séquence d’apprentissage cycle 2 septembre 2023 -  Aménagements de bassin </a:t>
            </a:r>
            <a:br>
              <a:rPr lang="fr-FR" sz="2400" b="1" dirty="0">
                <a:solidFill>
                  <a:srgbClr val="0070C0"/>
                </a:solidFill>
              </a:rPr>
            </a:br>
            <a:br>
              <a:rPr lang="fr-FR" sz="2400" b="1" dirty="0">
                <a:solidFill>
                  <a:srgbClr val="0070C0"/>
                </a:solidFill>
              </a:rPr>
            </a:br>
            <a:endParaRPr lang="fr-FR" sz="2400" b="1" dirty="0">
              <a:solidFill>
                <a:srgbClr val="0070C0"/>
              </a:solidFill>
            </a:endParaRPr>
          </a:p>
        </p:txBody>
      </p:sp>
      <p:pic>
        <p:nvPicPr>
          <p:cNvPr id="4" name="Image 3">
            <a:extLst>
              <a:ext uri="{FF2B5EF4-FFF2-40B4-BE49-F238E27FC236}">
                <a16:creationId xmlns:a16="http://schemas.microsoft.com/office/drawing/2014/main" id="{8DCBEB08-1A45-D8E1-0477-002DF0702FFD}"/>
              </a:ext>
            </a:extLst>
          </p:cNvPr>
          <p:cNvPicPr>
            <a:picLocks noChangeAspect="1"/>
          </p:cNvPicPr>
          <p:nvPr/>
        </p:nvPicPr>
        <p:blipFill>
          <a:blip r:embed="rId2"/>
          <a:stretch>
            <a:fillRect/>
          </a:stretch>
        </p:blipFill>
        <p:spPr>
          <a:xfrm>
            <a:off x="1337911" y="789102"/>
            <a:ext cx="8816741" cy="5967833"/>
          </a:xfrm>
          <a:prstGeom prst="rect">
            <a:avLst/>
          </a:prstGeom>
        </p:spPr>
      </p:pic>
      <p:sp>
        <p:nvSpPr>
          <p:cNvPr id="3" name="Espace réservé du pied de page 2">
            <a:extLst>
              <a:ext uri="{FF2B5EF4-FFF2-40B4-BE49-F238E27FC236}">
                <a16:creationId xmlns:a16="http://schemas.microsoft.com/office/drawing/2014/main" id="{99D47F39-A6EB-50EF-216A-1E186FE02783}"/>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2484EC58-145C-D058-245B-A1E8815BC6B8}"/>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10455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63181-6676-C64E-B52C-A9496BBE5EB1}"/>
              </a:ext>
            </a:extLst>
          </p:cNvPr>
          <p:cNvSpPr>
            <a:spLocks noGrp="1"/>
          </p:cNvSpPr>
          <p:nvPr>
            <p:ph type="title"/>
          </p:nvPr>
        </p:nvSpPr>
        <p:spPr>
          <a:xfrm>
            <a:off x="966377" y="293572"/>
            <a:ext cx="9720072" cy="1021642"/>
          </a:xfrm>
        </p:spPr>
        <p:txBody>
          <a:bodyPr>
            <a:normAutofit/>
          </a:bodyPr>
          <a:lstStyle/>
          <a:p>
            <a:r>
              <a:rPr lang="fr-FR" sz="5400" b="1" dirty="0">
                <a:solidFill>
                  <a:srgbClr val="0070C0"/>
                </a:solidFill>
              </a:rPr>
              <a:t>Séquence d’apprentissage cycle 2</a:t>
            </a:r>
            <a:endParaRPr lang="fr-FR" dirty="0"/>
          </a:p>
        </p:txBody>
      </p:sp>
      <p:sp>
        <p:nvSpPr>
          <p:cNvPr id="3" name="Espace réservé du contenu 2">
            <a:extLst>
              <a:ext uri="{FF2B5EF4-FFF2-40B4-BE49-F238E27FC236}">
                <a16:creationId xmlns:a16="http://schemas.microsoft.com/office/drawing/2014/main" id="{2332CA4E-7ADB-3DCB-E6F1-9C4F62BD748C}"/>
              </a:ext>
            </a:extLst>
          </p:cNvPr>
          <p:cNvSpPr>
            <a:spLocks noGrp="1"/>
          </p:cNvSpPr>
          <p:nvPr>
            <p:ph idx="1"/>
          </p:nvPr>
        </p:nvSpPr>
        <p:spPr>
          <a:xfrm>
            <a:off x="387720" y="1447526"/>
            <a:ext cx="11576483" cy="4780017"/>
          </a:xfrm>
        </p:spPr>
        <p:txBody>
          <a:bodyPr>
            <a:normAutofit fontScale="62500" lnSpcReduction="20000"/>
          </a:bodyPr>
          <a:lstStyle/>
          <a:p>
            <a:pPr marL="0" indent="0" algn="l">
              <a:buNone/>
            </a:pPr>
            <a:r>
              <a:rPr lang="fr-FR" sz="3800" b="1" i="0" dirty="0">
                <a:solidFill>
                  <a:srgbClr val="002060"/>
                </a:solidFill>
                <a:effectLst/>
                <a:latin typeface="+mj-lt"/>
              </a:rPr>
              <a:t>Ressources : </a:t>
            </a:r>
          </a:p>
          <a:p>
            <a:pPr marL="502920" lvl="3" indent="0">
              <a:buNone/>
            </a:pPr>
            <a:r>
              <a:rPr lang="fr-FR" sz="2600" b="1" i="0" dirty="0">
                <a:solidFill>
                  <a:srgbClr val="002060"/>
                </a:solidFill>
                <a:effectLst/>
                <a:latin typeface="Gill Sans MT" panose="020B0502020104020203" pitchFamily="34" charset="0"/>
              </a:rPr>
              <a:t>Accompagner les élèves dans la  construction du  corps flottant</a:t>
            </a:r>
          </a:p>
          <a:p>
            <a:pPr marL="742950" marR="0" lvl="1" indent="-285750" fontAlgn="base">
              <a:buSzPct val="100000"/>
              <a:buFont typeface="Arial" panose="020B0604020202020204" pitchFamily="34" charset="0"/>
              <a:buChar char="•"/>
              <a:tabLst/>
              <a:defRPr/>
            </a:pPr>
            <a:r>
              <a:rPr lang="fr-FR" sz="2600" b="1" dirty="0">
                <a:solidFill>
                  <a:srgbClr val="333333"/>
                </a:solidFill>
                <a:latin typeface="Gill Sans MT" panose="020B0502020104020203" pitchFamily="34" charset="0"/>
              </a:rPr>
              <a:t>Apprendre à nager comme on a appris à marcher – un film qui bouscule les idées reçues:  </a:t>
            </a:r>
            <a:r>
              <a:rPr lang="fr-FR" sz="2600" dirty="0">
                <a:solidFill>
                  <a:srgbClr val="0070C0"/>
                </a:solidFill>
                <a:latin typeface="Gill Sans MT" panose="020B0502020104020203" pitchFamily="34" charset="0"/>
                <a:hlinkClick r:id="rId2">
                  <a:extLst>
                    <a:ext uri="{A12FA001-AC4F-418D-AE19-62706E023703}">
                      <ahyp:hlinkClr xmlns:ahyp="http://schemas.microsoft.com/office/drawing/2018/hyperlinkcolor" val="tx"/>
                    </a:ext>
                  </a:extLst>
                </a:hlinkClick>
              </a:rPr>
              <a:t>http://www.epsetsociete.fr/VIDEO-Apprendre-a-nager-un-film</a:t>
            </a:r>
            <a:r>
              <a:rPr lang="fr-FR" sz="2600" dirty="0">
                <a:solidFill>
                  <a:srgbClr val="0070C0"/>
                </a:solidFill>
                <a:latin typeface="Gill Sans MT" panose="020B0502020104020203" pitchFamily="34" charset="0"/>
              </a:rPr>
              <a:t>  </a:t>
            </a:r>
          </a:p>
          <a:p>
            <a:pPr marL="786384" lvl="3" indent="0" fontAlgn="base">
              <a:buSzPct val="100000"/>
              <a:buNone/>
              <a:defRPr/>
            </a:pPr>
            <a:r>
              <a:rPr lang="fr-FR" sz="2600" b="1" dirty="0">
                <a:solidFill>
                  <a:srgbClr val="333333"/>
                </a:solidFill>
                <a:latin typeface="Gill Sans MT" panose="020B0502020104020203" pitchFamily="34" charset="0"/>
              </a:rPr>
              <a:t>8 étapes pour passer du statut de terrien au corps flottant – Fiche séquence  : </a:t>
            </a:r>
            <a:r>
              <a:rPr lang="fr-FR" sz="2600" dirty="0">
                <a:solidFill>
                  <a:srgbClr val="0070C0"/>
                </a:solidFill>
                <a:latin typeface="Gill Sans MT" panose="020B0502020104020203" pitchFamily="34" charset="0"/>
                <a:hlinkClick r:id="rId3">
                  <a:extLst>
                    <a:ext uri="{A12FA001-AC4F-418D-AE19-62706E023703}">
                      <ahyp:hlinkClr xmlns:ahyp="http://schemas.microsoft.com/office/drawing/2018/hyperlinkcolor" val="tx"/>
                    </a:ext>
                  </a:extLst>
                </a:hlinkClick>
              </a:rPr>
              <a:t>https://www.eps.mllevans.fr/wp-   content/uploads/2019/07/85.pdf</a:t>
            </a:r>
            <a:r>
              <a:rPr lang="fr-FR" sz="2600" dirty="0">
                <a:solidFill>
                  <a:srgbClr val="0070C0"/>
                </a:solidFill>
                <a:latin typeface="Gill Sans MT" panose="020B0502020104020203" pitchFamily="34" charset="0"/>
              </a:rPr>
              <a:t> </a:t>
            </a:r>
          </a:p>
          <a:p>
            <a:pPr marL="786384" lvl="3" indent="0" fontAlgn="base">
              <a:buSzPct val="100000"/>
              <a:buNone/>
              <a:defRPr/>
            </a:pPr>
            <a:endParaRPr lang="fr-FR" sz="2600" dirty="0">
              <a:solidFill>
                <a:srgbClr val="0070C0"/>
              </a:solidFill>
              <a:latin typeface="Gill Sans MT" panose="020B0502020104020203" pitchFamily="34" charset="0"/>
            </a:endParaRPr>
          </a:p>
          <a:p>
            <a:pPr marL="457200" lvl="1" indent="0" fontAlgn="base">
              <a:buSzPct val="100000"/>
              <a:buNone/>
              <a:defRPr/>
            </a:pPr>
            <a:r>
              <a:rPr lang="fr-FR" sz="2600" b="1" dirty="0">
                <a:solidFill>
                  <a:srgbClr val="002060"/>
                </a:solidFill>
                <a:latin typeface="Gill Sans MT" panose="020B0502020104020203" pitchFamily="34" charset="0"/>
              </a:rPr>
              <a:t>Importance de la phase de familiarisation en amont du cycle d’apprentissage </a:t>
            </a:r>
          </a:p>
          <a:p>
            <a:pPr marL="742950" lvl="1" indent="-285750">
              <a:buFont typeface="Arial" panose="020B0604020202020204" pitchFamily="34" charset="0"/>
              <a:buChar char="•"/>
            </a:pPr>
            <a:r>
              <a:rPr lang="fr-FR" sz="2600" b="1" i="0" dirty="0">
                <a:solidFill>
                  <a:srgbClr val="000000"/>
                </a:solidFill>
                <a:effectLst/>
                <a:latin typeface="Gill Sans MT" panose="020B0502020104020203" pitchFamily="34" charset="0"/>
              </a:rPr>
              <a:t>Lien pour accéder au diaporama + vidéo proposé par les MNS de Valence Romans Agglo , David MERS et Guillaume PARENT :</a:t>
            </a:r>
            <a:r>
              <a:rPr lang="fr-FR" sz="2600" b="0" i="0" dirty="0">
                <a:solidFill>
                  <a:srgbClr val="000000"/>
                </a:solidFill>
                <a:effectLst/>
                <a:latin typeface="Gill Sans MT" panose="020B0502020104020203" pitchFamily="34" charset="0"/>
              </a:rPr>
              <a:t> </a:t>
            </a:r>
            <a:r>
              <a:rPr lang="fr-FR" sz="2600" b="0" i="0" u="none" strike="noStrike" dirty="0">
                <a:solidFill>
                  <a:srgbClr val="00B0F0"/>
                </a:solidFill>
                <a:effectLst/>
                <a:latin typeface="Gill Sans MT" panose="020B0502020104020203" pitchFamily="34" charset="0"/>
                <a:hlinkClick r:id="rId4">
                  <a:extLst>
                    <a:ext uri="{A12FA001-AC4F-418D-AE19-62706E023703}">
                      <ahyp:hlinkClr xmlns:ahyp="http://schemas.microsoft.com/office/drawing/2018/hyperlinkcolor" val="tx"/>
                    </a:ext>
                  </a:extLst>
                </a:hlinkClick>
              </a:rPr>
              <a:t>https://eps-26.web.ac-grenoble.fr/sites/default/files/inline-images/hJ5FVjRMn1EfEUk1yCdlLNx9rp9FQQlfu7AayC3DRYVngdKzqB.pdf</a:t>
            </a:r>
            <a:r>
              <a:rPr lang="fr-FR" sz="2600" b="0" i="0" dirty="0">
                <a:solidFill>
                  <a:srgbClr val="00B0F0"/>
                </a:solidFill>
                <a:effectLst/>
                <a:latin typeface="Gill Sans MT" panose="020B0502020104020203" pitchFamily="34" charset="0"/>
              </a:rPr>
              <a:t> </a:t>
            </a:r>
            <a:r>
              <a:rPr lang="fr-FR" sz="2600" b="0" i="0" dirty="0">
                <a:solidFill>
                  <a:srgbClr val="002060"/>
                </a:solidFill>
                <a:effectLst/>
                <a:latin typeface="Gill Sans MT" panose="020B0502020104020203" pitchFamily="34" charset="0"/>
              </a:rPr>
              <a:t>qui peut être aussi  </a:t>
            </a:r>
            <a:r>
              <a:rPr lang="fr-FR" sz="2600" dirty="0">
                <a:solidFill>
                  <a:srgbClr val="002060"/>
                </a:solidFill>
                <a:latin typeface="Gill Sans MT" panose="020B0502020104020203" pitchFamily="34" charset="0"/>
              </a:rPr>
              <a:t>présenté </a:t>
            </a:r>
            <a:r>
              <a:rPr lang="fr-FR" sz="2600" b="0" i="0" dirty="0">
                <a:solidFill>
                  <a:srgbClr val="002060"/>
                </a:solidFill>
                <a:effectLst/>
                <a:latin typeface="Gill Sans MT" panose="020B0502020104020203" pitchFamily="34" charset="0"/>
              </a:rPr>
              <a:t>aux  élèves, aux éventuels intervenants et aux familles.</a:t>
            </a:r>
          </a:p>
          <a:p>
            <a:pPr marL="457200" lvl="1" indent="0">
              <a:buNone/>
            </a:pPr>
            <a:endParaRPr lang="fr-FR" sz="2600" dirty="0">
              <a:solidFill>
                <a:srgbClr val="002060"/>
              </a:solidFill>
              <a:latin typeface="Gill Sans MT" panose="020B0502020104020203" pitchFamily="34" charset="0"/>
            </a:endParaRPr>
          </a:p>
          <a:p>
            <a:pPr marL="457200" lvl="1" indent="0">
              <a:buNone/>
            </a:pPr>
            <a:r>
              <a:rPr lang="fr-FR" sz="2600" b="1" i="0" dirty="0">
                <a:solidFill>
                  <a:srgbClr val="002060"/>
                </a:solidFill>
                <a:effectLst/>
                <a:latin typeface="Gill Sans MT" panose="020B0502020104020203" pitchFamily="34" charset="0"/>
              </a:rPr>
              <a:t>Des ressources pour enrichir les tâches proposées à vos élèves : </a:t>
            </a:r>
          </a:p>
          <a:p>
            <a:pPr marL="742950" lvl="1" indent="-285750" algn="l">
              <a:buFont typeface="Arial" panose="020B0604020202020204" pitchFamily="34" charset="0"/>
              <a:buChar char="•"/>
            </a:pPr>
            <a:r>
              <a:rPr lang="fr-FR" sz="2600" b="1" i="0" dirty="0">
                <a:solidFill>
                  <a:srgbClr val="00B0F0"/>
                </a:solidFill>
                <a:effectLst/>
                <a:latin typeface="Gill Sans MT" panose="020B0502020104020203" pitchFamily="34" charset="0"/>
                <a:hlinkClick r:id="rId5">
                  <a:extLst>
                    <a:ext uri="{A12FA001-AC4F-418D-AE19-62706E023703}">
                      <ahyp:hlinkClr xmlns:ahyp="http://schemas.microsoft.com/office/drawing/2018/hyperlinkcolor" val="tx"/>
                    </a:ext>
                  </a:extLst>
                </a:hlinkClick>
              </a:rPr>
              <a:t>Guide du savoir Nager pages 8 à 12 - Sommaire et étapes</a:t>
            </a:r>
            <a:r>
              <a:rPr lang="fr-FR" sz="2600" b="1" i="0" dirty="0">
                <a:solidFill>
                  <a:srgbClr val="00B0F0"/>
                </a:solidFill>
                <a:effectLst/>
                <a:latin typeface="Gill Sans MT" panose="020B0502020104020203" pitchFamily="34" charset="0"/>
              </a:rPr>
              <a:t> </a:t>
            </a:r>
            <a:r>
              <a:rPr lang="fr-FR" sz="2600" b="1" i="0" dirty="0">
                <a:solidFill>
                  <a:srgbClr val="002060"/>
                </a:solidFill>
                <a:effectLst/>
                <a:latin typeface="Gill Sans MT" panose="020B0502020104020203" pitchFamily="34" charset="0"/>
              </a:rPr>
              <a:t>progressives de la construction du nageur  </a:t>
            </a:r>
            <a:r>
              <a:rPr lang="fr-FR" sz="2600" b="0" i="0" dirty="0">
                <a:solidFill>
                  <a:srgbClr val="002060"/>
                </a:solidFill>
                <a:effectLst/>
                <a:latin typeface="Gill Sans MT" panose="020B0502020104020203" pitchFamily="34" charset="0"/>
              </a:rPr>
              <a:t>document épuisé  à demander à votre CPC : </a:t>
            </a:r>
            <a:r>
              <a:rPr lang="fr-FR" sz="2600" b="0" i="0" dirty="0">
                <a:solidFill>
                  <a:srgbClr val="0070C0"/>
                </a:solidFill>
                <a:effectLst/>
                <a:latin typeface="Gill Sans MT" panose="020B0502020104020203" pitchFamily="34" charset="0"/>
                <a:hlinkClick r:id="rId6">
                  <a:extLst>
                    <a:ext uri="{A12FA001-AC4F-418D-AE19-62706E023703}">
                      <ahyp:hlinkClr xmlns:ahyp="http://schemas.microsoft.com/office/drawing/2018/hyperlinkcolor" val="tx"/>
                    </a:ext>
                  </a:extLst>
                </a:hlinkClick>
              </a:rPr>
              <a:t>marina.liautard@ac-grenoble.fr</a:t>
            </a:r>
            <a:r>
              <a:rPr lang="fr-FR" sz="2600" b="0" i="0" dirty="0">
                <a:solidFill>
                  <a:srgbClr val="0070C0"/>
                </a:solidFill>
                <a:effectLst/>
                <a:latin typeface="Gill Sans MT" panose="020B0502020104020203" pitchFamily="34" charset="0"/>
              </a:rPr>
              <a:t> </a:t>
            </a:r>
          </a:p>
          <a:p>
            <a:pPr marL="457200" lvl="1" indent="0" algn="l">
              <a:buNone/>
            </a:pPr>
            <a:endParaRPr lang="fr-FR" sz="2600" b="0" i="0" dirty="0">
              <a:solidFill>
                <a:srgbClr val="002060"/>
              </a:solidFill>
              <a:effectLst/>
              <a:latin typeface="Gill Sans MT" panose="020B0502020104020203" pitchFamily="34" charset="0"/>
            </a:endParaRPr>
          </a:p>
          <a:p>
            <a:pPr marL="742950" lvl="1" indent="-285750" algn="l">
              <a:buFont typeface="Arial" panose="020B0604020202020204" pitchFamily="34" charset="0"/>
              <a:buChar char="•"/>
            </a:pPr>
            <a:r>
              <a:rPr lang="fr-FR" sz="2600" b="0" i="0" dirty="0">
                <a:solidFill>
                  <a:srgbClr val="333333"/>
                </a:solidFill>
                <a:effectLst/>
                <a:latin typeface="Gill Sans MT" panose="020B0502020104020203" pitchFamily="34" charset="0"/>
              </a:rPr>
              <a:t> L</a:t>
            </a:r>
            <a:r>
              <a:rPr lang="fr-FR" sz="2600" b="1" i="0" dirty="0">
                <a:solidFill>
                  <a:srgbClr val="002060"/>
                </a:solidFill>
                <a:effectLst/>
                <a:latin typeface="Gill Sans MT" panose="020B0502020104020203" pitchFamily="34" charset="0"/>
              </a:rPr>
              <a:t>e livret 17 repères natation à l’école primaire : </a:t>
            </a:r>
            <a:r>
              <a:rPr lang="fr-FR" sz="2600" b="0" i="0" dirty="0">
                <a:solidFill>
                  <a:srgbClr val="00B0F0"/>
                </a:solidFill>
                <a:effectLst/>
                <a:latin typeface="Gill Sans MT" panose="020B0502020104020203" pitchFamily="34" charset="0"/>
              </a:rPr>
              <a:t>http://www.ac-grenoble.fr/ien.paysderomans/wordpress/wp-content/uploads/2018/09/Natation.pdf</a:t>
            </a:r>
          </a:p>
          <a:p>
            <a:pPr marL="457200" lvl="1" indent="0" algn="l">
              <a:buNone/>
            </a:pPr>
            <a:endParaRPr lang="fr-FR" sz="2600" b="0" i="0" dirty="0">
              <a:solidFill>
                <a:srgbClr val="00B0F0"/>
              </a:solidFill>
              <a:effectLst/>
              <a:latin typeface="Gill Sans MT" panose="020B0502020104020203" pitchFamily="34" charset="0"/>
            </a:endParaRPr>
          </a:p>
          <a:p>
            <a:pPr marL="742950" lvl="1" indent="-285750" algn="l">
              <a:buFont typeface="Arial" panose="020B0604020202020204" pitchFamily="34" charset="0"/>
              <a:buChar char="•"/>
            </a:pPr>
            <a:r>
              <a:rPr lang="fr-FR" sz="2600" b="1" i="0" dirty="0">
                <a:solidFill>
                  <a:srgbClr val="00B0F0"/>
                </a:solidFill>
                <a:effectLst/>
                <a:latin typeface="Gill Sans MT" panose="020B0502020104020203" pitchFamily="34" charset="0"/>
                <a:hlinkClick r:id="rId7">
                  <a:extLst>
                    <a:ext uri="{A12FA001-AC4F-418D-AE19-62706E023703}">
                      <ahyp:hlinkClr xmlns:ahyp="http://schemas.microsoft.com/office/drawing/2018/hyperlinkcolor" val="tx"/>
                    </a:ext>
                  </a:extLst>
                </a:hlinkClick>
              </a:rPr>
              <a:t>Situations vaincre le refus d'immersion</a:t>
            </a:r>
            <a:endParaRPr lang="fr-FR" sz="2600" b="0" i="0" dirty="0">
              <a:solidFill>
                <a:srgbClr val="00B0F0"/>
              </a:solidFill>
              <a:effectLst/>
              <a:latin typeface="Gill Sans MT" panose="020B0502020104020203" pitchFamily="34" charset="0"/>
            </a:endParaRPr>
          </a:p>
          <a:p>
            <a:endParaRPr lang="fr-FR" dirty="0"/>
          </a:p>
        </p:txBody>
      </p:sp>
      <p:sp>
        <p:nvSpPr>
          <p:cNvPr id="4" name="Espace réservé du pied de page 3">
            <a:extLst>
              <a:ext uri="{FF2B5EF4-FFF2-40B4-BE49-F238E27FC236}">
                <a16:creationId xmlns:a16="http://schemas.microsoft.com/office/drawing/2014/main" id="{38F1FCF3-73C9-7A8A-0E34-8313047A2E6C}"/>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C34CF24C-5C2C-7052-4DA0-5F2CB3DB0698}"/>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402295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emercier en français - Intermédiaire - Parler Francai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5198" y="4108573"/>
            <a:ext cx="2037483" cy="1553623"/>
          </a:xfrm>
        </p:spPr>
      </p:pic>
      <p:sp>
        <p:nvSpPr>
          <p:cNvPr id="5" name="Titre 4">
            <a:extLst>
              <a:ext uri="{FF2B5EF4-FFF2-40B4-BE49-F238E27FC236}">
                <a16:creationId xmlns:a16="http://schemas.microsoft.com/office/drawing/2014/main" id="{D2B18D44-533E-DE98-F568-A76956B7102F}"/>
              </a:ext>
            </a:extLst>
          </p:cNvPr>
          <p:cNvSpPr>
            <a:spLocks noGrp="1"/>
          </p:cNvSpPr>
          <p:nvPr>
            <p:ph type="title"/>
          </p:nvPr>
        </p:nvSpPr>
        <p:spPr/>
        <p:txBody>
          <a:bodyPr/>
          <a:lstStyle/>
          <a:p>
            <a:r>
              <a:rPr lang="fr-FR" b="1" dirty="0">
                <a:solidFill>
                  <a:srgbClr val="0070C0"/>
                </a:solidFill>
              </a:rPr>
              <a:t>Questions DIVERSES</a:t>
            </a:r>
          </a:p>
        </p:txBody>
      </p:sp>
      <p:sp>
        <p:nvSpPr>
          <p:cNvPr id="7" name="ZoneTexte 6">
            <a:extLst>
              <a:ext uri="{FF2B5EF4-FFF2-40B4-BE49-F238E27FC236}">
                <a16:creationId xmlns:a16="http://schemas.microsoft.com/office/drawing/2014/main" id="{2BBD3F7C-4241-61F7-1DAD-D3E24D7FACA7}"/>
              </a:ext>
            </a:extLst>
          </p:cNvPr>
          <p:cNvSpPr txBox="1"/>
          <p:nvPr/>
        </p:nvSpPr>
        <p:spPr>
          <a:xfrm>
            <a:off x="885524" y="2084832"/>
            <a:ext cx="9615638" cy="2308324"/>
          </a:xfrm>
          <a:prstGeom prst="rect">
            <a:avLst/>
          </a:prstGeom>
          <a:noFill/>
        </p:spPr>
        <p:txBody>
          <a:bodyPr wrap="square">
            <a:spAutoFit/>
          </a:bodyPr>
          <a:lstStyle/>
          <a:p>
            <a:r>
              <a:rPr lang="fr-FR" sz="1800" b="1" i="1" dirty="0">
                <a:solidFill>
                  <a:schemeClr val="tx2"/>
                </a:solidFill>
                <a:effectLst/>
                <a:latin typeface="Calibri" panose="020F0502020204030204" pitchFamily="34" charset="0"/>
                <a:ea typeface="Times New Roman" panose="02020603050405020304" pitchFamily="18" charset="0"/>
              </a:rPr>
              <a:t>Pour toute question concernant l’organisation des séances d’apprentissage à Serge BUTTET, nous vous prions d’utiliser l’adresse mail suivante : </a:t>
            </a:r>
            <a:r>
              <a:rPr lang="fr-FR" sz="1800" b="1" i="1" u="sng" dirty="0">
                <a:solidFill>
                  <a:srgbClr val="00B0F0"/>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alexandre.vignon@valenceromansagglo.fr</a:t>
            </a:r>
            <a:r>
              <a:rPr lang="fr-FR" sz="1800" b="1" i="1" dirty="0">
                <a:solidFill>
                  <a:srgbClr val="00B0F0"/>
                </a:solidFill>
                <a:effectLst/>
                <a:latin typeface="Calibri" panose="020F0502020204030204" pitchFamily="34" charset="0"/>
                <a:ea typeface="Times New Roman" panose="02020603050405020304" pitchFamily="18" charset="0"/>
              </a:rPr>
              <a:t> </a:t>
            </a:r>
            <a:r>
              <a:rPr lang="fr-FR" sz="1800" b="1" i="1" dirty="0">
                <a:solidFill>
                  <a:schemeClr val="tx2"/>
                </a:solidFill>
                <a:effectLst/>
                <a:latin typeface="Calibri" panose="020F0502020204030204" pitchFamily="34" charset="0"/>
                <a:ea typeface="Times New Roman" panose="02020603050405020304" pitchFamily="18" charset="0"/>
              </a:rPr>
              <a:t>en</a:t>
            </a:r>
            <a:r>
              <a:rPr lang="fr-FR" sz="1800" b="1" i="1" dirty="0">
                <a:solidFill>
                  <a:srgbClr val="00B050"/>
                </a:solidFill>
                <a:effectLst/>
                <a:latin typeface="Calibri" panose="020F0502020204030204" pitchFamily="34" charset="0"/>
                <a:ea typeface="Times New Roman" panose="02020603050405020304" pitchFamily="18" charset="0"/>
              </a:rPr>
              <a:t> </a:t>
            </a:r>
            <a:r>
              <a:rPr lang="fr-FR" sz="1800" b="1" i="1" dirty="0">
                <a:solidFill>
                  <a:schemeClr val="tx2"/>
                </a:solidFill>
                <a:effectLst/>
                <a:latin typeface="Calibri" panose="020F0502020204030204" pitchFamily="34" charset="0"/>
                <a:ea typeface="Times New Roman" panose="02020603050405020304" pitchFamily="18" charset="0"/>
              </a:rPr>
              <a:t>mettant en copie votre CPC : </a:t>
            </a:r>
            <a:r>
              <a:rPr lang="fr-FR" sz="1800" b="1" i="1" u="sng" dirty="0">
                <a:solidFill>
                  <a:srgbClr val="00B0F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marina.liautard@ac-grenoble.fr</a:t>
            </a:r>
            <a:r>
              <a:rPr lang="fr-FR" sz="1800" b="1" i="1" dirty="0">
                <a:solidFill>
                  <a:srgbClr val="00B0F0"/>
                </a:solidFill>
                <a:effectLst/>
                <a:latin typeface="Calibri" panose="020F0502020204030204" pitchFamily="34" charset="0"/>
                <a:ea typeface="Times New Roman" panose="02020603050405020304" pitchFamily="18" charset="0"/>
              </a:rPr>
              <a:t>  </a:t>
            </a:r>
            <a:endParaRPr lang="fr-FR" sz="1200" dirty="0">
              <a:solidFill>
                <a:srgbClr val="00B0F0"/>
              </a:solidFill>
              <a:effectLst/>
              <a:latin typeface="Times New Roman" panose="02020603050405020304" pitchFamily="18" charset="0"/>
              <a:ea typeface="Times New Roman" panose="02020603050405020304" pitchFamily="18" charset="0"/>
            </a:endParaRPr>
          </a:p>
          <a:p>
            <a:r>
              <a:rPr lang="fr-FR" sz="1800" b="1" i="1" dirty="0">
                <a:solidFill>
                  <a:srgbClr val="00B050"/>
                </a:solidFill>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r>
              <a:rPr lang="fr-FR" sz="1800" b="1" i="1" dirty="0">
                <a:solidFill>
                  <a:schemeClr val="tx2"/>
                </a:solidFill>
                <a:effectLst/>
                <a:latin typeface="Calibri" panose="020F0502020204030204" pitchFamily="34" charset="0"/>
                <a:ea typeface="Times New Roman" panose="02020603050405020304" pitchFamily="18" charset="0"/>
              </a:rPr>
              <a:t>Pour toute question concernant la mise en œuvre pédagogique du cycle d’apprentissage natation, nous vous remercions de contacter votre conseillère pédagogique de circonscription. Les CPC apporteront une réponse concertée avec l’équipe des MNS du bassin Serge BUTTET.</a:t>
            </a:r>
            <a:endParaRPr lang="fr-FR" sz="1200" dirty="0">
              <a:solidFill>
                <a:schemeClr val="tx2"/>
              </a:solidFill>
              <a:effectLst/>
              <a:latin typeface="Times New Roman" panose="02020603050405020304" pitchFamily="18" charset="0"/>
              <a:ea typeface="Times New Roman" panose="02020603050405020304" pitchFamily="18" charset="0"/>
            </a:endParaRPr>
          </a:p>
          <a:p>
            <a:r>
              <a:rPr lang="fr-FR" sz="1800" b="1" i="1" dirty="0">
                <a:solidFill>
                  <a:srgbClr val="00B050"/>
                </a:solidFill>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9" name="Image 8">
            <a:extLst>
              <a:ext uri="{FF2B5EF4-FFF2-40B4-BE49-F238E27FC236}">
                <a16:creationId xmlns:a16="http://schemas.microsoft.com/office/drawing/2014/main" id="{966088BB-C959-C9DF-FA23-682A3D3D55B3}"/>
              </a:ext>
            </a:extLst>
          </p:cNvPr>
          <p:cNvPicPr>
            <a:picLocks noChangeAspect="1"/>
          </p:cNvPicPr>
          <p:nvPr/>
        </p:nvPicPr>
        <p:blipFill>
          <a:blip r:embed="rId5"/>
          <a:stretch>
            <a:fillRect/>
          </a:stretch>
        </p:blipFill>
        <p:spPr>
          <a:xfrm>
            <a:off x="138390" y="5821911"/>
            <a:ext cx="11873938" cy="901746"/>
          </a:xfrm>
          <a:prstGeom prst="rect">
            <a:avLst/>
          </a:prstGeom>
        </p:spPr>
      </p:pic>
      <p:sp>
        <p:nvSpPr>
          <p:cNvPr id="2" name="Espace réservé du pied de page 1">
            <a:extLst>
              <a:ext uri="{FF2B5EF4-FFF2-40B4-BE49-F238E27FC236}">
                <a16:creationId xmlns:a16="http://schemas.microsoft.com/office/drawing/2014/main" id="{EA26A495-96C2-BC9F-2098-C8BC47B7B520}"/>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3" name="Espace réservé du numéro de diapositive 2">
            <a:extLst>
              <a:ext uri="{FF2B5EF4-FFF2-40B4-BE49-F238E27FC236}">
                <a16:creationId xmlns:a16="http://schemas.microsoft.com/office/drawing/2014/main" id="{7175D81C-504F-9F93-93E4-544412379D86}"/>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8" name="ZoneTexte 7">
            <a:extLst>
              <a:ext uri="{FF2B5EF4-FFF2-40B4-BE49-F238E27FC236}">
                <a16:creationId xmlns:a16="http://schemas.microsoft.com/office/drawing/2014/main" id="{D4CD10AF-D994-B6D1-51D9-1F3ADD66364C}"/>
              </a:ext>
            </a:extLst>
          </p:cNvPr>
          <p:cNvSpPr txBox="1"/>
          <p:nvPr/>
        </p:nvSpPr>
        <p:spPr>
          <a:xfrm>
            <a:off x="469389" y="4770518"/>
            <a:ext cx="8115809" cy="674031"/>
          </a:xfrm>
          <a:prstGeom prst="rect">
            <a:avLst/>
          </a:prstGeom>
          <a:noFill/>
        </p:spPr>
        <p:txBody>
          <a:bodyPr wrap="square">
            <a:spAutoFit/>
          </a:bodyPr>
          <a:lstStyle/>
          <a:p>
            <a:pPr marL="45720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fr-FR" sz="1400" b="1" i="0" u="none" strike="noStrike" kern="1200" cap="none" spc="0" normalizeH="0" baseline="0" noProof="0" dirty="0">
                <a:ln>
                  <a:noFill/>
                </a:ln>
                <a:solidFill>
                  <a:srgbClr val="0070C0"/>
                </a:solidFill>
                <a:effectLst/>
                <a:uLnTx/>
                <a:uFillTx/>
                <a:latin typeface="Tw Cen MT" panose="020B0602020104020603"/>
                <a:ea typeface="+mn-ea"/>
                <a:cs typeface="+mn-cs"/>
              </a:rPr>
              <a:t>L’ensemble des documents nécessaires à la préparation et à la mise en œuvre de votre cycle d’apprentissage sont disponibles  sur le site de l’IEN ROMANS  ISERE: </a:t>
            </a:r>
            <a:r>
              <a:rPr kumimoji="0" lang="fr-FR" sz="1400" b="1" i="0" u="none" strike="noStrike" kern="1200" cap="none" spc="0" normalizeH="0" baseline="0" noProof="0" dirty="0">
                <a:ln>
                  <a:noFill/>
                </a:ln>
                <a:solidFill>
                  <a:srgbClr val="1CADE4"/>
                </a:solidFill>
                <a:effectLst/>
                <a:uLnTx/>
                <a:uFillTx/>
                <a:latin typeface="Tw Cen MT" panose="020B0602020104020603"/>
                <a:ea typeface="+mn-ea"/>
                <a:cs typeface="+mn-cs"/>
                <a:hlinkClick r:id="rId6">
                  <a:extLst>
                    <a:ext uri="{A12FA001-AC4F-418D-AE19-62706E023703}">
                      <ahyp:hlinkClr xmlns:ahyp="http://schemas.microsoft.com/office/drawing/2018/hyperlinkcolor" val="tx"/>
                    </a:ext>
                  </a:extLst>
                </a:hlinkClick>
              </a:rPr>
              <a:t>http://www.ac-grenoble.fr/ien.paysderomans/wordpress/?p=5979</a:t>
            </a:r>
            <a:r>
              <a:rPr kumimoji="0" lang="fr-FR" sz="1400" b="1" i="0" u="none" strike="noStrike" kern="1200" cap="none" spc="0" normalizeH="0" baseline="0" noProof="0" dirty="0">
                <a:ln>
                  <a:noFill/>
                </a:ln>
                <a:solidFill>
                  <a:srgbClr val="1CADE4"/>
                </a:solidFill>
                <a:effectLst/>
                <a:uLnTx/>
                <a:uFillTx/>
                <a:latin typeface="Tw Cen MT" panose="020B0602020104020603"/>
                <a:ea typeface="+mn-ea"/>
                <a:cs typeface="+mn-cs"/>
              </a:rPr>
              <a:t> </a:t>
            </a:r>
            <a:endParaRPr kumimoji="0" lang="fr-FR" sz="1400" b="1" i="0" u="sng" strike="noStrike" kern="1200" cap="none" spc="0" normalizeH="0" baseline="0" noProof="0" dirty="0">
              <a:ln>
                <a:noFill/>
              </a:ln>
              <a:solidFill>
                <a:srgbClr val="1CADE4"/>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5671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825" y="840737"/>
            <a:ext cx="9720072" cy="829247"/>
          </a:xfrm>
        </p:spPr>
        <p:txBody>
          <a:bodyPr/>
          <a:lstStyle/>
          <a:p>
            <a:r>
              <a:rPr lang="fr-FR" b="1" dirty="0">
                <a:solidFill>
                  <a:schemeClr val="accent2"/>
                </a:solidFill>
              </a:rPr>
              <a:t>CONTENU DE LA REUNION </a:t>
            </a:r>
          </a:p>
        </p:txBody>
      </p:sp>
      <p:sp>
        <p:nvSpPr>
          <p:cNvPr id="3" name="Espace réservé du contenu 2"/>
          <p:cNvSpPr>
            <a:spLocks noGrp="1"/>
          </p:cNvSpPr>
          <p:nvPr>
            <p:ph idx="1"/>
          </p:nvPr>
        </p:nvSpPr>
        <p:spPr>
          <a:xfrm>
            <a:off x="954825" y="1636295"/>
            <a:ext cx="10893873" cy="5024387"/>
          </a:xfrm>
        </p:spPr>
        <p:txBody>
          <a:bodyPr>
            <a:normAutofit fontScale="92500"/>
          </a:bodyPr>
          <a:lstStyle/>
          <a:p>
            <a:pPr marL="457200" lvl="0" indent="-457200">
              <a:buFont typeface="+mj-lt"/>
              <a:buAutoNum type="arabicPeriod"/>
            </a:pPr>
            <a:r>
              <a:rPr lang="fr-FR" sz="2300" b="1" dirty="0">
                <a:solidFill>
                  <a:srgbClr val="002060"/>
                </a:solidFill>
              </a:rPr>
              <a:t>Les plannings des séances  et le transport en car   </a:t>
            </a:r>
            <a:r>
              <a:rPr lang="fr-FR" sz="2300" b="1" dirty="0">
                <a:solidFill>
                  <a:schemeClr val="accent1"/>
                </a:solidFill>
              </a:rPr>
              <a:t>Alexandre Vignon, Valence Romans Agglo</a:t>
            </a:r>
          </a:p>
          <a:p>
            <a:pPr marL="457200" indent="-457200">
              <a:buFont typeface="+mj-lt"/>
              <a:buAutoNum type="arabicPeriod"/>
            </a:pPr>
            <a:r>
              <a:rPr lang="fr-FR" sz="2300" b="1" dirty="0">
                <a:solidFill>
                  <a:srgbClr val="002060"/>
                </a:solidFill>
              </a:rPr>
              <a:t>Questions des PE concernant les éléments de cadrage organisationnels, réglementaires et pédagogiques   </a:t>
            </a:r>
            <a:r>
              <a:rPr lang="fr-FR" sz="2300" b="1" i="1" dirty="0">
                <a:solidFill>
                  <a:srgbClr val="00B0F0"/>
                </a:solidFill>
              </a:rPr>
              <a:t>CF</a:t>
            </a:r>
            <a:r>
              <a:rPr lang="fr-FR" sz="2300" b="1" dirty="0">
                <a:solidFill>
                  <a:srgbClr val="00B0F0"/>
                </a:solidFill>
              </a:rPr>
              <a:t> courrier IEN – M.HUGON envoyé dans les écoles en amont de la réunion</a:t>
            </a:r>
          </a:p>
          <a:p>
            <a:pPr marL="457200" indent="-457200">
              <a:buFont typeface="+mj-lt"/>
              <a:buAutoNum type="arabicPeriod"/>
            </a:pPr>
            <a:r>
              <a:rPr lang="fr-FR" sz="2300" b="1" dirty="0">
                <a:solidFill>
                  <a:srgbClr val="002060"/>
                </a:solidFill>
              </a:rPr>
              <a:t>Note de service du 28 février 2022 :  texte de référence dont il vous faut </a:t>
            </a:r>
            <a:r>
              <a:rPr lang="fr-FR" sz="2300" b="1" u="sng" dirty="0">
                <a:solidFill>
                  <a:srgbClr val="002060"/>
                </a:solidFill>
              </a:rPr>
              <a:t>obligatoirement </a:t>
            </a:r>
            <a:r>
              <a:rPr lang="fr-FR" sz="2300" b="1" dirty="0">
                <a:solidFill>
                  <a:srgbClr val="002060"/>
                </a:solidFill>
              </a:rPr>
              <a:t>prendre connaissance : </a:t>
            </a:r>
            <a:r>
              <a:rPr lang="fr-FR" sz="2300" b="1" dirty="0">
                <a:solidFill>
                  <a:schemeClr val="accent1"/>
                </a:solidFill>
              </a:rPr>
              <a:t>Marina Liautard, CPC IEN Romans Isère</a:t>
            </a:r>
          </a:p>
          <a:p>
            <a:pPr marL="457200" indent="-457200">
              <a:buFont typeface="+mj-lt"/>
              <a:buAutoNum type="arabicPeriod"/>
            </a:pPr>
            <a:r>
              <a:rPr lang="fr-FR" sz="2300" b="1" dirty="0">
                <a:solidFill>
                  <a:srgbClr val="002060"/>
                </a:solidFill>
              </a:rPr>
              <a:t>Repères didactiques :</a:t>
            </a:r>
            <a:r>
              <a:rPr lang="fr-FR" sz="2300" b="1" dirty="0">
                <a:solidFill>
                  <a:schemeClr val="accent1"/>
                </a:solidFill>
              </a:rPr>
              <a:t> Marina Liautard, CPC IEN Romans Isère</a:t>
            </a:r>
            <a:endParaRPr lang="fr-FR" sz="2300" b="1" dirty="0">
              <a:solidFill>
                <a:srgbClr val="002060"/>
              </a:solidFill>
            </a:endParaRPr>
          </a:p>
          <a:p>
            <a:pPr marL="457200" indent="-457200">
              <a:buFont typeface="+mj-lt"/>
              <a:buAutoNum type="arabicPeriod"/>
            </a:pPr>
            <a:r>
              <a:rPr lang="fr-FR" sz="2300" b="1" dirty="0">
                <a:solidFill>
                  <a:srgbClr val="002060"/>
                </a:solidFill>
              </a:rPr>
              <a:t>Présentation de la séquence d’apprentissage cycle 2 piscine Serge BUTTET </a:t>
            </a:r>
            <a:r>
              <a:rPr lang="fr-FR" sz="2300" b="1" dirty="0">
                <a:solidFill>
                  <a:schemeClr val="accent1"/>
                </a:solidFill>
              </a:rPr>
              <a:t>Aurélie ISTIER, MNS piscine Serge BUTTET et Marina Liautard, CPC IEN Romans Isère</a:t>
            </a:r>
          </a:p>
          <a:p>
            <a:pPr marL="457200" lvl="0" indent="-457200">
              <a:buFont typeface="+mj-lt"/>
              <a:buAutoNum type="arabicPeriod"/>
            </a:pPr>
            <a:r>
              <a:rPr lang="fr-FR" sz="2300" b="1" dirty="0">
                <a:solidFill>
                  <a:srgbClr val="002060"/>
                </a:solidFill>
              </a:rPr>
              <a:t>Questions diverses</a:t>
            </a:r>
          </a:p>
          <a:p>
            <a:pPr marL="457200"/>
            <a:r>
              <a:rPr lang="fr-FR" sz="2300" b="1" dirty="0">
                <a:solidFill>
                  <a:srgbClr val="0070C0"/>
                </a:solidFill>
              </a:rPr>
              <a:t>L’ensemble des documents nécessaires à la préparation et à la mise en œuvre de votre cycle d’apprentissage sont disponibles  sur le site de l’IEN ROMANS  ISERE: </a:t>
            </a:r>
            <a:r>
              <a:rPr kumimoji="0" lang="fr-FR" sz="2100" b="1" i="0" u="none" strike="noStrike" kern="1200" cap="none" spc="0" normalizeH="0" baseline="0" noProof="0" dirty="0">
                <a:ln>
                  <a:noFill/>
                </a:ln>
                <a:solidFill>
                  <a:schemeClr val="accent1"/>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http://www.ac-grenoble.fr/ien.paysderomans/wordpress/?p=5979</a:t>
            </a:r>
            <a:r>
              <a:rPr kumimoji="0" lang="fr-FR" sz="2100" b="1" i="0" u="none" strike="noStrike" kern="1200" cap="none" spc="0" normalizeH="0" baseline="0" noProof="0" dirty="0">
                <a:ln>
                  <a:noFill/>
                </a:ln>
                <a:solidFill>
                  <a:schemeClr val="accent1"/>
                </a:solidFill>
                <a:effectLst/>
                <a:uLnTx/>
                <a:uFillTx/>
                <a:latin typeface="Tw Cen MT" panose="020B0602020104020603"/>
                <a:ea typeface="+mn-ea"/>
                <a:cs typeface="+mn-cs"/>
              </a:rPr>
              <a:t> </a:t>
            </a:r>
            <a:endParaRPr lang="fr-FR" sz="4400" b="1" u="sng" dirty="0">
              <a:solidFill>
                <a:schemeClr val="accent1"/>
              </a:solidFill>
              <a:effectLst/>
              <a:latin typeface="Times New Roman" panose="02020603050405020304" pitchFamily="18" charset="0"/>
              <a:ea typeface="Times New Roman" panose="02020603050405020304" pitchFamily="18" charset="0"/>
            </a:endParaRPr>
          </a:p>
          <a:p>
            <a:pPr marL="0" lvl="0" indent="0">
              <a:buNone/>
            </a:pPr>
            <a:endParaRPr lang="fr-FR" sz="2300" b="1" dirty="0">
              <a:solidFill>
                <a:srgbClr val="0070C0"/>
              </a:solidFill>
            </a:endParaRPr>
          </a:p>
          <a:p>
            <a:pPr marL="457200" lvl="0" indent="-457200">
              <a:buFont typeface="+mj-lt"/>
              <a:buAutoNum type="arabicPeriod"/>
            </a:pPr>
            <a:endParaRPr lang="fr-FR" sz="2300" b="1" u="sng" dirty="0">
              <a:solidFill>
                <a:srgbClr val="0070C0"/>
              </a:solidFill>
            </a:endParaRPr>
          </a:p>
          <a:p>
            <a:endParaRPr lang="fr-FR" dirty="0"/>
          </a:p>
        </p:txBody>
      </p:sp>
      <p:sp>
        <p:nvSpPr>
          <p:cNvPr id="4" name="Espace réservé du pied de page 3">
            <a:extLst>
              <a:ext uri="{FF2B5EF4-FFF2-40B4-BE49-F238E27FC236}">
                <a16:creationId xmlns:a16="http://schemas.microsoft.com/office/drawing/2014/main" id="{63040DF9-A1A3-22D5-6DC8-FC85BA8DA0B5}"/>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A95026BA-CF1C-E04C-9C14-D37B2AFC7755}"/>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7316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PLANNING DES SEANCES TRAMSMIS AUX ECOLES</a:t>
            </a:r>
          </a:p>
        </p:txBody>
      </p:sp>
      <p:graphicFrame>
        <p:nvGraphicFramePr>
          <p:cNvPr id="6" name="Espace réservé du contenu 5">
            <a:extLst>
              <a:ext uri="{FF2B5EF4-FFF2-40B4-BE49-F238E27FC236}">
                <a16:creationId xmlns:a16="http://schemas.microsoft.com/office/drawing/2014/main" id="{B832B032-9F71-3B67-35D1-B31A26903ABF}"/>
              </a:ext>
            </a:extLst>
          </p:cNvPr>
          <p:cNvGraphicFramePr>
            <a:graphicFrameLocks noGrp="1"/>
          </p:cNvGraphicFramePr>
          <p:nvPr>
            <p:ph idx="1"/>
            <p:extLst>
              <p:ext uri="{D42A27DB-BD31-4B8C-83A1-F6EECF244321}">
                <p14:modId xmlns:p14="http://schemas.microsoft.com/office/powerpoint/2010/main" val="2311149181"/>
              </p:ext>
            </p:extLst>
          </p:nvPr>
        </p:nvGraphicFramePr>
        <p:xfrm>
          <a:off x="1786270" y="4594904"/>
          <a:ext cx="8420987" cy="1491998"/>
        </p:xfrm>
        <a:graphic>
          <a:graphicData uri="http://schemas.openxmlformats.org/drawingml/2006/table">
            <a:tbl>
              <a:tblPr firstRow="1" firstCol="1" bandRow="1">
                <a:tableStyleId>{5C22544A-7EE6-4342-B048-85BDC9FD1C3A}</a:tableStyleId>
              </a:tblPr>
              <a:tblGrid>
                <a:gridCol w="1112685">
                  <a:extLst>
                    <a:ext uri="{9D8B030D-6E8A-4147-A177-3AD203B41FA5}">
                      <a16:colId xmlns:a16="http://schemas.microsoft.com/office/drawing/2014/main" val="2998144494"/>
                    </a:ext>
                  </a:extLst>
                </a:gridCol>
                <a:gridCol w="2429005">
                  <a:extLst>
                    <a:ext uri="{9D8B030D-6E8A-4147-A177-3AD203B41FA5}">
                      <a16:colId xmlns:a16="http://schemas.microsoft.com/office/drawing/2014/main" val="2586034043"/>
                    </a:ext>
                  </a:extLst>
                </a:gridCol>
                <a:gridCol w="2377070">
                  <a:extLst>
                    <a:ext uri="{9D8B030D-6E8A-4147-A177-3AD203B41FA5}">
                      <a16:colId xmlns:a16="http://schemas.microsoft.com/office/drawing/2014/main" val="3427474483"/>
                    </a:ext>
                  </a:extLst>
                </a:gridCol>
                <a:gridCol w="2502227">
                  <a:extLst>
                    <a:ext uri="{9D8B030D-6E8A-4147-A177-3AD203B41FA5}">
                      <a16:colId xmlns:a16="http://schemas.microsoft.com/office/drawing/2014/main" val="2289401236"/>
                    </a:ext>
                  </a:extLst>
                </a:gridCol>
              </a:tblGrid>
              <a:tr h="564584">
                <a:tc>
                  <a:txBody>
                    <a:bodyPr/>
                    <a:lstStyle/>
                    <a:p>
                      <a:r>
                        <a:rPr lang="fr-FR" sz="1600" dirty="0">
                          <a:effectLst/>
                        </a:rPr>
                        <a:t>Grandes Périodes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Du 18/09/23 au 24/11/23</a:t>
                      </a:r>
                    </a:p>
                    <a:p>
                      <a:r>
                        <a:rPr lang="fr-FR" sz="1600" dirty="0">
                          <a:effectLst/>
                        </a:rPr>
                        <a:t>Classes de CE </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Du 27/11/23 au 16/02/24</a:t>
                      </a:r>
                    </a:p>
                    <a:p>
                      <a:r>
                        <a:rPr lang="fr-FR" sz="1600" dirty="0">
                          <a:effectLst/>
                        </a:rPr>
                        <a:t>Classes de CM</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Du 04/03 au 14/05/24</a:t>
                      </a:r>
                    </a:p>
                    <a:p>
                      <a:r>
                        <a:rPr lang="fr-FR" sz="1600" dirty="0">
                          <a:effectLst/>
                        </a:rPr>
                        <a:t>Classes de CP</a:t>
                      </a:r>
                      <a:endParaRPr lang="fr-F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3455049"/>
                  </a:ext>
                </a:extLst>
              </a:tr>
              <a:tr h="927414">
                <a:tc>
                  <a:txBody>
                    <a:bodyPr/>
                    <a:lstStyle/>
                    <a:p>
                      <a:r>
                        <a:rPr lang="fr-FR" sz="1600" dirty="0">
                          <a:effectLst/>
                        </a:rPr>
                        <a:t>Réunions </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Mardi 12 septembre 2023</a:t>
                      </a:r>
                    </a:p>
                    <a:p>
                      <a:r>
                        <a:rPr lang="fr-FR" sz="1600" dirty="0">
                          <a:effectLst/>
                        </a:rPr>
                        <a:t>17h30-19h00 IEN Romans </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Mardi 7 novembre 2023</a:t>
                      </a:r>
                    </a:p>
                    <a:p>
                      <a:r>
                        <a:rPr lang="fr-FR" sz="1600" dirty="0">
                          <a:effectLst/>
                        </a:rPr>
                        <a:t>17h30-19h00 IEN Romans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Mardi 13 février 2024</a:t>
                      </a:r>
                    </a:p>
                    <a:p>
                      <a:r>
                        <a:rPr lang="fr-FR" sz="1600" dirty="0">
                          <a:effectLst/>
                        </a:rPr>
                        <a:t>17h30-19h00 IEN Romans</a:t>
                      </a:r>
                      <a:endParaRPr lang="fr-F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3372053"/>
                  </a:ext>
                </a:extLst>
              </a:tr>
            </a:tbl>
          </a:graphicData>
        </a:graphic>
      </p:graphicFrame>
      <p:sp>
        <p:nvSpPr>
          <p:cNvPr id="7" name="Rectangle 1">
            <a:extLst>
              <a:ext uri="{FF2B5EF4-FFF2-40B4-BE49-F238E27FC236}">
                <a16:creationId xmlns:a16="http://schemas.microsoft.com/office/drawing/2014/main" id="{48B76CBD-134C-FF9E-4D32-5142A78EDD72}"/>
              </a:ext>
            </a:extLst>
          </p:cNvPr>
          <p:cNvSpPr>
            <a:spLocks noChangeArrowheads="1"/>
          </p:cNvSpPr>
          <p:nvPr/>
        </p:nvSpPr>
        <p:spPr bwMode="auto">
          <a:xfrm>
            <a:off x="804531" y="2084832"/>
            <a:ext cx="95001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6463" algn="l"/>
              </a:tabLst>
              <a:defRPr>
                <a:solidFill>
                  <a:schemeClr val="tx1"/>
                </a:solidFill>
                <a:latin typeface="Arial" panose="020B0604020202020204" pitchFamily="34" charset="0"/>
              </a:defRPr>
            </a:lvl1pPr>
            <a:lvl2pPr eaLnBrk="0" fontAlgn="base" hangingPunct="0">
              <a:spcBef>
                <a:spcPct val="0"/>
              </a:spcBef>
              <a:spcAft>
                <a:spcPct val="0"/>
              </a:spcAft>
              <a:tabLst>
                <a:tab pos="906463" algn="l"/>
              </a:tabLst>
              <a:defRPr>
                <a:solidFill>
                  <a:schemeClr val="tx1"/>
                </a:solidFill>
                <a:latin typeface="Arial" panose="020B0604020202020204" pitchFamily="34" charset="0"/>
              </a:defRPr>
            </a:lvl2pPr>
            <a:lvl3pPr eaLnBrk="0" fontAlgn="base" hangingPunct="0">
              <a:spcBef>
                <a:spcPct val="0"/>
              </a:spcBef>
              <a:spcAft>
                <a:spcPct val="0"/>
              </a:spcAft>
              <a:tabLst>
                <a:tab pos="906463" algn="l"/>
              </a:tabLst>
              <a:defRPr>
                <a:solidFill>
                  <a:schemeClr val="tx1"/>
                </a:solidFill>
                <a:latin typeface="Arial" panose="020B0604020202020204" pitchFamily="34" charset="0"/>
              </a:defRPr>
            </a:lvl3pPr>
            <a:lvl4pPr eaLnBrk="0" fontAlgn="base" hangingPunct="0">
              <a:spcBef>
                <a:spcPct val="0"/>
              </a:spcBef>
              <a:spcAft>
                <a:spcPct val="0"/>
              </a:spcAft>
              <a:tabLst>
                <a:tab pos="906463" algn="l"/>
              </a:tabLst>
              <a:defRPr>
                <a:solidFill>
                  <a:schemeClr val="tx1"/>
                </a:solidFill>
                <a:latin typeface="Arial" panose="020B0604020202020204" pitchFamily="34" charset="0"/>
              </a:defRPr>
            </a:lvl4pPr>
            <a:lvl5pPr eaLnBrk="0" fontAlgn="base" hangingPunct="0">
              <a:spcBef>
                <a:spcPct val="0"/>
              </a:spcBef>
              <a:spcAft>
                <a:spcPct val="0"/>
              </a:spcAft>
              <a:tabLst>
                <a:tab pos="906463" algn="l"/>
              </a:tabLst>
              <a:defRPr>
                <a:solidFill>
                  <a:schemeClr val="tx1"/>
                </a:solidFill>
                <a:latin typeface="Arial" panose="020B0604020202020204" pitchFamily="34" charset="0"/>
              </a:defRPr>
            </a:lvl5pPr>
            <a:lvl6pPr eaLnBrk="0" fontAlgn="base" hangingPunct="0">
              <a:spcBef>
                <a:spcPct val="0"/>
              </a:spcBef>
              <a:spcAft>
                <a:spcPct val="0"/>
              </a:spcAft>
              <a:tabLst>
                <a:tab pos="906463" algn="l"/>
              </a:tabLst>
              <a:defRPr>
                <a:solidFill>
                  <a:schemeClr val="tx1"/>
                </a:solidFill>
                <a:latin typeface="Arial" panose="020B0604020202020204" pitchFamily="34" charset="0"/>
              </a:defRPr>
            </a:lvl6pPr>
            <a:lvl7pPr eaLnBrk="0" fontAlgn="base" hangingPunct="0">
              <a:spcBef>
                <a:spcPct val="0"/>
              </a:spcBef>
              <a:spcAft>
                <a:spcPct val="0"/>
              </a:spcAft>
              <a:tabLst>
                <a:tab pos="906463" algn="l"/>
              </a:tabLst>
              <a:defRPr>
                <a:solidFill>
                  <a:schemeClr val="tx1"/>
                </a:solidFill>
                <a:latin typeface="Arial" panose="020B0604020202020204" pitchFamily="34" charset="0"/>
              </a:defRPr>
            </a:lvl7pPr>
            <a:lvl8pPr eaLnBrk="0" fontAlgn="base" hangingPunct="0">
              <a:spcBef>
                <a:spcPct val="0"/>
              </a:spcBef>
              <a:spcAft>
                <a:spcPct val="0"/>
              </a:spcAft>
              <a:tabLst>
                <a:tab pos="906463" algn="l"/>
              </a:tabLst>
              <a:defRPr>
                <a:solidFill>
                  <a:schemeClr val="tx1"/>
                </a:solidFill>
                <a:latin typeface="Arial" panose="020B0604020202020204" pitchFamily="34" charset="0"/>
              </a:defRPr>
            </a:lvl8pPr>
            <a:lvl9pPr eaLnBrk="0" fontAlgn="base" hangingPunct="0">
              <a:spcBef>
                <a:spcPct val="0"/>
              </a:spcBef>
              <a:spcAft>
                <a:spcPct val="0"/>
              </a:spcAft>
              <a:tabLst>
                <a:tab pos="906463" algn="l"/>
              </a:tabLst>
              <a:defRPr>
                <a:solidFill>
                  <a:schemeClr val="tx1"/>
                </a:solidFill>
                <a:latin typeface="Arial" panose="020B0604020202020204" pitchFamily="34" charset="0"/>
              </a:defRPr>
            </a:lvl9pPr>
          </a:lstStyle>
          <a:p>
            <a:pPr marR="0" lvl="0" indent="0" defTabSz="914400" eaLnBrk="1" fontAlgn="base" hangingPunct="1">
              <a:lnSpc>
                <a:spcPct val="100000"/>
              </a:lnSpc>
              <a:spcBef>
                <a:spcPct val="0"/>
              </a:spcBef>
              <a:spcAft>
                <a:spcPct val="0"/>
              </a:spcAft>
              <a:buClrTx/>
              <a:buSzTx/>
              <a:buFontTx/>
              <a:buChar char="•"/>
              <a:tabLst>
                <a:tab pos="906463" algn="l"/>
              </a:tabLst>
            </a:pPr>
            <a:r>
              <a:rPr lang="fr-FR" altLang="fr-FR" b="1" dirty="0">
                <a:solidFill>
                  <a:srgbClr val="002060"/>
                </a:solidFill>
                <a:latin typeface="+mn-lt"/>
              </a:rPr>
              <a:t>Période 1 : Classes de CE (majoritairement), du 18 septembre au 24 novembre 2023</a:t>
            </a:r>
          </a:p>
          <a:p>
            <a:pPr marR="0" lvl="0" indent="0" defTabSz="914400" eaLnBrk="1" fontAlgn="base" hangingPunct="1">
              <a:lnSpc>
                <a:spcPct val="100000"/>
              </a:lnSpc>
              <a:spcBef>
                <a:spcPct val="0"/>
              </a:spcBef>
              <a:spcAft>
                <a:spcPct val="0"/>
              </a:spcAft>
              <a:buClrTx/>
              <a:buSzTx/>
              <a:buFontTx/>
              <a:buChar char="•"/>
              <a:tabLst>
                <a:tab pos="906463" algn="l"/>
              </a:tabLst>
            </a:pPr>
            <a:r>
              <a:rPr lang="fr-FR" altLang="fr-FR" b="1" dirty="0">
                <a:solidFill>
                  <a:srgbClr val="002060"/>
                </a:solidFill>
                <a:latin typeface="+mn-lt"/>
              </a:rPr>
              <a:t>Période 2 : Classes de CM (majoritairement), du 27 novembre au 16 février 2024</a:t>
            </a:r>
          </a:p>
          <a:p>
            <a:pPr marR="0" lvl="0" indent="0" defTabSz="914400" eaLnBrk="1" fontAlgn="base" hangingPunct="1">
              <a:lnSpc>
                <a:spcPct val="100000"/>
              </a:lnSpc>
              <a:spcBef>
                <a:spcPct val="0"/>
              </a:spcBef>
              <a:spcAft>
                <a:spcPct val="0"/>
              </a:spcAft>
              <a:buClrTx/>
              <a:buSzTx/>
              <a:buFontTx/>
              <a:buChar char="•"/>
              <a:tabLst>
                <a:tab pos="906463" algn="l"/>
              </a:tabLst>
            </a:pPr>
            <a:r>
              <a:rPr lang="fr-FR" altLang="fr-FR" b="1" dirty="0">
                <a:solidFill>
                  <a:srgbClr val="002060"/>
                </a:solidFill>
                <a:latin typeface="+mn-lt"/>
              </a:rPr>
              <a:t>Période 3 : Classes de CP (majoritairement) + CE1 voire CE2, du 4 mars au 14 mai 2024 </a:t>
            </a:r>
          </a:p>
          <a:p>
            <a:pPr marR="0" lvl="0" indent="0" defTabSz="914400" eaLnBrk="1" fontAlgn="base" hangingPunct="1">
              <a:lnSpc>
                <a:spcPct val="100000"/>
              </a:lnSpc>
              <a:spcBef>
                <a:spcPct val="0"/>
              </a:spcBef>
              <a:spcAft>
                <a:spcPct val="0"/>
              </a:spcAft>
              <a:buClrTx/>
              <a:buSzTx/>
              <a:tabLst>
                <a:tab pos="906463" algn="l"/>
              </a:tabLst>
            </a:pPr>
            <a:endParaRPr lang="fr-FR" altLang="fr-FR" b="1" dirty="0">
              <a:solidFill>
                <a:srgbClr val="002060"/>
              </a:solidFill>
              <a:latin typeface="+mn-lt"/>
            </a:endParaRPr>
          </a:p>
          <a:p>
            <a:pPr marR="0" lvl="0" indent="0" defTabSz="914400" eaLnBrk="1" fontAlgn="base" hangingPunct="1">
              <a:lnSpc>
                <a:spcPct val="100000"/>
              </a:lnSpc>
              <a:spcBef>
                <a:spcPct val="0"/>
              </a:spcBef>
              <a:spcAft>
                <a:spcPct val="0"/>
              </a:spcAft>
              <a:buClrTx/>
              <a:buSzTx/>
              <a:buFontTx/>
              <a:buChar char="•"/>
              <a:tabLst>
                <a:tab pos="906463" algn="l"/>
              </a:tabLst>
            </a:pPr>
            <a:endParaRPr lang="fr-FR" altLang="fr-FR" b="1" dirty="0">
              <a:solidFill>
                <a:srgbClr val="002060"/>
              </a:solidFill>
              <a:latin typeface="+mn-lt"/>
            </a:endParaRPr>
          </a:p>
          <a:p>
            <a:pPr marR="0" lvl="0" indent="0" defTabSz="914400" eaLnBrk="1" fontAlgn="base" hangingPunct="1">
              <a:lnSpc>
                <a:spcPct val="100000"/>
              </a:lnSpc>
              <a:spcBef>
                <a:spcPct val="0"/>
              </a:spcBef>
              <a:spcAft>
                <a:spcPct val="0"/>
              </a:spcAft>
              <a:buClrTx/>
              <a:buSzTx/>
              <a:buFontTx/>
              <a:buNone/>
              <a:tabLst>
                <a:tab pos="906463" algn="l"/>
              </a:tabLst>
            </a:pPr>
            <a:r>
              <a:rPr lang="fr-FR" altLang="fr-FR" b="1" dirty="0">
                <a:solidFill>
                  <a:srgbClr val="002060"/>
                </a:solidFill>
                <a:latin typeface="+mn-lt"/>
              </a:rPr>
              <a:t>Une réunion d'information est programmée en amont de chacune des 3 périodes. La présence de tous les enseignants concernés est obligatoire. </a:t>
            </a:r>
          </a:p>
          <a:p>
            <a:pPr marL="0" marR="0" lvl="0" indent="0" algn="l" defTabSz="914400" rtl="0" eaLnBrk="0" fontAlgn="base" latinLnBrk="0" hangingPunct="0">
              <a:lnSpc>
                <a:spcPct val="100000"/>
              </a:lnSpc>
              <a:spcBef>
                <a:spcPct val="0"/>
              </a:spcBef>
              <a:spcAft>
                <a:spcPct val="0"/>
              </a:spcAft>
              <a:buClrTx/>
              <a:buSzTx/>
              <a:buFontTx/>
              <a:buNone/>
              <a:tabLst>
                <a:tab pos="90646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pied de page 2">
            <a:extLst>
              <a:ext uri="{FF2B5EF4-FFF2-40B4-BE49-F238E27FC236}">
                <a16:creationId xmlns:a16="http://schemas.microsoft.com/office/drawing/2014/main" id="{8523E676-56FE-8D17-00C2-395FDC7DF5C9}"/>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4" name="Espace réservé du numéro de diapositive 3">
            <a:extLst>
              <a:ext uri="{FF2B5EF4-FFF2-40B4-BE49-F238E27FC236}">
                <a16:creationId xmlns:a16="http://schemas.microsoft.com/office/drawing/2014/main" id="{2E44A8B1-FDB0-4C51-8DA7-B78498E260E8}"/>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422500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LA PERSONNE REFERENTE POUR LE PLANNING DES SEANCES ET LE TRANSPORT </a:t>
            </a:r>
          </a:p>
        </p:txBody>
      </p:sp>
      <p:sp>
        <p:nvSpPr>
          <p:cNvPr id="3" name="Espace réservé du contenu 2"/>
          <p:cNvSpPr>
            <a:spLocks noGrp="1"/>
          </p:cNvSpPr>
          <p:nvPr>
            <p:ph idx="1"/>
          </p:nvPr>
        </p:nvSpPr>
        <p:spPr/>
        <p:txBody>
          <a:bodyPr>
            <a:normAutofit/>
          </a:bodyPr>
          <a:lstStyle/>
          <a:p>
            <a:r>
              <a:rPr lang="fr-FR" b="1" dirty="0">
                <a:solidFill>
                  <a:schemeClr val="accent1"/>
                </a:solidFill>
              </a:rPr>
              <a:t>Alexandre VIGNON</a:t>
            </a:r>
            <a:endParaRPr lang="fr-FR" b="1" u="sng" dirty="0">
              <a:solidFill>
                <a:schemeClr val="accent1"/>
              </a:solidFill>
            </a:endParaRPr>
          </a:p>
          <a:p>
            <a:r>
              <a:rPr lang="fr-FR" dirty="0"/>
              <a:t>Responsable planifications scolaires &amp; événementiels sportifs</a:t>
            </a:r>
            <a:endParaRPr lang="fr-FR" b="1" u="sng" dirty="0"/>
          </a:p>
          <a:p>
            <a:r>
              <a:rPr lang="fr-FR" dirty="0"/>
              <a:t>Direction des sports </a:t>
            </a:r>
            <a:endParaRPr lang="fr-FR" b="1" u="sng" dirty="0"/>
          </a:p>
          <a:p>
            <a:r>
              <a:rPr lang="fr-FR" dirty="0"/>
              <a:t>Valence Romans Agglo </a:t>
            </a:r>
            <a:endParaRPr lang="fr-FR" b="1" u="sng" dirty="0"/>
          </a:p>
          <a:p>
            <a:r>
              <a:rPr lang="fr-FR" dirty="0"/>
              <a:t>Site de Valence</a:t>
            </a:r>
            <a:endParaRPr lang="fr-FR" b="1" u="sng" dirty="0"/>
          </a:p>
          <a:p>
            <a:r>
              <a:rPr lang="fr-FR" dirty="0"/>
              <a:t>Tél. : 04 75 63 76 78 / Poste 7678 </a:t>
            </a:r>
            <a:endParaRPr lang="fr-FR" b="1" u="sng" dirty="0"/>
          </a:p>
          <a:p>
            <a:r>
              <a:rPr lang="fr-FR" dirty="0"/>
              <a:t>Portable : 06 81 80 12 56</a:t>
            </a:r>
            <a:endParaRPr lang="fr-FR" b="1" u="sng" dirty="0"/>
          </a:p>
          <a:p>
            <a:r>
              <a:rPr lang="fr-FR" dirty="0">
                <a:solidFill>
                  <a:srgbClr val="00B0F0"/>
                </a:solidFill>
                <a:hlinkClick r:id="rId2">
                  <a:extLst>
                    <a:ext uri="{A12FA001-AC4F-418D-AE19-62706E023703}">
                      <ahyp:hlinkClr xmlns:ahyp="http://schemas.microsoft.com/office/drawing/2018/hyperlinkcolor" val="tx"/>
                    </a:ext>
                  </a:extLst>
                </a:hlinkClick>
              </a:rPr>
              <a:t>alexandre.vignon@valenceromansagglo.fr</a:t>
            </a:r>
            <a:r>
              <a:rPr lang="fr-FR" dirty="0">
                <a:solidFill>
                  <a:srgbClr val="00B0F0"/>
                </a:solidFill>
              </a:rPr>
              <a:t> </a:t>
            </a:r>
            <a:endParaRPr lang="fr-FR" b="1" u="sng" dirty="0">
              <a:solidFill>
                <a:srgbClr val="00B0F0"/>
              </a:solidFill>
            </a:endParaRPr>
          </a:p>
          <a:p>
            <a:endParaRPr lang="fr-FR" dirty="0"/>
          </a:p>
        </p:txBody>
      </p:sp>
      <p:sp>
        <p:nvSpPr>
          <p:cNvPr id="4" name="Espace réservé du pied de page 3">
            <a:extLst>
              <a:ext uri="{FF2B5EF4-FFF2-40B4-BE49-F238E27FC236}">
                <a16:creationId xmlns:a16="http://schemas.microsoft.com/office/drawing/2014/main" id="{1650851D-5DC1-F0EB-5243-D39817DCD033}"/>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5BC270D6-703B-8AA7-C3C0-4D60AF5C2CB1}"/>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22156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270" y="358209"/>
            <a:ext cx="9954928" cy="683145"/>
          </a:xfrm>
        </p:spPr>
        <p:txBody>
          <a:bodyPr>
            <a:normAutofit fontScale="90000"/>
          </a:bodyPr>
          <a:lstStyle/>
          <a:p>
            <a:r>
              <a:rPr lang="fr-FR" b="1" dirty="0">
                <a:solidFill>
                  <a:schemeClr val="accent2"/>
                </a:solidFill>
              </a:rPr>
              <a:t>Le texte de cadrage </a:t>
            </a:r>
          </a:p>
        </p:txBody>
      </p:sp>
      <p:sp>
        <p:nvSpPr>
          <p:cNvPr id="3" name="Espace réservé du contenu 2"/>
          <p:cNvSpPr>
            <a:spLocks noGrp="1"/>
          </p:cNvSpPr>
          <p:nvPr>
            <p:ph idx="1"/>
          </p:nvPr>
        </p:nvSpPr>
        <p:spPr>
          <a:xfrm>
            <a:off x="463637" y="1041354"/>
            <a:ext cx="11563169" cy="5291722"/>
          </a:xfrm>
        </p:spPr>
        <p:txBody>
          <a:bodyPr>
            <a:normAutofit fontScale="32500" lnSpcReduction="20000"/>
          </a:bodyPr>
          <a:lstStyle/>
          <a:p>
            <a:pPr marL="0" lvl="0" indent="0">
              <a:spcAft>
                <a:spcPts val="0"/>
              </a:spcAft>
              <a:buNone/>
            </a:pPr>
            <a:r>
              <a:rPr lang="fr-FR" sz="6000" b="1" dirty="0">
                <a:latin typeface="Calibri" panose="020F0502020204030204" pitchFamily="34" charset="0"/>
                <a:ea typeface="Times New Roman" panose="02020603050405020304" pitchFamily="18" charset="0"/>
              </a:rPr>
              <a:t>La note de service du 28 -02-2022 intitulée </a:t>
            </a:r>
            <a:r>
              <a:rPr lang="fr-FR" sz="6000" b="1" dirty="0">
                <a:latin typeface="Calibri" panose="020F0502020204030204" pitchFamily="34" charset="0"/>
                <a:ea typeface="Times New Roman" panose="02020603050405020304" pitchFamily="18" charset="0"/>
                <a:cs typeface="Arial" panose="020B0604020202020204" pitchFamily="34" charset="0"/>
              </a:rPr>
              <a:t>: Contribution de l’école à l’aisance aquatique :</a:t>
            </a:r>
          </a:p>
          <a:p>
            <a:pPr marL="0" lvl="0" indent="0">
              <a:spcAft>
                <a:spcPts val="0"/>
              </a:spcAft>
              <a:buNone/>
            </a:pPr>
            <a:endParaRPr lang="fr-FR" sz="2500" b="1" u="sng" dirty="0">
              <a:latin typeface="Times New Roman" panose="02020603050405020304" pitchFamily="18" charset="0"/>
              <a:ea typeface="Times New Roman" panose="02020603050405020304" pitchFamily="18" charset="0"/>
            </a:endParaRPr>
          </a:p>
          <a:p>
            <a:pPr marL="449580" algn="just">
              <a:spcAft>
                <a:spcPts val="0"/>
              </a:spcAft>
            </a:pPr>
            <a:r>
              <a:rPr lang="fr-FR" sz="4300" b="1" i="1" dirty="0">
                <a:latin typeface="Calibri" panose="020F0502020204030204" pitchFamily="34" charset="0"/>
                <a:ea typeface="Times New Roman" panose="02020603050405020304" pitchFamily="18" charset="0"/>
                <a:cs typeface="Arial" panose="020B0604020202020204" pitchFamily="34" charset="0"/>
              </a:rPr>
              <a:t>La note de service se présente sous la forme de cinq paragraphes et quatre annexes  </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b="1" i="1" dirty="0">
                <a:latin typeface="Calibri" panose="020F0502020204030204" pitchFamily="34" charset="0"/>
                <a:ea typeface="Times New Roman" panose="02020603050405020304" pitchFamily="18" charset="0"/>
                <a:cs typeface="Arial" panose="020B0604020202020204" pitchFamily="34" charset="0"/>
              </a:rPr>
              <a:t>Les cinq paragraphes : </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A. De l'aisance aquatique au cycle 1  au savoir-nager en sécurité du cycle 2 au cycle 3  et au-delà : un parcours de formation pour devenir nageur</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B. L'enseignement de la natation : dimensions pédagogiques</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C. Responsabilités des professeurs et des intervenants </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D. Assurer l'enseignement et la sécurité de tous les élèves: contexte et surveillance</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 </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b="1" i="1" dirty="0">
                <a:latin typeface="Calibri" panose="020F0502020204030204" pitchFamily="34" charset="0"/>
                <a:ea typeface="Times New Roman" panose="02020603050405020304" pitchFamily="18" charset="0"/>
                <a:cs typeface="Arial" panose="020B0604020202020204" pitchFamily="34" charset="0"/>
              </a:rPr>
              <a:t>Les quatre annexes :</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Annexe 1 - Les intervenants pour l'enseignement de la natation dans le premier degré</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Annexe 2 - L'attestation du savoir-nager en sécurité (ASNS)</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Annexe 3 - Aisance aquatique, repères et paliers d'acquisitions</a:t>
            </a:r>
            <a:endParaRPr lang="fr-FR" sz="4300" dirty="0">
              <a:latin typeface="Times New Roman" panose="02020603050405020304" pitchFamily="18" charset="0"/>
              <a:ea typeface="Times New Roman" panose="02020603050405020304" pitchFamily="18" charset="0"/>
            </a:endParaRPr>
          </a:p>
          <a:p>
            <a:pPr marL="449580" algn="just">
              <a:spcAft>
                <a:spcPts val="0"/>
              </a:spcAft>
            </a:pPr>
            <a:r>
              <a:rPr lang="fr-FR" sz="4300" dirty="0">
                <a:latin typeface="Calibri" panose="020F0502020204030204" pitchFamily="34" charset="0"/>
                <a:ea typeface="Times New Roman" panose="02020603050405020304" pitchFamily="18" charset="0"/>
                <a:cs typeface="Arial" panose="020B0604020202020204" pitchFamily="34" charset="0"/>
              </a:rPr>
              <a:t>Annexe 4 - Test </a:t>
            </a:r>
            <a:r>
              <a:rPr lang="fr-FR" sz="4300" dirty="0" err="1">
                <a:latin typeface="Calibri" panose="020F0502020204030204" pitchFamily="34" charset="0"/>
                <a:ea typeface="Times New Roman" panose="02020603050405020304" pitchFamily="18" charset="0"/>
                <a:cs typeface="Arial" panose="020B0604020202020204" pitchFamily="34" charset="0"/>
              </a:rPr>
              <a:t>Pass</a:t>
            </a:r>
            <a:r>
              <a:rPr lang="fr-FR" sz="4300" dirty="0">
                <a:latin typeface="Calibri" panose="020F0502020204030204" pitchFamily="34" charset="0"/>
                <a:ea typeface="Times New Roman" panose="02020603050405020304" pitchFamily="18" charset="0"/>
                <a:cs typeface="Arial" panose="020B0604020202020204" pitchFamily="34" charset="0"/>
              </a:rPr>
              <a:t>-nautique (ex aisance-aquatique)</a:t>
            </a:r>
          </a:p>
          <a:p>
            <a:pPr marL="449580" algn="just">
              <a:spcAft>
                <a:spcPts val="0"/>
              </a:spcAft>
            </a:pPr>
            <a:endParaRPr lang="fr-FR" sz="2500" dirty="0">
              <a:latin typeface="Calibri" panose="020F0502020204030204" pitchFamily="34" charset="0"/>
              <a:ea typeface="Times New Roman" panose="02020603050405020304" pitchFamily="18" charset="0"/>
              <a:cs typeface="Arial" panose="020B0604020202020204" pitchFamily="34" charset="0"/>
            </a:endParaRPr>
          </a:p>
          <a:p>
            <a:pPr marL="449580" algn="just">
              <a:spcAft>
                <a:spcPts val="0"/>
              </a:spcAft>
            </a:pPr>
            <a:r>
              <a:rPr lang="fr-FR" sz="2400" dirty="0">
                <a:latin typeface="Calibri" panose="020F0502020204030204" pitchFamily="34" charset="0"/>
                <a:ea typeface="Times New Roman" panose="02020603050405020304" pitchFamily="18" charset="0"/>
                <a:cs typeface="Arial" panose="020B0604020202020204" pitchFamily="34" charset="0"/>
              </a:rPr>
              <a:t> </a:t>
            </a:r>
            <a:r>
              <a:rPr lang="fr-FR" sz="4800" b="1" dirty="0">
                <a:latin typeface="Calibri" panose="020F0502020204030204" pitchFamily="34" charset="0"/>
                <a:ea typeface="Times New Roman" panose="02020603050405020304" pitchFamily="18" charset="0"/>
                <a:cs typeface="Arial" panose="020B0604020202020204" pitchFamily="34" charset="0"/>
              </a:rPr>
              <a:t>Un PPTX à votre disposition pour prendre connaissance de cette note de service, réalisé par Jean Pinguet, CPD EPS  : </a:t>
            </a:r>
            <a:r>
              <a:rPr lang="fr-FR" sz="4800" b="1" dirty="0">
                <a:solidFill>
                  <a:srgbClr val="0070C0"/>
                </a:solidFill>
                <a:latin typeface="Calibri" panose="020F050202020403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http://www.ac-grenoble.fr/ien.paysderomans/wordpress/wp-content/uploads/2022/09/Pr%C3%A9sentation-GDEPS-circulaire-natation-du-28-02-2022.pdf</a:t>
            </a:r>
            <a:r>
              <a:rPr lang="fr-FR" sz="4800" b="1" dirty="0">
                <a:solidFill>
                  <a:srgbClr val="0070C0"/>
                </a:solidFill>
                <a:latin typeface="Calibri" panose="020F0502020204030204" pitchFamily="34" charset="0"/>
                <a:ea typeface="Times New Roman" panose="02020603050405020304" pitchFamily="18" charset="0"/>
                <a:cs typeface="Arial" panose="020B0604020202020204" pitchFamily="34" charset="0"/>
              </a:rPr>
              <a:t>  </a:t>
            </a:r>
            <a:endParaRPr lang="fr-FR" sz="1600" b="1" dirty="0">
              <a:solidFill>
                <a:srgbClr val="0070C0"/>
              </a:solidFill>
              <a:latin typeface="Times New Roman" panose="02020603050405020304" pitchFamily="18" charset="0"/>
              <a:ea typeface="Times New Roman" panose="02020603050405020304" pitchFamily="18" charset="0"/>
            </a:endParaRPr>
          </a:p>
          <a:p>
            <a:pPr>
              <a:buFont typeface="Arial" panose="020B0604020202020204" pitchFamily="34" charset="0"/>
              <a:buChar char="•"/>
            </a:pPr>
            <a:endParaRPr lang="fr-FR" b="1" dirty="0">
              <a:solidFill>
                <a:srgbClr val="002060"/>
              </a:solidFill>
            </a:endParaRPr>
          </a:p>
        </p:txBody>
      </p:sp>
      <p:sp>
        <p:nvSpPr>
          <p:cNvPr id="4" name="Espace réservé du pied de page 3">
            <a:extLst>
              <a:ext uri="{FF2B5EF4-FFF2-40B4-BE49-F238E27FC236}">
                <a16:creationId xmlns:a16="http://schemas.microsoft.com/office/drawing/2014/main" id="{AAE5C357-27C0-F2BD-2240-3052405883CB}"/>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26C2BA2A-BF50-89B4-212C-08DB6EDB6261}"/>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47646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24127" y="585216"/>
            <a:ext cx="10874947" cy="1253209"/>
          </a:xfrm>
        </p:spPr>
        <p:txBody>
          <a:bodyPr>
            <a:normAutofit fontScale="90000"/>
          </a:bodyPr>
          <a:lstStyle/>
          <a:p>
            <a:r>
              <a:rPr lang="fr-FR" b="1" dirty="0">
                <a:solidFill>
                  <a:srgbClr val="0070C0"/>
                </a:solidFill>
              </a:rPr>
              <a:t>Le cadre Organisationnel ET REGLEMENTAIRE </a:t>
            </a:r>
            <a:r>
              <a:rPr lang="fr-FR" sz="2200" b="1" dirty="0" err="1">
                <a:solidFill>
                  <a:srgbClr val="0070C0"/>
                </a:solidFill>
              </a:rPr>
              <a:t>cf</a:t>
            </a:r>
            <a:r>
              <a:rPr lang="fr-FR" sz="2200" b="1" dirty="0">
                <a:solidFill>
                  <a:srgbClr val="0070C0"/>
                </a:solidFill>
              </a:rPr>
              <a:t> courrier IEN-Valence </a:t>
            </a:r>
            <a:r>
              <a:rPr lang="fr-FR" sz="2200" b="1" dirty="0" err="1">
                <a:solidFill>
                  <a:srgbClr val="0070C0"/>
                </a:solidFill>
              </a:rPr>
              <a:t>RomaNs</a:t>
            </a:r>
            <a:r>
              <a:rPr lang="fr-FR" sz="2200" b="1" dirty="0">
                <a:solidFill>
                  <a:srgbClr val="0070C0"/>
                </a:solidFill>
              </a:rPr>
              <a:t> Agglo transmis aux écoles </a:t>
            </a:r>
            <a:endParaRPr lang="fr-FR" sz="2200" dirty="0"/>
          </a:p>
        </p:txBody>
      </p:sp>
      <p:sp>
        <p:nvSpPr>
          <p:cNvPr id="3" name="Espace réservé du contenu 2"/>
          <p:cNvSpPr>
            <a:spLocks noGrp="1"/>
          </p:cNvSpPr>
          <p:nvPr>
            <p:ph idx="1"/>
          </p:nvPr>
        </p:nvSpPr>
        <p:spPr>
          <a:xfrm>
            <a:off x="344384" y="1838425"/>
            <a:ext cx="11383328" cy="4626170"/>
          </a:xfrm>
        </p:spPr>
        <p:txBody>
          <a:bodyPr>
            <a:normAutofit fontScale="77500" lnSpcReduction="20000"/>
          </a:bodyPr>
          <a:lstStyle/>
          <a:p>
            <a:pPr marL="0" lvl="0" indent="0">
              <a:lnSpc>
                <a:spcPct val="120000"/>
              </a:lnSpc>
              <a:buNone/>
            </a:pPr>
            <a:endParaRPr lang="fr-FR" sz="2600" b="1" u="sng" dirty="0">
              <a:solidFill>
                <a:srgbClr val="002060"/>
              </a:solidFill>
            </a:endParaRPr>
          </a:p>
          <a:p>
            <a:pPr lvl="1">
              <a:lnSpc>
                <a:spcPct val="120000"/>
              </a:lnSpc>
              <a:buFont typeface="Wingdings" panose="05000000000000000000" pitchFamily="2" charset="2"/>
              <a:buChar char="§"/>
            </a:pPr>
            <a:r>
              <a:rPr lang="fr-FR" sz="2200" b="1" dirty="0">
                <a:solidFill>
                  <a:schemeClr val="tx1">
                    <a:lumMod val="50000"/>
                    <a:lumOff val="50000"/>
                  </a:schemeClr>
                </a:solidFill>
              </a:rPr>
              <a:t>Prendre connaissance des extraits du POSS de la piscine Serge BUTTET relatifs à la natation scolaire. Signer l’attestation </a:t>
            </a:r>
            <a:r>
              <a:rPr lang="fr-FR" sz="2200" dirty="0">
                <a:solidFill>
                  <a:schemeClr val="tx1">
                    <a:lumMod val="50000"/>
                    <a:lumOff val="50000"/>
                  </a:schemeClr>
                </a:solidFill>
              </a:rPr>
              <a:t>de prise de connaissance des extraits du POSS et la remettre au MNS lors de la première séance.  </a:t>
            </a:r>
          </a:p>
          <a:p>
            <a:pPr lvl="1">
              <a:lnSpc>
                <a:spcPct val="120000"/>
              </a:lnSpc>
              <a:buFont typeface="Wingdings" panose="05000000000000000000" pitchFamily="2" charset="2"/>
              <a:buChar char="§"/>
            </a:pPr>
            <a:endParaRPr lang="fr-FR" sz="2200" dirty="0">
              <a:solidFill>
                <a:schemeClr val="tx1">
                  <a:lumMod val="50000"/>
                  <a:lumOff val="50000"/>
                </a:schemeClr>
              </a:solidFill>
            </a:endParaRPr>
          </a:p>
          <a:p>
            <a:pPr lvl="1">
              <a:lnSpc>
                <a:spcPct val="120000"/>
              </a:lnSpc>
              <a:buFont typeface="Wingdings" panose="05000000000000000000" pitchFamily="2" charset="2"/>
              <a:buChar char="§"/>
            </a:pPr>
            <a:r>
              <a:rPr lang="fr-FR" sz="2200" b="1" dirty="0">
                <a:solidFill>
                  <a:schemeClr val="tx1">
                    <a:lumMod val="50000"/>
                    <a:lumOff val="50000"/>
                  </a:schemeClr>
                </a:solidFill>
              </a:rPr>
              <a:t>A chaque séance, en arrivant et en partant, signer le cahier de présence auprès de l’hôtesse d’accueil </a:t>
            </a:r>
            <a:r>
              <a:rPr lang="fr-FR" sz="2200" dirty="0">
                <a:solidFill>
                  <a:schemeClr val="tx1">
                    <a:lumMod val="50000"/>
                    <a:lumOff val="50000"/>
                  </a:schemeClr>
                </a:solidFill>
              </a:rPr>
              <a:t>après avoir indiqué le nombre d’enfants et d’adultes présents qui entrent sur le site et qui le quittent.</a:t>
            </a:r>
          </a:p>
          <a:p>
            <a:pPr lvl="1">
              <a:lnSpc>
                <a:spcPct val="120000"/>
              </a:lnSpc>
              <a:buFont typeface="Wingdings" panose="05000000000000000000" pitchFamily="2" charset="2"/>
              <a:buChar char="§"/>
            </a:pPr>
            <a:endParaRPr lang="fr-FR" sz="2200" dirty="0">
              <a:solidFill>
                <a:schemeClr val="tx1">
                  <a:lumMod val="50000"/>
                  <a:lumOff val="50000"/>
                </a:schemeClr>
              </a:solidFill>
            </a:endParaRPr>
          </a:p>
          <a:p>
            <a:pPr lvl="1">
              <a:lnSpc>
                <a:spcPct val="120000"/>
              </a:lnSpc>
              <a:buFont typeface="Wingdings" panose="05000000000000000000" pitchFamily="2" charset="2"/>
              <a:buChar char="§"/>
            </a:pPr>
            <a:r>
              <a:rPr lang="fr-FR" sz="2200" b="1" dirty="0">
                <a:solidFill>
                  <a:schemeClr val="tx1">
                    <a:lumMod val="50000"/>
                    <a:lumOff val="50000"/>
                  </a:schemeClr>
                </a:solidFill>
              </a:rPr>
              <a:t>A chaque séance, en arrivant, renseigner la fiche classe, en indiquant les élèves absents</a:t>
            </a:r>
            <a:r>
              <a:rPr lang="fr-FR" sz="2200" dirty="0">
                <a:solidFill>
                  <a:schemeClr val="tx1">
                    <a:lumMod val="50000"/>
                    <a:lumOff val="50000"/>
                  </a:schemeClr>
                </a:solidFill>
              </a:rPr>
              <a:t>. Cette fiche classe sera renseignée par l’enseignant (noms, prénoms des élèves de la classe et numéros des responsables légaux à joindre en cas d’urgence pour chaque élève) et déposée à l’accueil lors de la première séance. </a:t>
            </a:r>
          </a:p>
          <a:p>
            <a:pPr lvl="1">
              <a:lnSpc>
                <a:spcPct val="120000"/>
              </a:lnSpc>
              <a:buFont typeface="Wingdings" panose="05000000000000000000" pitchFamily="2" charset="2"/>
              <a:buChar char="§"/>
            </a:pPr>
            <a:endParaRPr lang="fr-FR" sz="2200" dirty="0"/>
          </a:p>
          <a:p>
            <a:pPr lvl="1">
              <a:lnSpc>
                <a:spcPct val="120000"/>
              </a:lnSpc>
              <a:buFont typeface="Wingdings" panose="05000000000000000000" pitchFamily="2" charset="2"/>
              <a:buChar char="§"/>
            </a:pPr>
            <a:r>
              <a:rPr lang="fr-FR" sz="2200" b="1" dirty="0"/>
              <a:t>Projet pédagogique de </a:t>
            </a:r>
            <a:r>
              <a:rPr lang="fr-FR" sz="2200" b="1" dirty="0" err="1"/>
              <a:t>co</a:t>
            </a:r>
            <a:r>
              <a:rPr lang="fr-FR" sz="2200" b="1" dirty="0"/>
              <a:t>-intervention dûment rempli par l’école avant le début du cycle </a:t>
            </a:r>
            <a:r>
              <a:rPr lang="fr-FR" sz="2200" dirty="0"/>
              <a:t>(le déposer auprès des hôtesses d’accueil), </a:t>
            </a:r>
            <a:r>
              <a:rPr lang="fr-FR" sz="2200" b="1" dirty="0"/>
              <a:t>ou à remettre aux MNS lors de la première séance</a:t>
            </a:r>
            <a:r>
              <a:rPr lang="fr-FR" sz="2200" dirty="0"/>
              <a:t>. </a:t>
            </a:r>
            <a:r>
              <a:rPr lang="fr-FR" sz="2200" b="1" dirty="0"/>
              <a:t>Envoyer ensuite </a:t>
            </a:r>
            <a:r>
              <a:rPr lang="fr-FR" sz="2200" b="1" u="sng" dirty="0"/>
              <a:t>obligatoirement</a:t>
            </a:r>
            <a:r>
              <a:rPr lang="fr-FR" sz="2200" b="1" dirty="0"/>
              <a:t> le document signé par tous les partenaires du projet à l’IEN, y compris IEB, AESH.</a:t>
            </a:r>
          </a:p>
          <a:p>
            <a:pPr marL="128016" lvl="1" indent="0">
              <a:buNone/>
            </a:pPr>
            <a:endParaRPr lang="fr-FR" sz="2200" b="1" dirty="0"/>
          </a:p>
          <a:p>
            <a:endParaRPr lang="fr-FR" dirty="0"/>
          </a:p>
        </p:txBody>
      </p:sp>
      <p:sp>
        <p:nvSpPr>
          <p:cNvPr id="4" name="Espace réservé du pied de page 3">
            <a:extLst>
              <a:ext uri="{FF2B5EF4-FFF2-40B4-BE49-F238E27FC236}">
                <a16:creationId xmlns:a16="http://schemas.microsoft.com/office/drawing/2014/main" id="{C90B44EE-ECD9-3502-6CAE-FCE32C39BB7A}"/>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588DC433-AB7C-AFFF-402B-6237156A9D95}"/>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1691393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270" y="393405"/>
            <a:ext cx="10723418" cy="1253209"/>
          </a:xfrm>
        </p:spPr>
        <p:txBody>
          <a:bodyPr>
            <a:normAutofit fontScale="90000"/>
          </a:bodyPr>
          <a:lstStyle/>
          <a:p>
            <a:r>
              <a:rPr lang="fr-FR" b="1" dirty="0">
                <a:solidFill>
                  <a:srgbClr val="0070C0"/>
                </a:solidFill>
              </a:rPr>
              <a:t>Le cadre Organisationnel ET REGLEMENTAIRE</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a:t>
            </a:r>
            <a:r>
              <a:rPr kumimoji="0" lang="fr-FR" sz="2200" b="1" i="0" u="none" strike="noStrike" kern="1200" cap="all" spc="100" normalizeH="0" baseline="0" noProof="0" dirty="0" err="1">
                <a:ln>
                  <a:noFill/>
                </a:ln>
                <a:solidFill>
                  <a:srgbClr val="0070C0"/>
                </a:solidFill>
                <a:effectLst/>
                <a:uLnTx/>
                <a:uFillTx/>
                <a:latin typeface="Tw Cen MT Condensed" panose="020B0606020104020203"/>
                <a:ea typeface="+mj-ea"/>
                <a:cs typeface="+mj-cs"/>
              </a:rPr>
              <a:t>cf</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courrier IEN-Valence </a:t>
            </a:r>
            <a:r>
              <a:rPr kumimoji="0" lang="fr-FR" sz="2200" b="1" i="0" u="none" strike="noStrike" kern="1200" cap="all" spc="100" normalizeH="0" baseline="0" noProof="0" dirty="0" err="1">
                <a:ln>
                  <a:noFill/>
                </a:ln>
                <a:solidFill>
                  <a:srgbClr val="0070C0"/>
                </a:solidFill>
                <a:effectLst/>
                <a:uLnTx/>
                <a:uFillTx/>
                <a:latin typeface="Tw Cen MT Condensed" panose="020B0606020104020203"/>
                <a:ea typeface="+mj-ea"/>
                <a:cs typeface="+mj-cs"/>
              </a:rPr>
              <a:t>RomaNs</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Agglo transmis aux écoles </a:t>
            </a:r>
            <a:endParaRPr lang="fr-FR" dirty="0"/>
          </a:p>
        </p:txBody>
      </p:sp>
      <p:sp>
        <p:nvSpPr>
          <p:cNvPr id="3" name="Espace réservé du contenu 2"/>
          <p:cNvSpPr>
            <a:spLocks noGrp="1"/>
          </p:cNvSpPr>
          <p:nvPr>
            <p:ph idx="1"/>
          </p:nvPr>
        </p:nvSpPr>
        <p:spPr>
          <a:xfrm>
            <a:off x="489098" y="1323834"/>
            <a:ext cx="11238614" cy="5213444"/>
          </a:xfrm>
        </p:spPr>
        <p:txBody>
          <a:bodyPr>
            <a:normAutofit/>
          </a:bodyPr>
          <a:lstStyle/>
          <a:p>
            <a:pPr lvl="0">
              <a:buFont typeface="Wingdings" panose="05000000000000000000" pitchFamily="2" charset="2"/>
              <a:buChar char="§"/>
            </a:pPr>
            <a:endParaRPr lang="fr-FR" sz="2600" b="1" u="sng" dirty="0">
              <a:solidFill>
                <a:srgbClr val="002060"/>
              </a:solidFill>
            </a:endParaRPr>
          </a:p>
          <a:p>
            <a:pPr lvl="1">
              <a:lnSpc>
                <a:spcPct val="110000"/>
              </a:lnSpc>
              <a:buFont typeface="Wingdings" panose="05000000000000000000" pitchFamily="2" charset="2"/>
              <a:buChar char="§"/>
            </a:pPr>
            <a:r>
              <a:rPr lang="fr-FR" b="1" dirty="0"/>
              <a:t>A chaque séance, merci de préciser aux MNS les noms et prénoms des élèves qui doivent faire l’objet d’une vigilance particulière relevant ou non de l’</a:t>
            </a:r>
            <a:r>
              <a:rPr lang="fr-FR" b="1" dirty="0" err="1"/>
              <a:t>ASH</a:t>
            </a:r>
            <a:r>
              <a:rPr lang="fr-FR" b="1" dirty="0"/>
              <a:t>. </a:t>
            </a:r>
            <a:r>
              <a:rPr lang="fr-FR" dirty="0"/>
              <a:t>Merci de leur présenter les personnes qui se trouvent à vos côtés durant la séance (éventuels AESH et IEB) ainsi que leur rôle (pour rappel les AESH ont pour unique mission la surveillance et l’accompagnement de ou des élèves dont elles ont la charge sous la responsabilité de l’enseignant). </a:t>
            </a:r>
            <a:r>
              <a:rPr lang="fr-FR" b="1" dirty="0"/>
              <a:t>Chaque élève à besoins particuliers et chaque adulte doit être clairement identifié par l’équipe des MNS. </a:t>
            </a:r>
          </a:p>
          <a:p>
            <a:pPr lvl="1">
              <a:lnSpc>
                <a:spcPct val="110000"/>
              </a:lnSpc>
              <a:buFont typeface="Wingdings" panose="05000000000000000000" pitchFamily="2" charset="2"/>
              <a:buChar char="§"/>
            </a:pPr>
            <a:r>
              <a:rPr lang="fr-FR" b="1" dirty="0">
                <a:solidFill>
                  <a:schemeClr val="bg2">
                    <a:lumMod val="50000"/>
                  </a:schemeClr>
                </a:solidFill>
              </a:rPr>
              <a:t>Nous vous rappelons que les accompagnateurs bénévoles pour la vie collective n’ont pas accès au bord du bassin. Ils apportent leur aide dans les vestiaires et attendent dans le hall d’accueil de la piscine que la séance se termine</a:t>
            </a:r>
            <a:r>
              <a:rPr lang="fr-FR" b="1" dirty="0"/>
              <a:t>. </a:t>
            </a:r>
          </a:p>
          <a:p>
            <a:pPr lvl="1">
              <a:lnSpc>
                <a:spcPct val="110000"/>
              </a:lnSpc>
              <a:buFont typeface="Wingdings" panose="05000000000000000000" pitchFamily="2" charset="2"/>
              <a:buChar char="§"/>
            </a:pPr>
            <a:r>
              <a:rPr lang="fr-FR" b="1" dirty="0">
                <a:solidFill>
                  <a:schemeClr val="bg2">
                    <a:lumMod val="50000"/>
                  </a:schemeClr>
                </a:solidFill>
              </a:rPr>
              <a:t>Un SEUL accompagnateur bénévole est autorisé à se positionner sur une chaise à côté du pédiluve      pour les éventuels passages aux toilettes en cours de séance. Ce dernier veillera à porter une tenue adaptée short et tee-shirt, les tenues de ville étant proscrites par le règlement intérieur de la piscine. </a:t>
            </a:r>
          </a:p>
          <a:p>
            <a:pPr lvl="1">
              <a:lnSpc>
                <a:spcPct val="110000"/>
              </a:lnSpc>
              <a:buFont typeface="Wingdings" panose="05000000000000000000" pitchFamily="2" charset="2"/>
              <a:buChar char="§"/>
            </a:pPr>
            <a:r>
              <a:rPr lang="fr-FR" b="1" dirty="0">
                <a:solidFill>
                  <a:schemeClr val="bg2">
                    <a:lumMod val="50000"/>
                  </a:schemeClr>
                </a:solidFill>
              </a:rPr>
              <a:t>Tous les adultes présents au bord du bassin veilleront à porter une tenue adaptée conformément au règlement de la piscine short et tee-shirt, les tenues de ville étant proscrites par le règlement intérieur de la piscine.</a:t>
            </a:r>
          </a:p>
          <a:p>
            <a:pPr marL="721995" lvl="1" indent="0">
              <a:lnSpc>
                <a:spcPct val="70000"/>
              </a:lnSpc>
              <a:buNone/>
            </a:pPr>
            <a:r>
              <a:rPr lang="fr-FR" sz="1900" dirty="0"/>
              <a:t> </a:t>
            </a:r>
          </a:p>
          <a:p>
            <a:pPr marL="742950" lvl="1" indent="-285750">
              <a:buFont typeface="Symbol" panose="05050102010706020507" pitchFamily="18" charset="2"/>
              <a:buChar char=""/>
            </a:pPr>
            <a:endParaRPr lang="fr-FR" dirty="0"/>
          </a:p>
        </p:txBody>
      </p:sp>
      <p:sp>
        <p:nvSpPr>
          <p:cNvPr id="4" name="Espace réservé du pied de page 3">
            <a:extLst>
              <a:ext uri="{FF2B5EF4-FFF2-40B4-BE49-F238E27FC236}">
                <a16:creationId xmlns:a16="http://schemas.microsoft.com/office/drawing/2014/main" id="{369EBA3F-5E4C-A016-FBA0-4341B4BB896E}"/>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4163C1F5-ADAD-E294-1AA4-A230D7476B63}"/>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79606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703584" cy="1253209"/>
          </a:xfrm>
        </p:spPr>
        <p:txBody>
          <a:bodyPr>
            <a:normAutofit fontScale="90000"/>
          </a:bodyPr>
          <a:lstStyle/>
          <a:p>
            <a:r>
              <a:rPr lang="fr-FR" b="1" dirty="0">
                <a:solidFill>
                  <a:srgbClr val="0070C0"/>
                </a:solidFill>
              </a:rPr>
              <a:t>Le cadre Organisationnel ET REGLEMENTAIRE</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a:t>
            </a:r>
            <a:r>
              <a:rPr kumimoji="0" lang="fr-FR" sz="2200" b="1" i="0" u="none" strike="noStrike" kern="1200" cap="all" spc="100" normalizeH="0" baseline="0" noProof="0" dirty="0" err="1">
                <a:ln>
                  <a:noFill/>
                </a:ln>
                <a:solidFill>
                  <a:srgbClr val="0070C0"/>
                </a:solidFill>
                <a:effectLst/>
                <a:uLnTx/>
                <a:uFillTx/>
                <a:latin typeface="Tw Cen MT Condensed" panose="020B0606020104020203"/>
                <a:ea typeface="+mj-ea"/>
                <a:cs typeface="+mj-cs"/>
              </a:rPr>
              <a:t>cf</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courrier IEN-Valence </a:t>
            </a:r>
            <a:r>
              <a:rPr kumimoji="0" lang="fr-FR" sz="2200" b="1" i="0" u="none" strike="noStrike" kern="1200" cap="all" spc="100" normalizeH="0" baseline="0" noProof="0" dirty="0" err="1">
                <a:ln>
                  <a:noFill/>
                </a:ln>
                <a:solidFill>
                  <a:srgbClr val="0070C0"/>
                </a:solidFill>
                <a:effectLst/>
                <a:uLnTx/>
                <a:uFillTx/>
                <a:latin typeface="Tw Cen MT Condensed" panose="020B0606020104020203"/>
                <a:ea typeface="+mj-ea"/>
                <a:cs typeface="+mj-cs"/>
              </a:rPr>
              <a:t>RomaNs</a:t>
            </a:r>
            <a:r>
              <a:rPr kumimoji="0" lang="fr-FR" sz="2200" b="1" i="0" u="none" strike="noStrike" kern="1200" cap="all" spc="100" normalizeH="0" baseline="0" noProof="0" dirty="0">
                <a:ln>
                  <a:noFill/>
                </a:ln>
                <a:solidFill>
                  <a:srgbClr val="0070C0"/>
                </a:solidFill>
                <a:effectLst/>
                <a:uLnTx/>
                <a:uFillTx/>
                <a:latin typeface="Tw Cen MT Condensed" panose="020B0606020104020203"/>
                <a:ea typeface="+mj-ea"/>
                <a:cs typeface="+mj-cs"/>
              </a:rPr>
              <a:t> Agglo transmis aux écoles </a:t>
            </a:r>
            <a:endParaRPr lang="fr-FR" dirty="0"/>
          </a:p>
        </p:txBody>
      </p:sp>
      <p:sp>
        <p:nvSpPr>
          <p:cNvPr id="3" name="Espace réservé du contenu 2"/>
          <p:cNvSpPr>
            <a:spLocks noGrp="1"/>
          </p:cNvSpPr>
          <p:nvPr>
            <p:ph idx="1"/>
          </p:nvPr>
        </p:nvSpPr>
        <p:spPr>
          <a:xfrm>
            <a:off x="489098" y="1956391"/>
            <a:ext cx="11238614" cy="4508204"/>
          </a:xfrm>
        </p:spPr>
        <p:txBody>
          <a:bodyPr>
            <a:normAutofit/>
          </a:bodyPr>
          <a:lstStyle/>
          <a:p>
            <a:pPr lvl="0">
              <a:buFont typeface="Wingdings" panose="05000000000000000000" pitchFamily="2" charset="2"/>
              <a:buChar char="§"/>
            </a:pPr>
            <a:endParaRPr lang="fr-FR" sz="2400" b="1" u="sng" dirty="0">
              <a:solidFill>
                <a:srgbClr val="002060"/>
              </a:solidFill>
            </a:endParaRPr>
          </a:p>
          <a:p>
            <a:pPr lvl="1">
              <a:lnSpc>
                <a:spcPct val="100000"/>
              </a:lnSpc>
              <a:buFont typeface="Wingdings" panose="05000000000000000000" pitchFamily="2" charset="2"/>
              <a:buChar char="§"/>
            </a:pPr>
            <a:r>
              <a:rPr lang="fr-FR" sz="2000" b="1" dirty="0">
                <a:solidFill>
                  <a:schemeClr val="bg2">
                    <a:lumMod val="50000"/>
                  </a:schemeClr>
                </a:solidFill>
              </a:rPr>
              <a:t>Les photos prises par les parents ne sont pas autorisées, même prises depuis le hall d’accueil. La prise de photos à visée pédagogique, sous la responsabilité de l’enseignant, est autorisée. Elle se fera à l’aide d’une tablette de l’école ou d’un appareil photo de l’école et non avec un portable. </a:t>
            </a:r>
          </a:p>
          <a:p>
            <a:pPr lvl="1">
              <a:lnSpc>
                <a:spcPct val="100000"/>
              </a:lnSpc>
              <a:buFont typeface="Wingdings" panose="05000000000000000000" pitchFamily="2" charset="2"/>
              <a:buChar char="§"/>
            </a:pPr>
            <a:endParaRPr lang="fr-FR" sz="2000" b="1" dirty="0"/>
          </a:p>
          <a:p>
            <a:pPr lvl="1">
              <a:lnSpc>
                <a:spcPct val="100000"/>
              </a:lnSpc>
              <a:buFont typeface="Wingdings" panose="05000000000000000000" pitchFamily="2" charset="2"/>
              <a:buChar char="§"/>
            </a:pPr>
            <a:r>
              <a:rPr lang="fr-FR" sz="2000" b="1" dirty="0"/>
              <a:t>Repérez dès votre entrée sur le bassin la présence effective du MNS en situation de surveillance et veillez à vous assurer de la disponibilité d’une perche à proximité lors du déroulé de la séance. </a:t>
            </a:r>
          </a:p>
          <a:p>
            <a:pPr lvl="1">
              <a:lnSpc>
                <a:spcPct val="100000"/>
              </a:lnSpc>
              <a:buFont typeface="Wingdings" panose="05000000000000000000" pitchFamily="2" charset="2"/>
              <a:buChar char="§"/>
            </a:pPr>
            <a:endParaRPr lang="fr-FR" sz="2000" b="1" dirty="0"/>
          </a:p>
          <a:p>
            <a:pPr lvl="1">
              <a:lnSpc>
                <a:spcPct val="100000"/>
              </a:lnSpc>
              <a:buFont typeface="Wingdings" panose="05000000000000000000" pitchFamily="2" charset="2"/>
              <a:buChar char="§"/>
            </a:pPr>
            <a:r>
              <a:rPr lang="fr-FR" sz="2000" b="1" dirty="0">
                <a:solidFill>
                  <a:schemeClr val="bg2">
                    <a:lumMod val="50000"/>
                  </a:schemeClr>
                </a:solidFill>
              </a:rPr>
              <a:t>Au cours des séances, les échanges entre enseignants et MNS en situation d’enseignement seront possibles, notamment pour adapter l’activité au besoin des élèves. </a:t>
            </a:r>
          </a:p>
          <a:p>
            <a:pPr marL="721995" lvl="1" indent="0">
              <a:lnSpc>
                <a:spcPct val="60000"/>
              </a:lnSpc>
              <a:buNone/>
            </a:pPr>
            <a:endParaRPr lang="fr-FR" dirty="0"/>
          </a:p>
          <a:p>
            <a:pPr marL="742950" lvl="1" indent="-285750">
              <a:buFont typeface="Symbol" panose="05050102010706020507" pitchFamily="18" charset="2"/>
              <a:buChar char=""/>
            </a:pPr>
            <a:endParaRPr lang="fr-FR" dirty="0"/>
          </a:p>
        </p:txBody>
      </p:sp>
      <p:sp>
        <p:nvSpPr>
          <p:cNvPr id="4" name="Espace réservé du pied de page 3">
            <a:extLst>
              <a:ext uri="{FF2B5EF4-FFF2-40B4-BE49-F238E27FC236}">
                <a16:creationId xmlns:a16="http://schemas.microsoft.com/office/drawing/2014/main" id="{5D7494D3-D6DC-CE66-4F94-3430482ED8D9}"/>
              </a:ext>
            </a:extLst>
          </p:cNvPr>
          <p:cNvSpPr>
            <a:spLocks noGrp="1"/>
          </p:cNvSpPr>
          <p:nvPr>
            <p:ph type="ftr" sz="quarter" idx="11"/>
          </p:nvPr>
        </p:nvSpPr>
        <p:spPr/>
        <p:txBody>
          <a:bodyPr/>
          <a:lstStyle/>
          <a:p>
            <a:r>
              <a:rPr lang="fr-FR"/>
              <a:t>Document rédigé par M.Liautard CPC IEN Romans Isère</a:t>
            </a:r>
            <a:endParaRPr lang="en-US" dirty="0"/>
          </a:p>
        </p:txBody>
      </p:sp>
      <p:sp>
        <p:nvSpPr>
          <p:cNvPr id="5" name="Espace réservé du numéro de diapositive 4">
            <a:extLst>
              <a:ext uri="{FF2B5EF4-FFF2-40B4-BE49-F238E27FC236}">
                <a16:creationId xmlns:a16="http://schemas.microsoft.com/office/drawing/2014/main" id="{4B92EC0E-8BF5-BB40-D8DA-E6399AC0AB03}"/>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126957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1755</TotalTime>
  <Words>3120</Words>
  <Application>Microsoft Office PowerPoint</Application>
  <PresentationFormat>Grand écran</PresentationFormat>
  <Paragraphs>255</Paragraphs>
  <Slides>25</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25</vt:i4>
      </vt:variant>
    </vt:vector>
  </HeadingPairs>
  <TitlesOfParts>
    <vt:vector size="38" baseType="lpstr">
      <vt:lpstr>Arial</vt:lpstr>
      <vt:lpstr>Calibri</vt:lpstr>
      <vt:lpstr>Calibri Light</vt:lpstr>
      <vt:lpstr>Georgia</vt:lpstr>
      <vt:lpstr>Gill Sans MT</vt:lpstr>
      <vt:lpstr>Segoe UI</vt:lpstr>
      <vt:lpstr>Symbol</vt:lpstr>
      <vt:lpstr>Times New Roman</vt:lpstr>
      <vt:lpstr>Tw Cen MT</vt:lpstr>
      <vt:lpstr>Tw Cen MT Condensed</vt:lpstr>
      <vt:lpstr>Wingdings</vt:lpstr>
      <vt:lpstr>Wingdings 3</vt:lpstr>
      <vt:lpstr>Intégral</vt:lpstr>
      <vt:lpstr>REUNION NATATION CP Mardi 13 février  2024  </vt:lpstr>
      <vt:lpstr>Objectifs  DE LA REUNION </vt:lpstr>
      <vt:lpstr>CONTENU DE LA REUNION </vt:lpstr>
      <vt:lpstr>PLANNING DES SEANCES TRAMSMIS AUX ECOLES</vt:lpstr>
      <vt:lpstr>LA PERSONNE REFERENTE POUR LE PLANNING DES SEANCES ET LE TRANSPORT </vt:lpstr>
      <vt:lpstr>Le texte de cadrage </vt:lpstr>
      <vt:lpstr>Le cadre Organisationnel ET REGLEMENTAIRE cf courrier IEN-Valence RomaNs Agglo transmis aux écoles </vt:lpstr>
      <vt:lpstr>Le cadre Organisationnel ET REGLEMENTAIRE cf courrier IEN-Valence RomaNs Agglo transmis aux écoles </vt:lpstr>
      <vt:lpstr>Le cadre Organisationnel ET REGLEMENTAIRE cf courrier IEN-Valence RomaNs Agglo transmis aux écoles </vt:lpstr>
      <vt:lpstr>Des impératifs pédagogiques</vt:lpstr>
      <vt:lpstr>Des impératifs pédagogiques</vt:lpstr>
      <vt:lpstr>Des impératifs pédagogiques</vt:lpstr>
      <vt:lpstr>LES objectifs d’APPRENTISSAGE</vt:lpstr>
      <vt:lpstr>Des repères didactiques</vt:lpstr>
      <vt:lpstr>Des repères didactiques</vt:lpstr>
      <vt:lpstr>La séquence d’apprentissage cycle 2</vt:lpstr>
      <vt:lpstr>Un outil pour vous accompagner dans la Mise en place de la  Phase de familiarisation</vt:lpstr>
      <vt:lpstr>Renseigner 4 fichES de pre groupe</vt:lpstr>
      <vt:lpstr>Séquence d’apprentissage cycle 2 septembre 2023 -  Aménagements de bassin   </vt:lpstr>
      <vt:lpstr>Séquence d’apprentissage cycle 2 septembre 2023 -  Aménagements de bassin   </vt:lpstr>
      <vt:lpstr>SéQUENCE D’APPRENTISSAGe cycle 2 septembre 2023 -  Aménagements de bassin   </vt:lpstr>
      <vt:lpstr>Séquence d’apprentissage cycle 2 septembre 2023 -  Aménagements de bassin   </vt:lpstr>
      <vt:lpstr>Séquence d’apprentissage cycle 2 septembre 2023 -  Aménagements de bassin   </vt:lpstr>
      <vt:lpstr>Séquence d’apprentissage cycle 2</vt:lpstr>
      <vt:lpstr>Questions DIVERSES</vt:lpstr>
    </vt:vector>
  </TitlesOfParts>
  <Company>Rectorat 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REUNION DE RENTREE  NATATION CYCLES 2 ET 3</dc:title>
  <dc:creator>Liautard Marina</dc:creator>
  <cp:lastModifiedBy>marina liautard</cp:lastModifiedBy>
  <cp:revision>64</cp:revision>
  <dcterms:created xsi:type="dcterms:W3CDTF">2020-09-07T13:18:29Z</dcterms:created>
  <dcterms:modified xsi:type="dcterms:W3CDTF">2024-02-13T13:25:28Z</dcterms:modified>
</cp:coreProperties>
</file>