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3"/>
  </p:notesMasterIdLst>
  <p:sldIdLst>
    <p:sldId id="326" r:id="rId5"/>
    <p:sldId id="333" r:id="rId6"/>
    <p:sldId id="334" r:id="rId7"/>
    <p:sldId id="335" r:id="rId8"/>
    <p:sldId id="338" r:id="rId9"/>
    <p:sldId id="339" r:id="rId10"/>
    <p:sldId id="340" r:id="rId11"/>
    <p:sldId id="336" r:id="rId1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3"/>
            <p14:sldId id="334"/>
            <p14:sldId id="335"/>
            <p14:sldId id="338"/>
            <p14:sldId id="339"/>
            <p14:sldId id="340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 Boyries" initials="PB" lastIdx="5" clrIdx="0">
    <p:extLst>
      <p:ext uri="{19B8F6BF-5375-455C-9EA6-DF929625EA0E}">
        <p15:presenceInfo xmlns:p15="http://schemas.microsoft.com/office/powerpoint/2012/main" userId="Pascal Boyr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DB5"/>
    <a:srgbClr val="0F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0"/>
    <p:restoredTop sz="79694"/>
  </p:normalViewPr>
  <p:slideViewPr>
    <p:cSldViewPr showGuides="1">
      <p:cViewPr varScale="1">
        <p:scale>
          <a:sx n="76" d="100"/>
          <a:sy n="76" d="100"/>
        </p:scale>
        <p:origin x="894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3T09:44:51.033" idx="4">
    <p:pos x="10" y="10"/>
    <p:text>Ajouter les problématiques soulevées par le rapport d'évaluation interne et le rapport d'évaluation externes si la démarche est terminée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3T09:44:51.033" idx="5">
    <p:pos x="10" y="10"/>
    <p:text>Ajouter les problématiques soulevées par le rapport d'évaluation interne et le rapport d'évaluation externes si la démarche est terminée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27/06/2023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présentation doit être courte : équivalent de 2-3 pages maximum pour l’ensemble.</a:t>
            </a:r>
          </a:p>
          <a:p>
            <a:r>
              <a:rPr lang="fr-FR" dirty="0"/>
              <a:t>Importance des aller-retours pour que le </a:t>
            </a:r>
            <a:r>
              <a:rPr lang="fr-FR"/>
              <a:t>projet soit bien calé.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75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présentation doit être courte : équivalent de 2-3 pages maximum pour l’ensemble.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6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analyses-educenquete.adc.education.fr/DGESCO-B12/NEFE_depot/Validateur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mmanuel.pirotais@ac-grenoble.f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FE9BC5-953F-5FC9-9F3D-A2FF5E00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204" cy="51435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923928" y="2355726"/>
            <a:ext cx="2520280" cy="923330"/>
          </a:xfrm>
          <a:prstGeom prst="rect">
            <a:avLst/>
          </a:prstGeom>
          <a:noFill/>
          <a:ln w="19050">
            <a:solidFill>
              <a:srgbClr val="0BBD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Présentation aux écoles de la démarche liée aux concertations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principes de « Notre École, faisons-là ensemble »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563638"/>
            <a:ext cx="8424000" cy="2736304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Les projets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partent des écoles, ou de réseaux d’écoles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Les projets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naissent d’une concertation </a:t>
            </a:r>
            <a:r>
              <a:rPr lang="fr-FR" sz="1400" dirty="0"/>
              <a:t>entre les acteurs concernés : école/établissement ; collectivités territoriales ; associations ; parents.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A partir de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constats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dirty="0"/>
              <a:t>faits collectivement lors des concertations, un projet </a:t>
            </a:r>
            <a:r>
              <a:rPr lang="fr-FR" sz="1400" b="1" dirty="0"/>
              <a:t>innovant / transformant</a:t>
            </a:r>
            <a:r>
              <a:rPr lang="fr-FR" sz="1400" dirty="0"/>
              <a:t> est formalisé dans l’un ou plusieurs des domaines suivants : 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réussite des élèves</a:t>
            </a:r>
            <a:r>
              <a:rPr lang="fr-FR" sz="1400" dirty="0"/>
              <a:t>, 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l’équité</a:t>
            </a:r>
            <a:r>
              <a:rPr lang="fr-FR" sz="1400" dirty="0"/>
              <a:t>, 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bien-être</a:t>
            </a:r>
            <a:r>
              <a:rPr lang="fr-FR" sz="1400" dirty="0"/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Un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accompagnement</a:t>
            </a:r>
            <a:r>
              <a:rPr lang="fr-FR" sz="1400" dirty="0"/>
              <a:t> est proposé par le département, et éventuellement par l’académie si nécessaire.</a:t>
            </a:r>
            <a:endParaRPr lang="fr-FR" sz="14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projet peut être financé </a:t>
            </a:r>
            <a:r>
              <a:rPr lang="fr-FR" sz="1400" dirty="0"/>
              <a:t>dans le cadre du Fonds d’Innovation Pédagogique.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 – DSDEN 26</a:t>
            </a:r>
          </a:p>
        </p:txBody>
      </p:sp>
    </p:spTree>
    <p:extLst>
      <p:ext uri="{BB962C8B-B14F-4D97-AF65-F5344CB8AC3E}">
        <p14:creationId xmlns:p14="http://schemas.microsoft.com/office/powerpoint/2010/main" val="253725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23628" y="412348"/>
            <a:ext cx="6696744" cy="432048"/>
          </a:xfrm>
        </p:spPr>
        <p:txBody>
          <a:bodyPr/>
          <a:lstStyle/>
          <a:p>
            <a:pPr algn="ctr"/>
            <a:r>
              <a:rPr lang="fr-FR" dirty="0"/>
              <a:t>Les grandes étapes de la concertation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60000" y="843478"/>
            <a:ext cx="8424000" cy="3302587"/>
          </a:xfrm>
        </p:spPr>
        <p:txBody>
          <a:bodyPr/>
          <a:lstStyle/>
          <a:p>
            <a:pPr algn="just"/>
            <a:endParaRPr lang="fr-FR" sz="1400" b="1" dirty="0">
              <a:solidFill>
                <a:srgbClr val="0BBDB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0BBDB5"/>
                </a:solidFill>
              </a:rPr>
              <a:t>La concertation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initiale </a:t>
            </a:r>
            <a:r>
              <a:rPr lang="fr-FR" sz="1400" dirty="0"/>
              <a:t>: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partager</a:t>
            </a:r>
            <a:r>
              <a:rPr lang="fr-FR" sz="1400" dirty="0"/>
              <a:t> la situation de l’établissement et croiser les regards.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Identifier</a:t>
            </a:r>
            <a:r>
              <a:rPr lang="fr-FR" sz="1400" dirty="0"/>
              <a:t> les modalités d’échange, les partenaires à associer, les thèmes à aborder.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Le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nombre</a:t>
            </a:r>
            <a:r>
              <a:rPr lang="fr-FR" sz="1400" dirty="0"/>
              <a:t> nécessaire de temps de concertation vous appartient.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0BBDB5"/>
                </a:solidFill>
              </a:rPr>
              <a:t>L’élaboration du projet pédagogique </a:t>
            </a:r>
            <a:r>
              <a:rPr lang="fr-FR" sz="1400" dirty="0"/>
              <a:t>: partir d’un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constat pédagogique</a:t>
            </a:r>
            <a:r>
              <a:rPr lang="fr-FR" sz="1400" dirty="0"/>
              <a:t>, fixer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objectifs </a:t>
            </a:r>
            <a:r>
              <a:rPr lang="fr-FR" sz="1400" dirty="0"/>
              <a:t>et le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 d’actions </a:t>
            </a:r>
            <a:r>
              <a:rPr lang="fr-FR" sz="1400" dirty="0"/>
              <a:t>permettant de les réaliser. Identifier des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attentes</a:t>
            </a:r>
            <a:r>
              <a:rPr lang="fr-FR" sz="1400" dirty="0"/>
              <a:t> et des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indicateurs</a:t>
            </a:r>
            <a:r>
              <a:rPr lang="fr-FR" sz="1400" dirty="0"/>
              <a:t> d’évaluation de ce projet.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0BBDB5"/>
                </a:solidFill>
              </a:rPr>
              <a:t>La demande de soutien du fonds d’innovation pédagogique </a:t>
            </a:r>
            <a:r>
              <a:rPr lang="fr-FR" sz="1400" dirty="0">
                <a:solidFill>
                  <a:srgbClr val="0BBDB5"/>
                </a:solidFill>
              </a:rPr>
              <a:t> doit faciliter le projet et être un moyen parmi d’autres d’atteindre les objectifs pédagogiques, mais </a:t>
            </a:r>
            <a:r>
              <a:rPr lang="fr-FR" sz="1400" u="sng" dirty="0">
                <a:solidFill>
                  <a:srgbClr val="0BBDB5"/>
                </a:solidFill>
              </a:rPr>
              <a:t>ne doit pas être un but en soi</a:t>
            </a:r>
            <a:r>
              <a:rPr lang="fr-FR" sz="1400" dirty="0">
                <a:solidFill>
                  <a:srgbClr val="0BBDB5"/>
                </a:solidFill>
              </a:rPr>
              <a:t>. </a:t>
            </a:r>
            <a:r>
              <a:rPr lang="fr-FR" sz="1400" dirty="0"/>
              <a:t>La demande peut être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ponctuelle</a:t>
            </a:r>
            <a:r>
              <a:rPr lang="fr-FR" sz="1400" dirty="0"/>
              <a:t> ou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pluriannuelle</a:t>
            </a:r>
            <a:r>
              <a:rPr lang="fr-FR" sz="1400" dirty="0"/>
              <a:t>. Une commission d’examen (présidée par la rectrice) se réunira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au fur et à mesure </a:t>
            </a:r>
            <a:r>
              <a:rPr lang="fr-FR" sz="1400" dirty="0"/>
              <a:t>de la présentation des projets afin d’attribuer les fonds.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35917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89834" y="817883"/>
            <a:ext cx="7164329" cy="720000"/>
          </a:xfrm>
        </p:spPr>
        <p:txBody>
          <a:bodyPr/>
          <a:lstStyle/>
          <a:p>
            <a:pPr algn="ctr"/>
            <a:r>
              <a:rPr lang="fr-FR" dirty="0"/>
              <a:t>Quelles sont les dépenses éligibles au fonds d’innovation pédagogique (FIP) ?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9" y="1923677"/>
            <a:ext cx="8424000" cy="2401939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Ressources humaines </a:t>
            </a:r>
            <a:r>
              <a:rPr lang="fr-FR" sz="1400" dirty="0"/>
              <a:t>: intervenants extérieurs.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Matériel pédagogique </a:t>
            </a:r>
            <a:r>
              <a:rPr lang="fr-FR" sz="1400" dirty="0"/>
              <a:t>: livres, matériels et ressources numériques, matériel sportif etc.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Mobilier</a:t>
            </a:r>
            <a:r>
              <a:rPr lang="fr-FR" sz="1400" dirty="0"/>
              <a:t> scolaire, dépenses d’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aménagements</a:t>
            </a:r>
            <a:r>
              <a:rPr lang="fr-FR" sz="1400" dirty="0"/>
              <a:t> des locaux existants.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collectivités territoriales doivent être systématiquement associées avant la finalisation du projet.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Les financements FIP s’inscrivent en complémentarité des dotations des collectivités territoriales compétentes.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Les projets co-financés seront prioritaires lors des commissions de validation.</a:t>
            </a:r>
          </a:p>
          <a:p>
            <a:pPr algn="just"/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88404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4623" y="195486"/>
            <a:ext cx="4679585" cy="360040"/>
          </a:xfrm>
        </p:spPr>
        <p:txBody>
          <a:bodyPr/>
          <a:lstStyle/>
          <a:p>
            <a:pPr algn="ctr"/>
            <a:r>
              <a:rPr lang="fr-FR" dirty="0"/>
              <a:t>Dépôt d’un projet Notre Ecole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06124" y="699542"/>
            <a:ext cx="8170331" cy="4443958"/>
          </a:xfrm>
        </p:spPr>
        <p:txBody>
          <a:bodyPr/>
          <a:lstStyle/>
          <a:p>
            <a:r>
              <a:rPr lang="fr-FR" sz="1400" dirty="0"/>
              <a:t>Tout projet Notre Ecole doit être déposé sur une plateforme numérique nationale qui permet un suivi départemental et académique. Pour y accéder, deux solutions :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Voici le lien ci-après que vous pouvez utiliser pour une nouvelle concertation ou un nouveau projet NEFE : </a:t>
            </a:r>
            <a:r>
              <a:rPr lang="fr-FR" sz="1400" b="1" dirty="0">
                <a:solidFill>
                  <a:srgbClr val="0FD7E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Plateforme numérique Notre Ecole </a:t>
            </a:r>
            <a:r>
              <a:rPr lang="fr-FR" sz="1400" dirty="0"/>
              <a:t>(CTRL + clic gauche) </a:t>
            </a:r>
            <a:endParaRPr lang="fr-FR" sz="1400" b="1" dirty="0">
              <a:solidFill>
                <a:srgbClr val="0BBDB5"/>
              </a:solidFill>
            </a:endParaRPr>
          </a:p>
          <a:p>
            <a:pPr marL="360000" lvl="2" indent="0">
              <a:buNone/>
            </a:pPr>
            <a:r>
              <a:rPr lang="fr-FR" sz="1200" b="1" dirty="0">
                <a:solidFill>
                  <a:srgbClr val="7030A0"/>
                </a:solidFill>
              </a:rPr>
              <a:t>Login : Grenoble</a:t>
            </a:r>
          </a:p>
          <a:p>
            <a:pPr marL="360000" lvl="2" indent="0">
              <a:buNone/>
            </a:pPr>
            <a:r>
              <a:rPr lang="fr-FR" sz="1200" b="1" dirty="0">
                <a:solidFill>
                  <a:srgbClr val="7030A0"/>
                </a:solidFill>
              </a:rPr>
              <a:t>Mot de passe : HA30</a:t>
            </a:r>
          </a:p>
          <a:p>
            <a:endParaRPr lang="fr-FR" sz="1400" b="1" dirty="0"/>
          </a:p>
          <a:p>
            <a:r>
              <a:rPr lang="fr-FR" sz="1400" b="1" dirty="0"/>
              <a:t>Pour construire le projet et préparer sa rédaction sur la plateforme numérique, </a:t>
            </a:r>
            <a:r>
              <a:rPr lang="fr-FR" sz="1400" dirty="0"/>
              <a:t>vous pouvez vous inspirez du </a:t>
            </a:r>
            <a:r>
              <a:rPr lang="fr-FR" sz="1400" b="1" dirty="0">
                <a:solidFill>
                  <a:srgbClr val="0BBDB5"/>
                </a:solidFill>
              </a:rPr>
              <a:t>document d’accompagnement pour les porteurs de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70290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00287" y="230312"/>
            <a:ext cx="5247977" cy="452466"/>
          </a:xfrm>
        </p:spPr>
        <p:txBody>
          <a:bodyPr/>
          <a:lstStyle/>
          <a:p>
            <a:pPr algn="ctr"/>
            <a:r>
              <a:rPr lang="fr-FR" dirty="0"/>
              <a:t>Validation d’un projet Notre Ecole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67545" y="843478"/>
            <a:ext cx="8131750" cy="3672488"/>
          </a:xfrm>
        </p:spPr>
        <p:txBody>
          <a:bodyPr/>
          <a:lstStyle/>
          <a:p>
            <a:r>
              <a:rPr lang="fr-FR" sz="1400" b="1" dirty="0"/>
              <a:t>Le projet sera validé par la commission dès lors qu’il entrera dans le cadre NEFE</a:t>
            </a:r>
          </a:p>
          <a:p>
            <a:endParaRPr lang="fr-FR" sz="1400" dirty="0"/>
          </a:p>
          <a:p>
            <a:r>
              <a:rPr lang="fr-FR" sz="1400" dirty="0"/>
              <a:t>Soit :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Doit être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transformant (pour vous)</a:t>
            </a:r>
            <a:r>
              <a:rPr lang="fr-FR" sz="14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Sur un des trois champs :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réussite des élèves, équité, bien-être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Doit avoir une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dimension pédagogique </a:t>
            </a:r>
            <a:r>
              <a:rPr lang="fr-FR" sz="1400" dirty="0"/>
              <a:t>et si possible pas en désaccord avec ce que la recherche a démontré.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demandes de financement doivent être éligibles</a:t>
            </a:r>
          </a:p>
          <a:p>
            <a:endParaRPr lang="fr-FR" sz="1400" dirty="0"/>
          </a:p>
          <a:p>
            <a:r>
              <a:rPr lang="fr-FR" sz="1400" dirty="0"/>
              <a:t>Modalités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030A0"/>
                </a:solidFill>
              </a:rPr>
              <a:t>Un accompagnement </a:t>
            </a:r>
            <a:r>
              <a:rPr lang="fr-FR" sz="1400" dirty="0"/>
              <a:t>est proposé au niveau de la circonscription ou de la cellule départementale.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projet est soumis à la commission uniquement lorsqu’il est dans le cadre.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commission académique se réunit tous les 15 jours</a:t>
            </a:r>
            <a:r>
              <a:rPr lang="fr-FR" sz="1400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194126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pPr algn="ctr"/>
            <a:r>
              <a:rPr lang="fr-FR" dirty="0"/>
              <a:t>Les opportunités offertes par la concertation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563638"/>
            <a:ext cx="8424000" cy="2736304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De la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liberté</a:t>
            </a:r>
            <a:r>
              <a:rPr lang="fr-FR" sz="1400" dirty="0"/>
              <a:t> : la démarche est fondée sur le volontariat des équipes éducatives et ne comporte pas d’obligation de résultat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De la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souplesse</a:t>
            </a:r>
            <a:r>
              <a:rPr lang="fr-FR" sz="1400" dirty="0"/>
              <a:t> : </a:t>
            </a:r>
            <a:r>
              <a:rPr lang="fr-FR" sz="1400" b="1" dirty="0"/>
              <a:t>pas de date limite</a:t>
            </a:r>
            <a:r>
              <a:rPr lang="fr-FR" sz="1400" dirty="0"/>
              <a:t>, une avancée au rythme des équipes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Un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accompagnement</a:t>
            </a:r>
            <a:r>
              <a:rPr lang="fr-FR" sz="1400" dirty="0"/>
              <a:t> : des personnes-ressources peuvent être sollicitées pour accompagner votre rédaction du projet, la détermination des indicateurs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Une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enveloppe financière </a:t>
            </a:r>
            <a:r>
              <a:rPr lang="fr-FR" sz="1400" dirty="0"/>
              <a:t>: le fonds d’innovation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56185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E17B2-6814-45F4-AA57-A90E3D50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23" y="1086750"/>
            <a:ext cx="3131881" cy="562500"/>
          </a:xfrm>
        </p:spPr>
        <p:txBody>
          <a:bodyPr/>
          <a:lstStyle/>
          <a:p>
            <a:pPr algn="ctr"/>
            <a:r>
              <a:rPr lang="fr-FR" dirty="0"/>
              <a:t>Vos interlocuteurs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3E1CAF-50E4-4922-9FAD-09C6656E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BBDB5"/>
                </a:solidFill>
              </a:rPr>
              <a:t>Notre école, </a:t>
            </a:r>
            <a:r>
              <a:rPr lang="fr-FR"/>
              <a:t>faisons-la ensemble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5C69CC-31E0-4229-8C34-74780865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7140F1-0CF8-4123-B484-086AC6D319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1400" dirty="0"/>
              <a:t>Pour vous accompagner : </a:t>
            </a:r>
          </a:p>
          <a:p>
            <a:endParaRPr lang="fr-FR" sz="1400" b="1" dirty="0"/>
          </a:p>
          <a:p>
            <a:r>
              <a:rPr lang="fr-FR" sz="1400" b="1" dirty="0">
                <a:solidFill>
                  <a:srgbClr val="0BBDB5"/>
                </a:solidFill>
              </a:rPr>
              <a:t>En circonscription : </a:t>
            </a:r>
          </a:p>
          <a:p>
            <a:r>
              <a:rPr lang="fr-FR" sz="1400" dirty="0"/>
              <a:t>Un référent identifié « Notre Ecole, faisons-la ensemble » vous répondra.</a:t>
            </a:r>
          </a:p>
          <a:p>
            <a:endParaRPr lang="fr-FR" sz="1400" b="1" dirty="0"/>
          </a:p>
          <a:p>
            <a:r>
              <a:rPr lang="fr-FR" sz="1400" b="1" dirty="0">
                <a:solidFill>
                  <a:srgbClr val="0BBDB5"/>
                </a:solidFill>
              </a:rPr>
              <a:t>Au niveau départemental </a:t>
            </a:r>
            <a:r>
              <a:rPr lang="fr-FR" sz="1400" b="1" dirty="0"/>
              <a:t>:</a:t>
            </a:r>
          </a:p>
          <a:p>
            <a:r>
              <a:rPr lang="fr-FR" sz="1400" dirty="0"/>
              <a:t>Emmanuel PIROTAIS, conseiller technique départemental : </a:t>
            </a:r>
            <a:r>
              <a:rPr lang="fr-FR" sz="1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emmanuel.pirotais@ac-grenoble.fr</a:t>
            </a:r>
            <a:endParaRPr lang="fr-F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03227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3815</TotalTime>
  <Words>744</Words>
  <Application>Microsoft Office PowerPoint</Application>
  <PresentationFormat>Affichage à l'écran (16:9)</PresentationFormat>
  <Paragraphs>79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MINISTÈRIEL</vt:lpstr>
      <vt:lpstr>Présentation PowerPoint</vt:lpstr>
      <vt:lpstr>Les principes de « Notre École, faisons-là ensemble » </vt:lpstr>
      <vt:lpstr>Les grandes étapes de la concertation</vt:lpstr>
      <vt:lpstr>Quelles sont les dépenses éligibles au fonds d’innovation pédagogique (FIP) ?</vt:lpstr>
      <vt:lpstr>Dépôt d’un projet Notre Ecole</vt:lpstr>
      <vt:lpstr>Validation d’un projet Notre Ecole</vt:lpstr>
      <vt:lpstr>Les opportunités offertes par la concertation</vt:lpstr>
      <vt:lpstr>Vos interlocuteurs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Pirotais Emmanuel</cp:lastModifiedBy>
  <cp:revision>85</cp:revision>
  <cp:lastPrinted>2023-02-21T12:36:16Z</cp:lastPrinted>
  <dcterms:created xsi:type="dcterms:W3CDTF">2022-09-14T13:04:55Z</dcterms:created>
  <dcterms:modified xsi:type="dcterms:W3CDTF">2023-06-28T08:52:51Z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