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45"/>
  </p:notesMasterIdLst>
  <p:sldIdLst>
    <p:sldId id="256" r:id="rId2"/>
    <p:sldId id="257" r:id="rId3"/>
    <p:sldId id="258" r:id="rId4"/>
    <p:sldId id="300" r:id="rId5"/>
    <p:sldId id="301" r:id="rId6"/>
    <p:sldId id="302" r:id="rId7"/>
    <p:sldId id="294" r:id="rId8"/>
    <p:sldId id="262" r:id="rId9"/>
    <p:sldId id="303" r:id="rId10"/>
    <p:sldId id="304" r:id="rId11"/>
    <p:sldId id="265" r:id="rId12"/>
    <p:sldId id="293" r:id="rId13"/>
    <p:sldId id="307" r:id="rId14"/>
    <p:sldId id="295" r:id="rId15"/>
    <p:sldId id="299" r:id="rId16"/>
    <p:sldId id="296" r:id="rId17"/>
    <p:sldId id="309" r:id="rId18"/>
    <p:sldId id="310" r:id="rId19"/>
    <p:sldId id="311" r:id="rId20"/>
    <p:sldId id="270" r:id="rId21"/>
    <p:sldId id="312" r:id="rId22"/>
    <p:sldId id="272" r:id="rId23"/>
    <p:sldId id="315" r:id="rId24"/>
    <p:sldId id="273" r:id="rId25"/>
    <p:sldId id="274" r:id="rId26"/>
    <p:sldId id="313" r:id="rId27"/>
    <p:sldId id="275" r:id="rId28"/>
    <p:sldId id="276" r:id="rId29"/>
    <p:sldId id="277" r:id="rId30"/>
    <p:sldId id="278" r:id="rId31"/>
    <p:sldId id="279" r:id="rId32"/>
    <p:sldId id="280" r:id="rId33"/>
    <p:sldId id="314" r:id="rId34"/>
    <p:sldId id="282" r:id="rId35"/>
    <p:sldId id="284" r:id="rId36"/>
    <p:sldId id="285" r:id="rId37"/>
    <p:sldId id="286" r:id="rId38"/>
    <p:sldId id="287" r:id="rId39"/>
    <p:sldId id="288" r:id="rId40"/>
    <p:sldId id="289" r:id="rId41"/>
    <p:sldId id="283" r:id="rId42"/>
    <p:sldId id="290" r:id="rId43"/>
    <p:sldId id="297"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85" autoAdjust="0"/>
    <p:restoredTop sz="86270" autoAdjust="0"/>
  </p:normalViewPr>
  <p:slideViewPr>
    <p:cSldViewPr snapToGrid="0">
      <p:cViewPr varScale="1">
        <p:scale>
          <a:sx n="55" d="100"/>
          <a:sy n="55" d="100"/>
        </p:scale>
        <p:origin x="109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C4837D-C2F1-4BC5-B2E2-B14178F0FE2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D43404C0-E63D-4AD0-9902-BCF06936DCCC}">
      <dgm:prSet phldrT="[Texte]"/>
      <dgm:spPr/>
      <dgm:t>
        <a:bodyPr/>
        <a:lstStyle/>
        <a:p>
          <a:r>
            <a:rPr lang="fr-FR" dirty="0"/>
            <a:t>LA DESCRIPTION</a:t>
          </a:r>
        </a:p>
      </dgm:t>
    </dgm:pt>
    <dgm:pt modelId="{793C1186-7BB0-4CAA-9BBD-7525ECE1A71D}" type="parTrans" cxnId="{DDD0C65A-7DC6-474D-AE75-93503DBF01A5}">
      <dgm:prSet/>
      <dgm:spPr/>
      <dgm:t>
        <a:bodyPr/>
        <a:lstStyle/>
        <a:p>
          <a:endParaRPr lang="fr-FR"/>
        </a:p>
      </dgm:t>
    </dgm:pt>
    <dgm:pt modelId="{23C6ED8D-32E2-4521-8A42-DF918BF848D9}" type="sibTrans" cxnId="{DDD0C65A-7DC6-474D-AE75-93503DBF01A5}">
      <dgm:prSet/>
      <dgm:spPr/>
      <dgm:t>
        <a:bodyPr/>
        <a:lstStyle/>
        <a:p>
          <a:endParaRPr lang="fr-FR"/>
        </a:p>
      </dgm:t>
    </dgm:pt>
    <dgm:pt modelId="{DB7AC119-8E2D-4F5B-854D-0F8D1C459C0E}">
      <dgm:prSet phldrT="[Texte]" custT="1"/>
      <dgm:spPr/>
      <dgm:t>
        <a:bodyPr/>
        <a:lstStyle/>
        <a:p>
          <a:r>
            <a:rPr lang="fr-FR" sz="1700" dirty="0"/>
            <a:t>Dans un texte </a:t>
          </a:r>
          <a:r>
            <a:rPr lang="fr-FR" sz="1700" dirty="0" smtClean="0"/>
            <a:t>descriptif</a:t>
          </a:r>
          <a:r>
            <a:rPr lang="fr-FR" sz="1700" dirty="0"/>
            <a:t>, l'auteur donne de l'information sur un sujet en en précisant certains </a:t>
          </a:r>
          <a:r>
            <a:rPr lang="fr-FR" sz="1700" dirty="0" smtClean="0"/>
            <a:t>attributs </a:t>
          </a:r>
          <a:r>
            <a:rPr lang="fr-FR" sz="1700" dirty="0"/>
            <a:t>ou certaines </a:t>
          </a:r>
          <a:r>
            <a:rPr lang="fr-FR" sz="1700" dirty="0" smtClean="0"/>
            <a:t>caractéristiques de ce dernier </a:t>
          </a:r>
          <a:r>
            <a:rPr lang="fr-FR" sz="1400" dirty="0" smtClean="0"/>
            <a:t>(animal, personnage, ..)</a:t>
          </a:r>
          <a:r>
            <a:rPr lang="fr-FR" sz="1700" dirty="0" smtClean="0"/>
            <a:t>. </a:t>
          </a:r>
          <a:r>
            <a:rPr lang="fr-FR" sz="1700" dirty="0"/>
            <a:t>L'objet de la description est d'ordinaire présenté dans un premier temps puis sont donnés les détails qui le caractérisent.</a:t>
          </a:r>
        </a:p>
      </dgm:t>
    </dgm:pt>
    <dgm:pt modelId="{A3AA22C2-9C8C-4FC3-BEF1-CD610ECAC022}" type="parTrans" cxnId="{04FBBA1E-0106-471B-AE33-75ECCC1103E7}">
      <dgm:prSet/>
      <dgm:spPr/>
      <dgm:t>
        <a:bodyPr/>
        <a:lstStyle/>
        <a:p>
          <a:endParaRPr lang="fr-FR"/>
        </a:p>
      </dgm:t>
    </dgm:pt>
    <dgm:pt modelId="{93152B77-7F4E-42D7-A574-5A4D422A900F}" type="sibTrans" cxnId="{04FBBA1E-0106-471B-AE33-75ECCC1103E7}">
      <dgm:prSet/>
      <dgm:spPr/>
      <dgm:t>
        <a:bodyPr/>
        <a:lstStyle/>
        <a:p>
          <a:endParaRPr lang="fr-FR"/>
        </a:p>
      </dgm:t>
    </dgm:pt>
    <dgm:pt modelId="{B4028B31-4448-41A0-93CD-12D16A0493AE}">
      <dgm:prSet phldrT="[Texte]" custT="1"/>
      <dgm:spPr/>
      <dgm:t>
        <a:bodyPr/>
        <a:lstStyle/>
        <a:p>
          <a:r>
            <a:rPr lang="fr-FR" sz="2100" dirty="0"/>
            <a:t>Dans un texte utilisant l'énumération, l'auteur présente une liste d'éléments liés les uns aux autres par un point </a:t>
          </a:r>
          <a:r>
            <a:rPr lang="fr-FR" sz="2100" dirty="0" smtClean="0"/>
            <a:t>commun </a:t>
          </a:r>
          <a:endParaRPr lang="fr-FR" sz="1400" dirty="0"/>
        </a:p>
      </dgm:t>
    </dgm:pt>
    <dgm:pt modelId="{2B9C9F90-F793-4D9B-BFCC-22DD45A09114}" type="parTrans" cxnId="{51D9A574-4525-4790-8061-DF5DB2A53E64}">
      <dgm:prSet/>
      <dgm:spPr/>
      <dgm:t>
        <a:bodyPr/>
        <a:lstStyle/>
        <a:p>
          <a:endParaRPr lang="fr-FR"/>
        </a:p>
      </dgm:t>
    </dgm:pt>
    <dgm:pt modelId="{4307F885-6F55-41D5-870A-E32827BE0DE8}" type="sibTrans" cxnId="{51D9A574-4525-4790-8061-DF5DB2A53E64}">
      <dgm:prSet/>
      <dgm:spPr/>
      <dgm:t>
        <a:bodyPr/>
        <a:lstStyle/>
        <a:p>
          <a:endParaRPr lang="fr-FR"/>
        </a:p>
      </dgm:t>
    </dgm:pt>
    <dgm:pt modelId="{6237CABF-2979-4B32-A924-82A8200E4FF0}">
      <dgm:prSet phldrT="[Texte]"/>
      <dgm:spPr/>
      <dgm:t>
        <a:bodyPr/>
        <a:lstStyle/>
        <a:p>
          <a:r>
            <a:rPr lang="fr-FR"/>
            <a:t>Le texte construit selon une structure du type séquentiel présente les éléments en suivant leur ordre d'enchaînement temporel.</a:t>
          </a:r>
        </a:p>
      </dgm:t>
    </dgm:pt>
    <dgm:pt modelId="{00F975C0-B0B1-4D50-9465-F1E8FCD001F3}" type="parTrans" cxnId="{F2BF8ED3-28D9-4F06-B630-F92C4D69AD3F}">
      <dgm:prSet/>
      <dgm:spPr/>
      <dgm:t>
        <a:bodyPr/>
        <a:lstStyle/>
        <a:p>
          <a:endParaRPr lang="fr-FR"/>
        </a:p>
      </dgm:t>
    </dgm:pt>
    <dgm:pt modelId="{336983F2-1DDE-4F07-8D8A-E8F3548D6ACC}" type="sibTrans" cxnId="{F2BF8ED3-28D9-4F06-B630-F92C4D69AD3F}">
      <dgm:prSet/>
      <dgm:spPr/>
      <dgm:t>
        <a:bodyPr/>
        <a:lstStyle/>
        <a:p>
          <a:endParaRPr lang="fr-FR"/>
        </a:p>
      </dgm:t>
    </dgm:pt>
    <dgm:pt modelId="{3A831C62-BA72-4186-A1A6-598237A05B8F}">
      <dgm:prSet phldrT="[Texte]"/>
      <dgm:spPr/>
      <dgm:t>
        <a:bodyPr/>
        <a:lstStyle/>
        <a:p>
          <a:r>
            <a:rPr lang="fr-FR" dirty="0"/>
            <a:t>L'ENUMERATION OU LA COLLECTION</a:t>
          </a:r>
        </a:p>
      </dgm:t>
    </dgm:pt>
    <dgm:pt modelId="{70CEF87C-BEDD-4ADE-A439-DA9F2BECF6DB}" type="sibTrans" cxnId="{F00F8937-C915-4328-9117-9E53F2B4CD23}">
      <dgm:prSet/>
      <dgm:spPr/>
      <dgm:t>
        <a:bodyPr/>
        <a:lstStyle/>
        <a:p>
          <a:endParaRPr lang="fr-FR"/>
        </a:p>
      </dgm:t>
    </dgm:pt>
    <dgm:pt modelId="{EE3DC191-475F-47A0-9B15-EEC52A39631F}" type="parTrans" cxnId="{F00F8937-C915-4328-9117-9E53F2B4CD23}">
      <dgm:prSet/>
      <dgm:spPr/>
      <dgm:t>
        <a:bodyPr/>
        <a:lstStyle/>
        <a:p>
          <a:endParaRPr lang="fr-FR"/>
        </a:p>
      </dgm:t>
    </dgm:pt>
    <dgm:pt modelId="{6F45854E-072C-45CC-B1EB-3368B68A7AC5}">
      <dgm:prSet phldrT="[Texte]"/>
      <dgm:spPr/>
      <dgm:t>
        <a:bodyPr/>
        <a:lstStyle/>
        <a:p>
          <a:r>
            <a:rPr lang="fr-FR"/>
            <a:t>LA SEQUENCE</a:t>
          </a:r>
        </a:p>
      </dgm:t>
    </dgm:pt>
    <dgm:pt modelId="{374EEF55-ACC3-4519-83B0-83EC94527985}" type="sibTrans" cxnId="{BBC28817-82A7-43AB-AF81-C976B339B32C}">
      <dgm:prSet/>
      <dgm:spPr/>
      <dgm:t>
        <a:bodyPr/>
        <a:lstStyle/>
        <a:p>
          <a:endParaRPr lang="fr-FR"/>
        </a:p>
      </dgm:t>
    </dgm:pt>
    <dgm:pt modelId="{BC64F229-35C9-456F-BB74-063FDD1EEC34}" type="parTrans" cxnId="{BBC28817-82A7-43AB-AF81-C976B339B32C}">
      <dgm:prSet/>
      <dgm:spPr/>
      <dgm:t>
        <a:bodyPr/>
        <a:lstStyle/>
        <a:p>
          <a:endParaRPr lang="fr-FR"/>
        </a:p>
      </dgm:t>
    </dgm:pt>
    <dgm:pt modelId="{AD981C54-CF09-4F97-A813-6D4B89BD01B1}" type="pres">
      <dgm:prSet presAssocID="{02C4837D-C2F1-4BC5-B2E2-B14178F0FE28}" presName="Name0" presStyleCnt="0">
        <dgm:presLayoutVars>
          <dgm:dir/>
          <dgm:animLvl val="lvl"/>
          <dgm:resizeHandles val="exact"/>
        </dgm:presLayoutVars>
      </dgm:prSet>
      <dgm:spPr/>
      <dgm:t>
        <a:bodyPr/>
        <a:lstStyle/>
        <a:p>
          <a:endParaRPr lang="fr-FR"/>
        </a:p>
      </dgm:t>
    </dgm:pt>
    <dgm:pt modelId="{482B606D-A19C-4D4B-8D59-003E910BBF57}" type="pres">
      <dgm:prSet presAssocID="{D43404C0-E63D-4AD0-9902-BCF06936DCCC}" presName="linNode" presStyleCnt="0"/>
      <dgm:spPr/>
    </dgm:pt>
    <dgm:pt modelId="{80D66B69-12F3-4015-8CF4-0B98F25A68CE}" type="pres">
      <dgm:prSet presAssocID="{D43404C0-E63D-4AD0-9902-BCF06936DCCC}" presName="parentText" presStyleLbl="node1" presStyleIdx="0" presStyleCnt="3">
        <dgm:presLayoutVars>
          <dgm:chMax val="1"/>
          <dgm:bulletEnabled val="1"/>
        </dgm:presLayoutVars>
      </dgm:prSet>
      <dgm:spPr/>
      <dgm:t>
        <a:bodyPr/>
        <a:lstStyle/>
        <a:p>
          <a:endParaRPr lang="fr-FR"/>
        </a:p>
      </dgm:t>
    </dgm:pt>
    <dgm:pt modelId="{9002C348-7720-4BE4-85A4-80E8C42D3FB6}" type="pres">
      <dgm:prSet presAssocID="{D43404C0-E63D-4AD0-9902-BCF06936DCCC}" presName="descendantText" presStyleLbl="alignAccFollowNode1" presStyleIdx="0" presStyleCnt="3">
        <dgm:presLayoutVars>
          <dgm:bulletEnabled val="1"/>
        </dgm:presLayoutVars>
      </dgm:prSet>
      <dgm:spPr/>
      <dgm:t>
        <a:bodyPr/>
        <a:lstStyle/>
        <a:p>
          <a:endParaRPr lang="fr-FR"/>
        </a:p>
      </dgm:t>
    </dgm:pt>
    <dgm:pt modelId="{AA84D51C-A256-4890-95A2-B22B3BE28344}" type="pres">
      <dgm:prSet presAssocID="{23C6ED8D-32E2-4521-8A42-DF918BF848D9}" presName="sp" presStyleCnt="0"/>
      <dgm:spPr/>
    </dgm:pt>
    <dgm:pt modelId="{9B688EE8-4A66-4882-92CC-89D37D1DF8EB}" type="pres">
      <dgm:prSet presAssocID="{3A831C62-BA72-4186-A1A6-598237A05B8F}" presName="linNode" presStyleCnt="0"/>
      <dgm:spPr/>
    </dgm:pt>
    <dgm:pt modelId="{BF3DABB7-C8DA-40FD-99F2-FFCCDB01E795}" type="pres">
      <dgm:prSet presAssocID="{3A831C62-BA72-4186-A1A6-598237A05B8F}" presName="parentText" presStyleLbl="node1" presStyleIdx="1" presStyleCnt="3">
        <dgm:presLayoutVars>
          <dgm:chMax val="1"/>
          <dgm:bulletEnabled val="1"/>
        </dgm:presLayoutVars>
      </dgm:prSet>
      <dgm:spPr/>
      <dgm:t>
        <a:bodyPr/>
        <a:lstStyle/>
        <a:p>
          <a:endParaRPr lang="fr-FR"/>
        </a:p>
      </dgm:t>
    </dgm:pt>
    <dgm:pt modelId="{2EF42BB4-6615-463A-8817-238B61BA2166}" type="pres">
      <dgm:prSet presAssocID="{3A831C62-BA72-4186-A1A6-598237A05B8F}" presName="descendantText" presStyleLbl="alignAccFollowNode1" presStyleIdx="1" presStyleCnt="3">
        <dgm:presLayoutVars>
          <dgm:bulletEnabled val="1"/>
        </dgm:presLayoutVars>
      </dgm:prSet>
      <dgm:spPr/>
      <dgm:t>
        <a:bodyPr/>
        <a:lstStyle/>
        <a:p>
          <a:endParaRPr lang="fr-FR"/>
        </a:p>
      </dgm:t>
    </dgm:pt>
    <dgm:pt modelId="{C1F01AC5-A8E1-4C1C-B1EB-38AE6196B154}" type="pres">
      <dgm:prSet presAssocID="{70CEF87C-BEDD-4ADE-A439-DA9F2BECF6DB}" presName="sp" presStyleCnt="0"/>
      <dgm:spPr/>
    </dgm:pt>
    <dgm:pt modelId="{C92950FC-9248-4275-B69D-A7A7166E5D13}" type="pres">
      <dgm:prSet presAssocID="{6F45854E-072C-45CC-B1EB-3368B68A7AC5}" presName="linNode" presStyleCnt="0"/>
      <dgm:spPr/>
    </dgm:pt>
    <dgm:pt modelId="{006A749E-B80E-46C7-B34F-5B75B7A5EB26}" type="pres">
      <dgm:prSet presAssocID="{6F45854E-072C-45CC-B1EB-3368B68A7AC5}" presName="parentText" presStyleLbl="node1" presStyleIdx="2" presStyleCnt="3">
        <dgm:presLayoutVars>
          <dgm:chMax val="1"/>
          <dgm:bulletEnabled val="1"/>
        </dgm:presLayoutVars>
      </dgm:prSet>
      <dgm:spPr/>
      <dgm:t>
        <a:bodyPr/>
        <a:lstStyle/>
        <a:p>
          <a:endParaRPr lang="fr-FR"/>
        </a:p>
      </dgm:t>
    </dgm:pt>
    <dgm:pt modelId="{7744F95F-06B5-42CC-9285-5A70AA89A47C}" type="pres">
      <dgm:prSet presAssocID="{6F45854E-072C-45CC-B1EB-3368B68A7AC5}" presName="descendantText" presStyleLbl="alignAccFollowNode1" presStyleIdx="2" presStyleCnt="3">
        <dgm:presLayoutVars>
          <dgm:bulletEnabled val="1"/>
        </dgm:presLayoutVars>
      </dgm:prSet>
      <dgm:spPr/>
      <dgm:t>
        <a:bodyPr/>
        <a:lstStyle/>
        <a:p>
          <a:endParaRPr lang="fr-FR"/>
        </a:p>
      </dgm:t>
    </dgm:pt>
  </dgm:ptLst>
  <dgm:cxnLst>
    <dgm:cxn modelId="{F2BF8ED3-28D9-4F06-B630-F92C4D69AD3F}" srcId="{6F45854E-072C-45CC-B1EB-3368B68A7AC5}" destId="{6237CABF-2979-4B32-A924-82A8200E4FF0}" srcOrd="0" destOrd="0" parTransId="{00F975C0-B0B1-4D50-9465-F1E8FCD001F3}" sibTransId="{336983F2-1DDE-4F07-8D8A-E8F3548D6ACC}"/>
    <dgm:cxn modelId="{DDD0C65A-7DC6-474D-AE75-93503DBF01A5}" srcId="{02C4837D-C2F1-4BC5-B2E2-B14178F0FE28}" destId="{D43404C0-E63D-4AD0-9902-BCF06936DCCC}" srcOrd="0" destOrd="0" parTransId="{793C1186-7BB0-4CAA-9BBD-7525ECE1A71D}" sibTransId="{23C6ED8D-32E2-4521-8A42-DF918BF848D9}"/>
    <dgm:cxn modelId="{51D9A574-4525-4790-8061-DF5DB2A53E64}" srcId="{3A831C62-BA72-4186-A1A6-598237A05B8F}" destId="{B4028B31-4448-41A0-93CD-12D16A0493AE}" srcOrd="0" destOrd="0" parTransId="{2B9C9F90-F793-4D9B-BFCC-22DD45A09114}" sibTransId="{4307F885-6F55-41D5-870A-E32827BE0DE8}"/>
    <dgm:cxn modelId="{1D40AC1A-AC85-4B14-9619-A79D8B80261B}" type="presOf" srcId="{02C4837D-C2F1-4BC5-B2E2-B14178F0FE28}" destId="{AD981C54-CF09-4F97-A813-6D4B89BD01B1}" srcOrd="0" destOrd="0" presId="urn:microsoft.com/office/officeart/2005/8/layout/vList5"/>
    <dgm:cxn modelId="{BBC28817-82A7-43AB-AF81-C976B339B32C}" srcId="{02C4837D-C2F1-4BC5-B2E2-B14178F0FE28}" destId="{6F45854E-072C-45CC-B1EB-3368B68A7AC5}" srcOrd="2" destOrd="0" parTransId="{BC64F229-35C9-456F-BB74-063FDD1EEC34}" sibTransId="{374EEF55-ACC3-4519-83B0-83EC94527985}"/>
    <dgm:cxn modelId="{E8C3581E-D034-4EAD-92A0-B2807F238C04}" type="presOf" srcId="{6F45854E-072C-45CC-B1EB-3368B68A7AC5}" destId="{006A749E-B80E-46C7-B34F-5B75B7A5EB26}" srcOrd="0" destOrd="0" presId="urn:microsoft.com/office/officeart/2005/8/layout/vList5"/>
    <dgm:cxn modelId="{04FBBA1E-0106-471B-AE33-75ECCC1103E7}" srcId="{D43404C0-E63D-4AD0-9902-BCF06936DCCC}" destId="{DB7AC119-8E2D-4F5B-854D-0F8D1C459C0E}" srcOrd="0" destOrd="0" parTransId="{A3AA22C2-9C8C-4FC3-BEF1-CD610ECAC022}" sibTransId="{93152B77-7F4E-42D7-A574-5A4D422A900F}"/>
    <dgm:cxn modelId="{F00F8937-C915-4328-9117-9E53F2B4CD23}" srcId="{02C4837D-C2F1-4BC5-B2E2-B14178F0FE28}" destId="{3A831C62-BA72-4186-A1A6-598237A05B8F}" srcOrd="1" destOrd="0" parTransId="{EE3DC191-475F-47A0-9B15-EEC52A39631F}" sibTransId="{70CEF87C-BEDD-4ADE-A439-DA9F2BECF6DB}"/>
    <dgm:cxn modelId="{FFF3F04D-4E1D-4BCA-A154-3A4A6249DD01}" type="presOf" srcId="{D43404C0-E63D-4AD0-9902-BCF06936DCCC}" destId="{80D66B69-12F3-4015-8CF4-0B98F25A68CE}" srcOrd="0" destOrd="0" presId="urn:microsoft.com/office/officeart/2005/8/layout/vList5"/>
    <dgm:cxn modelId="{F5C1617E-93B6-4F14-AE16-0987501182A3}" type="presOf" srcId="{DB7AC119-8E2D-4F5B-854D-0F8D1C459C0E}" destId="{9002C348-7720-4BE4-85A4-80E8C42D3FB6}" srcOrd="0" destOrd="0" presId="urn:microsoft.com/office/officeart/2005/8/layout/vList5"/>
    <dgm:cxn modelId="{7D145AE7-3722-4511-98F2-F444DB584EC1}" type="presOf" srcId="{6237CABF-2979-4B32-A924-82A8200E4FF0}" destId="{7744F95F-06B5-42CC-9285-5A70AA89A47C}" srcOrd="0" destOrd="0" presId="urn:microsoft.com/office/officeart/2005/8/layout/vList5"/>
    <dgm:cxn modelId="{F41E4673-F5A4-4036-B401-0F545C102E2A}" type="presOf" srcId="{B4028B31-4448-41A0-93CD-12D16A0493AE}" destId="{2EF42BB4-6615-463A-8817-238B61BA2166}" srcOrd="0" destOrd="0" presId="urn:microsoft.com/office/officeart/2005/8/layout/vList5"/>
    <dgm:cxn modelId="{70257093-3226-4B7F-8F7A-4C56D1D82C66}" type="presOf" srcId="{3A831C62-BA72-4186-A1A6-598237A05B8F}" destId="{BF3DABB7-C8DA-40FD-99F2-FFCCDB01E795}" srcOrd="0" destOrd="0" presId="urn:microsoft.com/office/officeart/2005/8/layout/vList5"/>
    <dgm:cxn modelId="{EF75F3F7-76C3-45B8-9B1D-1D43EFDA1271}" type="presParOf" srcId="{AD981C54-CF09-4F97-A813-6D4B89BD01B1}" destId="{482B606D-A19C-4D4B-8D59-003E910BBF57}" srcOrd="0" destOrd="0" presId="urn:microsoft.com/office/officeart/2005/8/layout/vList5"/>
    <dgm:cxn modelId="{7A3CB5AB-79AF-4A3C-BE52-320740E7B032}" type="presParOf" srcId="{482B606D-A19C-4D4B-8D59-003E910BBF57}" destId="{80D66B69-12F3-4015-8CF4-0B98F25A68CE}" srcOrd="0" destOrd="0" presId="urn:microsoft.com/office/officeart/2005/8/layout/vList5"/>
    <dgm:cxn modelId="{3667388A-AB40-4C15-8E75-7F86C47463C0}" type="presParOf" srcId="{482B606D-A19C-4D4B-8D59-003E910BBF57}" destId="{9002C348-7720-4BE4-85A4-80E8C42D3FB6}" srcOrd="1" destOrd="0" presId="urn:microsoft.com/office/officeart/2005/8/layout/vList5"/>
    <dgm:cxn modelId="{A15A8E71-6DA2-4F13-A3D1-EF34B791E8CE}" type="presParOf" srcId="{AD981C54-CF09-4F97-A813-6D4B89BD01B1}" destId="{AA84D51C-A256-4890-95A2-B22B3BE28344}" srcOrd="1" destOrd="0" presId="urn:microsoft.com/office/officeart/2005/8/layout/vList5"/>
    <dgm:cxn modelId="{5DC5AED7-460A-4C6D-8420-6F401A2B8165}" type="presParOf" srcId="{AD981C54-CF09-4F97-A813-6D4B89BD01B1}" destId="{9B688EE8-4A66-4882-92CC-89D37D1DF8EB}" srcOrd="2" destOrd="0" presId="urn:microsoft.com/office/officeart/2005/8/layout/vList5"/>
    <dgm:cxn modelId="{A15D8773-3091-4980-A18E-3779B5AD3E15}" type="presParOf" srcId="{9B688EE8-4A66-4882-92CC-89D37D1DF8EB}" destId="{BF3DABB7-C8DA-40FD-99F2-FFCCDB01E795}" srcOrd="0" destOrd="0" presId="urn:microsoft.com/office/officeart/2005/8/layout/vList5"/>
    <dgm:cxn modelId="{7525F85C-88E2-4A00-B15F-C33F91C040B2}" type="presParOf" srcId="{9B688EE8-4A66-4882-92CC-89D37D1DF8EB}" destId="{2EF42BB4-6615-463A-8817-238B61BA2166}" srcOrd="1" destOrd="0" presId="urn:microsoft.com/office/officeart/2005/8/layout/vList5"/>
    <dgm:cxn modelId="{5A5CBB1B-775E-4C86-964C-D5AD2C2CD063}" type="presParOf" srcId="{AD981C54-CF09-4F97-A813-6D4B89BD01B1}" destId="{C1F01AC5-A8E1-4C1C-B1EB-38AE6196B154}" srcOrd="3" destOrd="0" presId="urn:microsoft.com/office/officeart/2005/8/layout/vList5"/>
    <dgm:cxn modelId="{46739083-7550-4FB2-9FCC-D3ADD7B18C60}" type="presParOf" srcId="{AD981C54-CF09-4F97-A813-6D4B89BD01B1}" destId="{C92950FC-9248-4275-B69D-A7A7166E5D13}" srcOrd="4" destOrd="0" presId="urn:microsoft.com/office/officeart/2005/8/layout/vList5"/>
    <dgm:cxn modelId="{7C08BA92-940A-4A68-9C29-FFF63BF88F82}" type="presParOf" srcId="{C92950FC-9248-4275-B69D-A7A7166E5D13}" destId="{006A749E-B80E-46C7-B34F-5B75B7A5EB26}" srcOrd="0" destOrd="0" presId="urn:microsoft.com/office/officeart/2005/8/layout/vList5"/>
    <dgm:cxn modelId="{F078BE00-BFBA-465C-9280-6A4278B2D4DB}" type="presParOf" srcId="{C92950FC-9248-4275-B69D-A7A7166E5D13}" destId="{7744F95F-06B5-42CC-9285-5A70AA89A47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C4837D-C2F1-4BC5-B2E2-B14178F0FE2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937D0E41-4A1B-48D9-9777-70F1F4234756}">
      <dgm:prSet phldrT="[Texte]"/>
      <dgm:spPr>
        <a:xfrm>
          <a:off x="0" y="2541"/>
          <a:ext cx="3920744" cy="1677127"/>
        </a:xfrm>
        <a:prstGeom prst="roundRect">
          <a:avLst/>
        </a:prstGeom>
      </dgm:spPr>
      <dgm:t>
        <a:bodyPr/>
        <a:lstStyle/>
        <a:p>
          <a:r>
            <a:rPr lang="fr-FR" dirty="0" smtClean="0">
              <a:latin typeface="Calibri" panose="020F0502020204030204"/>
              <a:ea typeface="+mn-ea"/>
              <a:cs typeface="+mn-cs"/>
            </a:rPr>
            <a:t>LA COMPARAISON</a:t>
          </a:r>
          <a:endParaRPr lang="fr-FR" dirty="0">
            <a:latin typeface="Calibri" panose="020F0502020204030204"/>
            <a:ea typeface="+mn-ea"/>
            <a:cs typeface="+mn-cs"/>
          </a:endParaRPr>
        </a:p>
      </dgm:t>
    </dgm:pt>
    <dgm:pt modelId="{5C0E58B1-6686-43A7-A818-DC29F3309E11}" type="parTrans" cxnId="{27EAB994-7A0A-4DE9-AE5D-E9E8223786CB}">
      <dgm:prSet/>
      <dgm:spPr/>
      <dgm:t>
        <a:bodyPr/>
        <a:lstStyle/>
        <a:p>
          <a:endParaRPr lang="fr-FR"/>
        </a:p>
      </dgm:t>
    </dgm:pt>
    <dgm:pt modelId="{699AA2AB-C7C7-4DA4-B104-11305EF798F3}" type="sibTrans" cxnId="{27EAB994-7A0A-4DE9-AE5D-E9E8223786CB}">
      <dgm:prSet/>
      <dgm:spPr/>
      <dgm:t>
        <a:bodyPr/>
        <a:lstStyle/>
        <a:p>
          <a:endParaRPr lang="fr-FR"/>
        </a:p>
      </dgm:t>
    </dgm:pt>
    <dgm:pt modelId="{F6C7E891-4BD7-4E60-B5DC-5253A95546E0}">
      <dgm:prSet/>
      <dgm:spPr>
        <a:xfrm rot="5400000">
          <a:off x="6734999" y="-2644000"/>
          <a:ext cx="1341702" cy="6970211"/>
        </a:xfrm>
        <a:prstGeom prst="round2SameRect">
          <a:avLst/>
        </a:prstGeom>
      </dgm:spPr>
      <dgm:t>
        <a:bodyPr/>
        <a:lstStyle/>
        <a:p>
          <a:r>
            <a:rPr lang="fr-FR" smtClean="0">
              <a:latin typeface="Calibri" panose="020F0502020204030204"/>
              <a:ea typeface="+mn-ea"/>
              <a:cs typeface="+mn-cs"/>
            </a:rPr>
            <a:t>Le texte orienté vers la comparaison met en relief les ressemblances et les différences qui existent entre des objets, des êtres vivants, des situations ou des événements.</a:t>
          </a:r>
          <a:endParaRPr lang="fr-FR">
            <a:latin typeface="Calibri" panose="020F0502020204030204"/>
            <a:ea typeface="+mn-ea"/>
            <a:cs typeface="+mn-cs"/>
          </a:endParaRPr>
        </a:p>
      </dgm:t>
    </dgm:pt>
    <dgm:pt modelId="{0C914658-332E-4078-8413-A32233FFB661}" type="parTrans" cxnId="{9209D95C-66C7-4F95-B8ED-767C026DE2BF}">
      <dgm:prSet/>
      <dgm:spPr/>
      <dgm:t>
        <a:bodyPr/>
        <a:lstStyle/>
        <a:p>
          <a:endParaRPr lang="fr-FR"/>
        </a:p>
      </dgm:t>
    </dgm:pt>
    <dgm:pt modelId="{15783CDF-F252-4AFA-88CE-2099DF56686B}" type="sibTrans" cxnId="{9209D95C-66C7-4F95-B8ED-767C026DE2BF}">
      <dgm:prSet/>
      <dgm:spPr/>
      <dgm:t>
        <a:bodyPr/>
        <a:lstStyle/>
        <a:p>
          <a:endParaRPr lang="fr-FR"/>
        </a:p>
      </dgm:t>
    </dgm:pt>
    <dgm:pt modelId="{7ECD822F-B7CD-447F-BD0C-C3C3BFE54EF3}">
      <dgm:prSet/>
      <dgm:spPr>
        <a:xfrm>
          <a:off x="0" y="1763525"/>
          <a:ext cx="3920744" cy="1677127"/>
        </a:xfrm>
        <a:prstGeom prst="roundRect">
          <a:avLst/>
        </a:prstGeom>
      </dgm:spPr>
      <dgm:t>
        <a:bodyPr/>
        <a:lstStyle/>
        <a:p>
          <a:r>
            <a:rPr lang="fr-FR" smtClean="0">
              <a:latin typeface="Calibri" panose="020F0502020204030204"/>
              <a:ea typeface="+mn-ea"/>
              <a:cs typeface="+mn-cs"/>
            </a:rPr>
            <a:t>LA CAUSE et L'EFFET</a:t>
          </a:r>
          <a:endParaRPr lang="fr-FR">
            <a:latin typeface="Calibri" panose="020F0502020204030204"/>
            <a:ea typeface="+mn-ea"/>
            <a:cs typeface="+mn-cs"/>
          </a:endParaRPr>
        </a:p>
      </dgm:t>
    </dgm:pt>
    <dgm:pt modelId="{64863B7F-7D0B-4BA4-B0FE-B6432B1D5ED5}" type="parTrans" cxnId="{72AAFA47-6ABA-421D-8BC3-CC94FB2BF7B5}">
      <dgm:prSet/>
      <dgm:spPr/>
      <dgm:t>
        <a:bodyPr/>
        <a:lstStyle/>
        <a:p>
          <a:endParaRPr lang="fr-FR"/>
        </a:p>
      </dgm:t>
    </dgm:pt>
    <dgm:pt modelId="{F145409B-E845-4986-A4F8-0C84055D2225}" type="sibTrans" cxnId="{72AAFA47-6ABA-421D-8BC3-CC94FB2BF7B5}">
      <dgm:prSet/>
      <dgm:spPr/>
      <dgm:t>
        <a:bodyPr/>
        <a:lstStyle/>
        <a:p>
          <a:endParaRPr lang="fr-FR"/>
        </a:p>
      </dgm:t>
    </dgm:pt>
    <dgm:pt modelId="{16FC2983-4C3B-41A0-AE48-89A9A547E3D6}">
      <dgm:prSet/>
      <dgm:spPr>
        <a:xfrm rot="5400000">
          <a:off x="6734999" y="-883016"/>
          <a:ext cx="1341702" cy="6970211"/>
        </a:xfrm>
        <a:prstGeom prst="round2SameRect">
          <a:avLst/>
        </a:prstGeom>
      </dgm:spPr>
      <dgm:t>
        <a:bodyPr/>
        <a:lstStyle/>
        <a:p>
          <a:r>
            <a:rPr lang="fr-FR" smtClean="0">
              <a:latin typeface="Calibri" panose="020F0502020204030204"/>
              <a:ea typeface="+mn-ea"/>
              <a:cs typeface="+mn-cs"/>
            </a:rPr>
            <a:t>Dans un texte du type cause et effet, il est possible de dégager une relation causale entre les idées. Une idée est l'antécédent ou la cause et l'autre idée est sa conséquence ou son effet.</a:t>
          </a:r>
          <a:endParaRPr lang="fr-FR">
            <a:latin typeface="Calibri" panose="020F0502020204030204"/>
            <a:ea typeface="+mn-ea"/>
            <a:cs typeface="+mn-cs"/>
          </a:endParaRPr>
        </a:p>
      </dgm:t>
    </dgm:pt>
    <dgm:pt modelId="{9438B3B7-7BD2-4C62-9223-0F9B88554FAA}" type="parTrans" cxnId="{8D23F788-45FC-4EB1-BAB8-3771105160C6}">
      <dgm:prSet/>
      <dgm:spPr/>
      <dgm:t>
        <a:bodyPr/>
        <a:lstStyle/>
        <a:p>
          <a:endParaRPr lang="fr-FR"/>
        </a:p>
      </dgm:t>
    </dgm:pt>
    <dgm:pt modelId="{42AB14A9-9934-407F-8697-11014611490C}" type="sibTrans" cxnId="{8D23F788-45FC-4EB1-BAB8-3771105160C6}">
      <dgm:prSet/>
      <dgm:spPr/>
      <dgm:t>
        <a:bodyPr/>
        <a:lstStyle/>
        <a:p>
          <a:endParaRPr lang="fr-FR"/>
        </a:p>
      </dgm:t>
    </dgm:pt>
    <dgm:pt modelId="{8035144B-117B-4B26-B589-4F51DF815D91}">
      <dgm:prSet/>
      <dgm:spPr>
        <a:xfrm>
          <a:off x="0" y="3524509"/>
          <a:ext cx="3920744" cy="1677127"/>
        </a:xfrm>
        <a:prstGeom prst="roundRect">
          <a:avLst/>
        </a:prstGeom>
      </dgm:spPr>
      <dgm:t>
        <a:bodyPr/>
        <a:lstStyle/>
        <a:p>
          <a:r>
            <a:rPr lang="fr-FR" smtClean="0">
              <a:latin typeface="Calibri" panose="020F0502020204030204"/>
              <a:ea typeface="+mn-ea"/>
              <a:cs typeface="+mn-cs"/>
            </a:rPr>
            <a:t>LE PROBLEME et LA SOLUTION</a:t>
          </a:r>
          <a:endParaRPr lang="fr-FR">
            <a:latin typeface="Calibri" panose="020F0502020204030204"/>
            <a:ea typeface="+mn-ea"/>
            <a:cs typeface="+mn-cs"/>
          </a:endParaRPr>
        </a:p>
      </dgm:t>
    </dgm:pt>
    <dgm:pt modelId="{B4191EA5-C330-40BF-B6DE-743C34661F82}" type="parTrans" cxnId="{2ABC8B5A-D354-43C1-9533-192C56C32B4A}">
      <dgm:prSet/>
      <dgm:spPr/>
      <dgm:t>
        <a:bodyPr/>
        <a:lstStyle/>
        <a:p>
          <a:endParaRPr lang="fr-FR"/>
        </a:p>
      </dgm:t>
    </dgm:pt>
    <dgm:pt modelId="{7F164614-FD6C-4608-A0B8-C8099074FF9A}" type="sibTrans" cxnId="{2ABC8B5A-D354-43C1-9533-192C56C32B4A}">
      <dgm:prSet/>
      <dgm:spPr/>
      <dgm:t>
        <a:bodyPr/>
        <a:lstStyle/>
        <a:p>
          <a:endParaRPr lang="fr-FR"/>
        </a:p>
      </dgm:t>
    </dgm:pt>
    <dgm:pt modelId="{D2FB3E51-E9C2-4FB3-ACD3-EE3E43D903FF}">
      <dgm:prSet/>
      <dgm:spPr>
        <a:xfrm rot="5400000">
          <a:off x="6734999" y="877967"/>
          <a:ext cx="1341702" cy="6970211"/>
        </a:xfrm>
        <a:prstGeom prst="round2SameRect">
          <a:avLst/>
        </a:prstGeom>
      </dgm:spPr>
      <dgm:t>
        <a:bodyPr/>
        <a:lstStyle/>
        <a:p>
          <a:r>
            <a:rPr lang="fr-FR" dirty="0" smtClean="0">
              <a:latin typeface="Calibri" panose="020F0502020204030204"/>
              <a:ea typeface="+mn-ea"/>
              <a:cs typeface="+mn-cs"/>
            </a:rPr>
            <a:t>La structure problème et solution ressemble à la structure cause et effet en ce sens que le problème est l'antécédent de la solution. Toutefois, cette structure comporte aussi une certaine juxtaposition du problème et des solution(s).</a:t>
          </a:r>
          <a:endParaRPr lang="fr-FR" dirty="0">
            <a:latin typeface="Calibri" panose="020F0502020204030204"/>
            <a:ea typeface="+mn-ea"/>
            <a:cs typeface="+mn-cs"/>
          </a:endParaRPr>
        </a:p>
      </dgm:t>
    </dgm:pt>
    <dgm:pt modelId="{AEADDA40-869A-4A22-B232-698F2A5A37BD}" type="parTrans" cxnId="{7E6A6AEA-EAF6-4D06-827B-1F79B7271D21}">
      <dgm:prSet/>
      <dgm:spPr/>
      <dgm:t>
        <a:bodyPr/>
        <a:lstStyle/>
        <a:p>
          <a:endParaRPr lang="fr-FR"/>
        </a:p>
      </dgm:t>
    </dgm:pt>
    <dgm:pt modelId="{0B4205C7-1C6B-41E8-9AEF-B8A46BD6E1F1}" type="sibTrans" cxnId="{7E6A6AEA-EAF6-4D06-827B-1F79B7271D21}">
      <dgm:prSet/>
      <dgm:spPr/>
      <dgm:t>
        <a:bodyPr/>
        <a:lstStyle/>
        <a:p>
          <a:endParaRPr lang="fr-FR"/>
        </a:p>
      </dgm:t>
    </dgm:pt>
    <dgm:pt modelId="{AD981C54-CF09-4F97-A813-6D4B89BD01B1}" type="pres">
      <dgm:prSet presAssocID="{02C4837D-C2F1-4BC5-B2E2-B14178F0FE28}" presName="Name0" presStyleCnt="0">
        <dgm:presLayoutVars>
          <dgm:dir/>
          <dgm:animLvl val="lvl"/>
          <dgm:resizeHandles val="exact"/>
        </dgm:presLayoutVars>
      </dgm:prSet>
      <dgm:spPr/>
      <dgm:t>
        <a:bodyPr/>
        <a:lstStyle/>
        <a:p>
          <a:endParaRPr lang="fr-FR"/>
        </a:p>
      </dgm:t>
    </dgm:pt>
    <dgm:pt modelId="{8616ECB3-E3C9-4287-8081-39D5B1E0F5B4}" type="pres">
      <dgm:prSet presAssocID="{937D0E41-4A1B-48D9-9777-70F1F4234756}" presName="linNode" presStyleCnt="0"/>
      <dgm:spPr/>
      <dgm:t>
        <a:bodyPr/>
        <a:lstStyle/>
        <a:p>
          <a:endParaRPr lang="fr-FR"/>
        </a:p>
      </dgm:t>
    </dgm:pt>
    <dgm:pt modelId="{25D3F010-83A0-4477-9B15-49541606D9F2}" type="pres">
      <dgm:prSet presAssocID="{937D0E41-4A1B-48D9-9777-70F1F4234756}" presName="parentText" presStyleLbl="node1" presStyleIdx="0" presStyleCnt="3">
        <dgm:presLayoutVars>
          <dgm:chMax val="1"/>
          <dgm:bulletEnabled val="1"/>
        </dgm:presLayoutVars>
      </dgm:prSet>
      <dgm:spPr/>
      <dgm:t>
        <a:bodyPr/>
        <a:lstStyle/>
        <a:p>
          <a:endParaRPr lang="fr-FR"/>
        </a:p>
      </dgm:t>
    </dgm:pt>
    <dgm:pt modelId="{DA4BCA75-CA49-4528-8FDD-3CED611A7D8B}" type="pres">
      <dgm:prSet presAssocID="{937D0E41-4A1B-48D9-9777-70F1F4234756}" presName="descendantText" presStyleLbl="alignAccFollowNode1" presStyleIdx="0" presStyleCnt="3">
        <dgm:presLayoutVars>
          <dgm:bulletEnabled val="1"/>
        </dgm:presLayoutVars>
      </dgm:prSet>
      <dgm:spPr/>
      <dgm:t>
        <a:bodyPr/>
        <a:lstStyle/>
        <a:p>
          <a:endParaRPr lang="fr-FR"/>
        </a:p>
      </dgm:t>
    </dgm:pt>
    <dgm:pt modelId="{6584BADA-00B8-484D-83F1-43622C1160BF}" type="pres">
      <dgm:prSet presAssocID="{699AA2AB-C7C7-4DA4-B104-11305EF798F3}" presName="sp" presStyleCnt="0"/>
      <dgm:spPr/>
      <dgm:t>
        <a:bodyPr/>
        <a:lstStyle/>
        <a:p>
          <a:endParaRPr lang="fr-FR"/>
        </a:p>
      </dgm:t>
    </dgm:pt>
    <dgm:pt modelId="{B435D07F-3906-46EC-83EA-34A3D675C95C}" type="pres">
      <dgm:prSet presAssocID="{7ECD822F-B7CD-447F-BD0C-C3C3BFE54EF3}" presName="linNode" presStyleCnt="0"/>
      <dgm:spPr/>
      <dgm:t>
        <a:bodyPr/>
        <a:lstStyle/>
        <a:p>
          <a:endParaRPr lang="fr-FR"/>
        </a:p>
      </dgm:t>
    </dgm:pt>
    <dgm:pt modelId="{974818E4-1AF6-4843-B8F1-25F9CF9005B2}" type="pres">
      <dgm:prSet presAssocID="{7ECD822F-B7CD-447F-BD0C-C3C3BFE54EF3}" presName="parentText" presStyleLbl="node1" presStyleIdx="1" presStyleCnt="3">
        <dgm:presLayoutVars>
          <dgm:chMax val="1"/>
          <dgm:bulletEnabled val="1"/>
        </dgm:presLayoutVars>
      </dgm:prSet>
      <dgm:spPr/>
      <dgm:t>
        <a:bodyPr/>
        <a:lstStyle/>
        <a:p>
          <a:endParaRPr lang="fr-FR"/>
        </a:p>
      </dgm:t>
    </dgm:pt>
    <dgm:pt modelId="{77DCD2FD-0D8A-4F77-BF55-2AA7F07DE878}" type="pres">
      <dgm:prSet presAssocID="{7ECD822F-B7CD-447F-BD0C-C3C3BFE54EF3}" presName="descendantText" presStyleLbl="alignAccFollowNode1" presStyleIdx="1" presStyleCnt="3">
        <dgm:presLayoutVars>
          <dgm:bulletEnabled val="1"/>
        </dgm:presLayoutVars>
      </dgm:prSet>
      <dgm:spPr/>
      <dgm:t>
        <a:bodyPr/>
        <a:lstStyle/>
        <a:p>
          <a:endParaRPr lang="fr-FR"/>
        </a:p>
      </dgm:t>
    </dgm:pt>
    <dgm:pt modelId="{3C7C5D6E-F0F3-4494-8674-435939B92610}" type="pres">
      <dgm:prSet presAssocID="{F145409B-E845-4986-A4F8-0C84055D2225}" presName="sp" presStyleCnt="0"/>
      <dgm:spPr/>
      <dgm:t>
        <a:bodyPr/>
        <a:lstStyle/>
        <a:p>
          <a:endParaRPr lang="fr-FR"/>
        </a:p>
      </dgm:t>
    </dgm:pt>
    <dgm:pt modelId="{2384FC03-6245-49A2-A03B-DF0E1EC9738D}" type="pres">
      <dgm:prSet presAssocID="{8035144B-117B-4B26-B589-4F51DF815D91}" presName="linNode" presStyleCnt="0"/>
      <dgm:spPr/>
      <dgm:t>
        <a:bodyPr/>
        <a:lstStyle/>
        <a:p>
          <a:endParaRPr lang="fr-FR"/>
        </a:p>
      </dgm:t>
    </dgm:pt>
    <dgm:pt modelId="{676A44DE-3F04-4D22-9AAE-BC26044951D2}" type="pres">
      <dgm:prSet presAssocID="{8035144B-117B-4B26-B589-4F51DF815D91}" presName="parentText" presStyleLbl="node1" presStyleIdx="2" presStyleCnt="3">
        <dgm:presLayoutVars>
          <dgm:chMax val="1"/>
          <dgm:bulletEnabled val="1"/>
        </dgm:presLayoutVars>
      </dgm:prSet>
      <dgm:spPr/>
      <dgm:t>
        <a:bodyPr/>
        <a:lstStyle/>
        <a:p>
          <a:endParaRPr lang="fr-FR"/>
        </a:p>
      </dgm:t>
    </dgm:pt>
    <dgm:pt modelId="{573B3489-14B0-4FD7-8BFC-EADE3D6C88C9}" type="pres">
      <dgm:prSet presAssocID="{8035144B-117B-4B26-B589-4F51DF815D91}" presName="descendantText" presStyleLbl="alignAccFollowNode1" presStyleIdx="2" presStyleCnt="3">
        <dgm:presLayoutVars>
          <dgm:bulletEnabled val="1"/>
        </dgm:presLayoutVars>
      </dgm:prSet>
      <dgm:spPr/>
      <dgm:t>
        <a:bodyPr/>
        <a:lstStyle/>
        <a:p>
          <a:endParaRPr lang="fr-FR"/>
        </a:p>
      </dgm:t>
    </dgm:pt>
  </dgm:ptLst>
  <dgm:cxnLst>
    <dgm:cxn modelId="{BC81182F-F3D3-4A62-9B50-28F4A793B856}" type="presOf" srcId="{7ECD822F-B7CD-447F-BD0C-C3C3BFE54EF3}" destId="{974818E4-1AF6-4843-B8F1-25F9CF9005B2}" srcOrd="0" destOrd="0" presId="urn:microsoft.com/office/officeart/2005/8/layout/vList5"/>
    <dgm:cxn modelId="{FD94C4ED-1B1E-43EF-9A72-38E7A0719D2B}" type="presOf" srcId="{D2FB3E51-E9C2-4FB3-ACD3-EE3E43D903FF}" destId="{573B3489-14B0-4FD7-8BFC-EADE3D6C88C9}" srcOrd="0" destOrd="0" presId="urn:microsoft.com/office/officeart/2005/8/layout/vList5"/>
    <dgm:cxn modelId="{1D40AC1A-AC85-4B14-9619-A79D8B80261B}" type="presOf" srcId="{02C4837D-C2F1-4BC5-B2E2-B14178F0FE28}" destId="{AD981C54-CF09-4F97-A813-6D4B89BD01B1}" srcOrd="0" destOrd="0" presId="urn:microsoft.com/office/officeart/2005/8/layout/vList5"/>
    <dgm:cxn modelId="{771B4F16-38D2-4080-AD45-981C30C64216}" type="presOf" srcId="{16FC2983-4C3B-41A0-AE48-89A9A547E3D6}" destId="{77DCD2FD-0D8A-4F77-BF55-2AA7F07DE878}" srcOrd="0" destOrd="0" presId="urn:microsoft.com/office/officeart/2005/8/layout/vList5"/>
    <dgm:cxn modelId="{2ABC8B5A-D354-43C1-9533-192C56C32B4A}" srcId="{02C4837D-C2F1-4BC5-B2E2-B14178F0FE28}" destId="{8035144B-117B-4B26-B589-4F51DF815D91}" srcOrd="2" destOrd="0" parTransId="{B4191EA5-C330-40BF-B6DE-743C34661F82}" sibTransId="{7F164614-FD6C-4608-A0B8-C8099074FF9A}"/>
    <dgm:cxn modelId="{27EAB994-7A0A-4DE9-AE5D-E9E8223786CB}" srcId="{02C4837D-C2F1-4BC5-B2E2-B14178F0FE28}" destId="{937D0E41-4A1B-48D9-9777-70F1F4234756}" srcOrd="0" destOrd="0" parTransId="{5C0E58B1-6686-43A7-A818-DC29F3309E11}" sibTransId="{699AA2AB-C7C7-4DA4-B104-11305EF798F3}"/>
    <dgm:cxn modelId="{66A2CDA4-C335-40DD-8592-C3A216305CEF}" type="presOf" srcId="{8035144B-117B-4B26-B589-4F51DF815D91}" destId="{676A44DE-3F04-4D22-9AAE-BC26044951D2}" srcOrd="0" destOrd="0" presId="urn:microsoft.com/office/officeart/2005/8/layout/vList5"/>
    <dgm:cxn modelId="{8EBB115E-27C9-4A4B-A461-17D2896CFBAE}" type="presOf" srcId="{937D0E41-4A1B-48D9-9777-70F1F4234756}" destId="{25D3F010-83A0-4477-9B15-49541606D9F2}" srcOrd="0" destOrd="0" presId="urn:microsoft.com/office/officeart/2005/8/layout/vList5"/>
    <dgm:cxn modelId="{72AAFA47-6ABA-421D-8BC3-CC94FB2BF7B5}" srcId="{02C4837D-C2F1-4BC5-B2E2-B14178F0FE28}" destId="{7ECD822F-B7CD-447F-BD0C-C3C3BFE54EF3}" srcOrd="1" destOrd="0" parTransId="{64863B7F-7D0B-4BA4-B0FE-B6432B1D5ED5}" sibTransId="{F145409B-E845-4986-A4F8-0C84055D2225}"/>
    <dgm:cxn modelId="{8D23F788-45FC-4EB1-BAB8-3771105160C6}" srcId="{7ECD822F-B7CD-447F-BD0C-C3C3BFE54EF3}" destId="{16FC2983-4C3B-41A0-AE48-89A9A547E3D6}" srcOrd="0" destOrd="0" parTransId="{9438B3B7-7BD2-4C62-9223-0F9B88554FAA}" sibTransId="{42AB14A9-9934-407F-8697-11014611490C}"/>
    <dgm:cxn modelId="{1A2D29B7-8098-4F72-A3CE-39A4B2636758}" type="presOf" srcId="{F6C7E891-4BD7-4E60-B5DC-5253A95546E0}" destId="{DA4BCA75-CA49-4528-8FDD-3CED611A7D8B}" srcOrd="0" destOrd="0" presId="urn:microsoft.com/office/officeart/2005/8/layout/vList5"/>
    <dgm:cxn modelId="{9209D95C-66C7-4F95-B8ED-767C026DE2BF}" srcId="{937D0E41-4A1B-48D9-9777-70F1F4234756}" destId="{F6C7E891-4BD7-4E60-B5DC-5253A95546E0}" srcOrd="0" destOrd="0" parTransId="{0C914658-332E-4078-8413-A32233FFB661}" sibTransId="{15783CDF-F252-4AFA-88CE-2099DF56686B}"/>
    <dgm:cxn modelId="{7E6A6AEA-EAF6-4D06-827B-1F79B7271D21}" srcId="{8035144B-117B-4B26-B589-4F51DF815D91}" destId="{D2FB3E51-E9C2-4FB3-ACD3-EE3E43D903FF}" srcOrd="0" destOrd="0" parTransId="{AEADDA40-869A-4A22-B232-698F2A5A37BD}" sibTransId="{0B4205C7-1C6B-41E8-9AEF-B8A46BD6E1F1}"/>
    <dgm:cxn modelId="{1A35C9AA-5C9B-4DEE-B02B-678B35485EEF}" type="presParOf" srcId="{AD981C54-CF09-4F97-A813-6D4B89BD01B1}" destId="{8616ECB3-E3C9-4287-8081-39D5B1E0F5B4}" srcOrd="0" destOrd="0" presId="urn:microsoft.com/office/officeart/2005/8/layout/vList5"/>
    <dgm:cxn modelId="{65FD7B50-EE97-41C1-8CBC-30A0FE76C81C}" type="presParOf" srcId="{8616ECB3-E3C9-4287-8081-39D5B1E0F5B4}" destId="{25D3F010-83A0-4477-9B15-49541606D9F2}" srcOrd="0" destOrd="0" presId="urn:microsoft.com/office/officeart/2005/8/layout/vList5"/>
    <dgm:cxn modelId="{94782273-C268-4212-BDD8-0CF7D0A4200E}" type="presParOf" srcId="{8616ECB3-E3C9-4287-8081-39D5B1E0F5B4}" destId="{DA4BCA75-CA49-4528-8FDD-3CED611A7D8B}" srcOrd="1" destOrd="0" presId="urn:microsoft.com/office/officeart/2005/8/layout/vList5"/>
    <dgm:cxn modelId="{59E5F8AC-363A-4CDC-A196-60302FC0211E}" type="presParOf" srcId="{AD981C54-CF09-4F97-A813-6D4B89BD01B1}" destId="{6584BADA-00B8-484D-83F1-43622C1160BF}" srcOrd="1" destOrd="0" presId="urn:microsoft.com/office/officeart/2005/8/layout/vList5"/>
    <dgm:cxn modelId="{755B4709-D477-4EAE-95A8-DC396B4ED81D}" type="presParOf" srcId="{AD981C54-CF09-4F97-A813-6D4B89BD01B1}" destId="{B435D07F-3906-46EC-83EA-34A3D675C95C}" srcOrd="2" destOrd="0" presId="urn:microsoft.com/office/officeart/2005/8/layout/vList5"/>
    <dgm:cxn modelId="{7A755B4C-1A74-448E-B6ED-AA8D5ABB3A62}" type="presParOf" srcId="{B435D07F-3906-46EC-83EA-34A3D675C95C}" destId="{974818E4-1AF6-4843-B8F1-25F9CF9005B2}" srcOrd="0" destOrd="0" presId="urn:microsoft.com/office/officeart/2005/8/layout/vList5"/>
    <dgm:cxn modelId="{8224B42E-AEC2-4B95-9762-621D2453C65B}" type="presParOf" srcId="{B435D07F-3906-46EC-83EA-34A3D675C95C}" destId="{77DCD2FD-0D8A-4F77-BF55-2AA7F07DE878}" srcOrd="1" destOrd="0" presId="urn:microsoft.com/office/officeart/2005/8/layout/vList5"/>
    <dgm:cxn modelId="{93DE519E-8F41-4E5C-9607-B5DC65DB70A3}" type="presParOf" srcId="{AD981C54-CF09-4F97-A813-6D4B89BD01B1}" destId="{3C7C5D6E-F0F3-4494-8674-435939B92610}" srcOrd="3" destOrd="0" presId="urn:microsoft.com/office/officeart/2005/8/layout/vList5"/>
    <dgm:cxn modelId="{21841FF1-6F13-400D-8B23-2B31D061A9E4}" type="presParOf" srcId="{AD981C54-CF09-4F97-A813-6D4B89BD01B1}" destId="{2384FC03-6245-49A2-A03B-DF0E1EC9738D}" srcOrd="4" destOrd="0" presId="urn:microsoft.com/office/officeart/2005/8/layout/vList5"/>
    <dgm:cxn modelId="{C1254CB0-DB9E-4520-812F-8569840AEE53}" type="presParOf" srcId="{2384FC03-6245-49A2-A03B-DF0E1EC9738D}" destId="{676A44DE-3F04-4D22-9AAE-BC26044951D2}" srcOrd="0" destOrd="0" presId="urn:microsoft.com/office/officeart/2005/8/layout/vList5"/>
    <dgm:cxn modelId="{2FB33438-C3EC-4AE4-9279-A0CBCF9953E2}" type="presParOf" srcId="{2384FC03-6245-49A2-A03B-DF0E1EC9738D}" destId="{573B3489-14B0-4FD7-8BFC-EADE3D6C88C9}"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23227B-349F-EC4C-89F1-78175ACD8DDA}" type="doc">
      <dgm:prSet loTypeId="urn:microsoft.com/office/officeart/2005/8/layout/radial1" loCatId="" qsTypeId="urn:microsoft.com/office/officeart/2005/8/quickstyle/simple1" qsCatId="simple" csTypeId="urn:microsoft.com/office/officeart/2005/8/colors/accent1_2" csCatId="accent1" phldr="1"/>
      <dgm:spPr/>
      <dgm:t>
        <a:bodyPr/>
        <a:lstStyle/>
        <a:p>
          <a:endParaRPr lang="fr-FR"/>
        </a:p>
      </dgm:t>
    </dgm:pt>
    <dgm:pt modelId="{34F0B945-CDE9-8544-97F1-4E34164261EC}">
      <dgm:prSet phldrT="[Texte]"/>
      <dgm:spPr/>
      <dgm:t>
        <a:bodyPr/>
        <a:lstStyle/>
        <a:p>
          <a:endParaRPr lang="fr-FR" dirty="0"/>
        </a:p>
      </dgm:t>
    </dgm:pt>
    <dgm:pt modelId="{8704F98D-3DB8-C74A-A843-067A120B1302}" type="parTrans" cxnId="{3CFB27FA-44C1-7C4E-88BC-92043DEC1F6E}">
      <dgm:prSet/>
      <dgm:spPr/>
      <dgm:t>
        <a:bodyPr/>
        <a:lstStyle/>
        <a:p>
          <a:endParaRPr lang="fr-FR"/>
        </a:p>
      </dgm:t>
    </dgm:pt>
    <dgm:pt modelId="{912DC71E-F91D-2D48-A79B-F05336D52D2E}" type="sibTrans" cxnId="{3CFB27FA-44C1-7C4E-88BC-92043DEC1F6E}">
      <dgm:prSet/>
      <dgm:spPr/>
      <dgm:t>
        <a:bodyPr/>
        <a:lstStyle/>
        <a:p>
          <a:endParaRPr lang="fr-FR"/>
        </a:p>
      </dgm:t>
    </dgm:pt>
    <dgm:pt modelId="{B1BD9277-FB0D-474F-B6C0-A15F45C93ED9}">
      <dgm:prSet phldrT="[Texte]"/>
      <dgm:spPr>
        <a:solidFill>
          <a:schemeClr val="accent1">
            <a:lumMod val="60000"/>
            <a:lumOff val="40000"/>
          </a:schemeClr>
        </a:solidFill>
      </dgm:spPr>
      <dgm:t>
        <a:bodyPr/>
        <a:lstStyle/>
        <a:p>
          <a:endParaRPr lang="fr-FR" dirty="0"/>
        </a:p>
      </dgm:t>
    </dgm:pt>
    <dgm:pt modelId="{FF39F5D4-460F-FC4D-9C9A-A5A8BC806884}" type="parTrans" cxnId="{827DD9C1-88D4-3A4B-A1EA-0A2CB3631798}">
      <dgm:prSet/>
      <dgm:spPr/>
      <dgm:t>
        <a:bodyPr/>
        <a:lstStyle/>
        <a:p>
          <a:endParaRPr lang="fr-FR"/>
        </a:p>
      </dgm:t>
    </dgm:pt>
    <dgm:pt modelId="{EE236FF8-4B56-CB48-B3BB-A788C0A12F84}" type="sibTrans" cxnId="{827DD9C1-88D4-3A4B-A1EA-0A2CB3631798}">
      <dgm:prSet/>
      <dgm:spPr/>
      <dgm:t>
        <a:bodyPr/>
        <a:lstStyle/>
        <a:p>
          <a:endParaRPr lang="fr-FR"/>
        </a:p>
      </dgm:t>
    </dgm:pt>
    <dgm:pt modelId="{1304D8AE-2CB7-1746-9220-9329E2FEC445}">
      <dgm:prSet phldrT="[Texte]"/>
      <dgm:spPr>
        <a:solidFill>
          <a:schemeClr val="accent1">
            <a:lumMod val="60000"/>
            <a:lumOff val="40000"/>
          </a:schemeClr>
        </a:solidFill>
      </dgm:spPr>
      <dgm:t>
        <a:bodyPr/>
        <a:lstStyle/>
        <a:p>
          <a:endParaRPr lang="fr-FR" dirty="0"/>
        </a:p>
      </dgm:t>
    </dgm:pt>
    <dgm:pt modelId="{D9D84CF4-6DB1-3C48-BA0A-618737C53BE3}" type="parTrans" cxnId="{B31E6237-139A-4B43-BB3B-76B99BA3BF4B}">
      <dgm:prSet/>
      <dgm:spPr/>
      <dgm:t>
        <a:bodyPr/>
        <a:lstStyle/>
        <a:p>
          <a:endParaRPr lang="fr-FR"/>
        </a:p>
      </dgm:t>
    </dgm:pt>
    <dgm:pt modelId="{5645234B-28F2-B843-97C2-CE11A41A68C3}" type="sibTrans" cxnId="{B31E6237-139A-4B43-BB3B-76B99BA3BF4B}">
      <dgm:prSet/>
      <dgm:spPr/>
      <dgm:t>
        <a:bodyPr/>
        <a:lstStyle/>
        <a:p>
          <a:endParaRPr lang="fr-FR"/>
        </a:p>
      </dgm:t>
    </dgm:pt>
    <dgm:pt modelId="{28F33212-03F5-C84D-A645-B01EB651F679}">
      <dgm:prSet phldrT="[Texte]"/>
      <dgm:spPr>
        <a:solidFill>
          <a:schemeClr val="accent1">
            <a:lumMod val="60000"/>
            <a:lumOff val="40000"/>
          </a:schemeClr>
        </a:solidFill>
      </dgm:spPr>
      <dgm:t>
        <a:bodyPr/>
        <a:lstStyle/>
        <a:p>
          <a:endParaRPr lang="fr-FR" dirty="0"/>
        </a:p>
      </dgm:t>
    </dgm:pt>
    <dgm:pt modelId="{8CAAD551-6CB9-CA4C-9CE5-1931C5310194}" type="parTrans" cxnId="{2221C387-2BDD-0845-93B7-DF85BD858157}">
      <dgm:prSet/>
      <dgm:spPr/>
      <dgm:t>
        <a:bodyPr/>
        <a:lstStyle/>
        <a:p>
          <a:endParaRPr lang="fr-FR"/>
        </a:p>
      </dgm:t>
    </dgm:pt>
    <dgm:pt modelId="{6C0D3542-48FA-7F43-8865-475923104C71}" type="sibTrans" cxnId="{2221C387-2BDD-0845-93B7-DF85BD858157}">
      <dgm:prSet/>
      <dgm:spPr/>
      <dgm:t>
        <a:bodyPr/>
        <a:lstStyle/>
        <a:p>
          <a:endParaRPr lang="fr-FR"/>
        </a:p>
      </dgm:t>
    </dgm:pt>
    <dgm:pt modelId="{1EF0DD43-A676-7545-B4B5-47C1AF768529}">
      <dgm:prSet phldrT="[Texte]"/>
      <dgm:spPr>
        <a:solidFill>
          <a:schemeClr val="accent1">
            <a:lumMod val="60000"/>
            <a:lumOff val="40000"/>
          </a:schemeClr>
        </a:solidFill>
      </dgm:spPr>
      <dgm:t>
        <a:bodyPr/>
        <a:lstStyle/>
        <a:p>
          <a:endParaRPr lang="fr-FR" dirty="0"/>
        </a:p>
      </dgm:t>
    </dgm:pt>
    <dgm:pt modelId="{D4CACEB6-12E5-F54F-ADAD-E78041B63B29}" type="parTrans" cxnId="{0B90DB05-F064-1B48-802F-7BB8DD547C8F}">
      <dgm:prSet/>
      <dgm:spPr/>
      <dgm:t>
        <a:bodyPr/>
        <a:lstStyle/>
        <a:p>
          <a:endParaRPr lang="fr-FR"/>
        </a:p>
      </dgm:t>
    </dgm:pt>
    <dgm:pt modelId="{73EA3FD9-5AC3-3B4D-A3FC-3AE36B2E0807}" type="sibTrans" cxnId="{0B90DB05-F064-1B48-802F-7BB8DD547C8F}">
      <dgm:prSet/>
      <dgm:spPr/>
      <dgm:t>
        <a:bodyPr/>
        <a:lstStyle/>
        <a:p>
          <a:endParaRPr lang="fr-FR"/>
        </a:p>
      </dgm:t>
    </dgm:pt>
    <dgm:pt modelId="{DB62D7C0-589A-5345-8BA3-025A4E827381}">
      <dgm:prSet/>
      <dgm:spPr>
        <a:solidFill>
          <a:schemeClr val="accent1">
            <a:lumMod val="60000"/>
            <a:lumOff val="40000"/>
          </a:schemeClr>
        </a:solidFill>
      </dgm:spPr>
      <dgm:t>
        <a:bodyPr/>
        <a:lstStyle/>
        <a:p>
          <a:endParaRPr lang="fr-FR"/>
        </a:p>
      </dgm:t>
    </dgm:pt>
    <dgm:pt modelId="{2D406B9A-909F-104B-B8B3-36C408762E2E}" type="parTrans" cxnId="{31985A35-CEC7-2C49-8298-03AF0CE8DC9F}">
      <dgm:prSet/>
      <dgm:spPr/>
      <dgm:t>
        <a:bodyPr/>
        <a:lstStyle/>
        <a:p>
          <a:endParaRPr lang="fr-FR"/>
        </a:p>
      </dgm:t>
    </dgm:pt>
    <dgm:pt modelId="{C8B179D2-D22B-C94E-BD35-9A2AA9342944}" type="sibTrans" cxnId="{31985A35-CEC7-2C49-8298-03AF0CE8DC9F}">
      <dgm:prSet/>
      <dgm:spPr/>
      <dgm:t>
        <a:bodyPr/>
        <a:lstStyle/>
        <a:p>
          <a:endParaRPr lang="fr-FR"/>
        </a:p>
      </dgm:t>
    </dgm:pt>
    <dgm:pt modelId="{3A2B3211-E472-4D42-A1F5-21DCA3D07106}" type="pres">
      <dgm:prSet presAssocID="{2523227B-349F-EC4C-89F1-78175ACD8DDA}" presName="cycle" presStyleCnt="0">
        <dgm:presLayoutVars>
          <dgm:chMax val="1"/>
          <dgm:dir/>
          <dgm:animLvl val="ctr"/>
          <dgm:resizeHandles val="exact"/>
        </dgm:presLayoutVars>
      </dgm:prSet>
      <dgm:spPr/>
      <dgm:t>
        <a:bodyPr/>
        <a:lstStyle/>
        <a:p>
          <a:endParaRPr lang="fr-FR"/>
        </a:p>
      </dgm:t>
    </dgm:pt>
    <dgm:pt modelId="{740BF9EF-2143-434A-AAF0-2756D1DA66B5}" type="pres">
      <dgm:prSet presAssocID="{34F0B945-CDE9-8544-97F1-4E34164261EC}" presName="centerShape" presStyleLbl="node0" presStyleIdx="0" presStyleCnt="1"/>
      <dgm:spPr/>
      <dgm:t>
        <a:bodyPr/>
        <a:lstStyle/>
        <a:p>
          <a:endParaRPr lang="fr-FR"/>
        </a:p>
      </dgm:t>
    </dgm:pt>
    <dgm:pt modelId="{12CE076D-2510-4444-A344-EA5B6BF85499}" type="pres">
      <dgm:prSet presAssocID="{FF39F5D4-460F-FC4D-9C9A-A5A8BC806884}" presName="Name9" presStyleLbl="parChTrans1D2" presStyleIdx="0" presStyleCnt="5"/>
      <dgm:spPr/>
      <dgm:t>
        <a:bodyPr/>
        <a:lstStyle/>
        <a:p>
          <a:endParaRPr lang="fr-FR"/>
        </a:p>
      </dgm:t>
    </dgm:pt>
    <dgm:pt modelId="{78075A7D-5B0E-7C40-ABC1-316AD4D566AD}" type="pres">
      <dgm:prSet presAssocID="{FF39F5D4-460F-FC4D-9C9A-A5A8BC806884}" presName="connTx" presStyleLbl="parChTrans1D2" presStyleIdx="0" presStyleCnt="5"/>
      <dgm:spPr/>
      <dgm:t>
        <a:bodyPr/>
        <a:lstStyle/>
        <a:p>
          <a:endParaRPr lang="fr-FR"/>
        </a:p>
      </dgm:t>
    </dgm:pt>
    <dgm:pt modelId="{D7F8E55A-417F-404F-82F6-33B32AC3E8B4}" type="pres">
      <dgm:prSet presAssocID="{B1BD9277-FB0D-474F-B6C0-A15F45C93ED9}" presName="node" presStyleLbl="node1" presStyleIdx="0" presStyleCnt="5">
        <dgm:presLayoutVars>
          <dgm:bulletEnabled val="1"/>
        </dgm:presLayoutVars>
      </dgm:prSet>
      <dgm:spPr/>
      <dgm:t>
        <a:bodyPr/>
        <a:lstStyle/>
        <a:p>
          <a:endParaRPr lang="fr-FR"/>
        </a:p>
      </dgm:t>
    </dgm:pt>
    <dgm:pt modelId="{B861F84A-F9F5-B445-80DA-5AD2E81CA24F}" type="pres">
      <dgm:prSet presAssocID="{D9D84CF4-6DB1-3C48-BA0A-618737C53BE3}" presName="Name9" presStyleLbl="parChTrans1D2" presStyleIdx="1" presStyleCnt="5"/>
      <dgm:spPr/>
      <dgm:t>
        <a:bodyPr/>
        <a:lstStyle/>
        <a:p>
          <a:endParaRPr lang="fr-FR"/>
        </a:p>
      </dgm:t>
    </dgm:pt>
    <dgm:pt modelId="{0A578165-6143-1240-B804-CE22A74E9822}" type="pres">
      <dgm:prSet presAssocID="{D9D84CF4-6DB1-3C48-BA0A-618737C53BE3}" presName="connTx" presStyleLbl="parChTrans1D2" presStyleIdx="1" presStyleCnt="5"/>
      <dgm:spPr/>
      <dgm:t>
        <a:bodyPr/>
        <a:lstStyle/>
        <a:p>
          <a:endParaRPr lang="fr-FR"/>
        </a:p>
      </dgm:t>
    </dgm:pt>
    <dgm:pt modelId="{54D9A1A8-7CD4-BD40-A7BD-4E9BEAA46A32}" type="pres">
      <dgm:prSet presAssocID="{1304D8AE-2CB7-1746-9220-9329E2FEC445}" presName="node" presStyleLbl="node1" presStyleIdx="1" presStyleCnt="5">
        <dgm:presLayoutVars>
          <dgm:bulletEnabled val="1"/>
        </dgm:presLayoutVars>
      </dgm:prSet>
      <dgm:spPr/>
      <dgm:t>
        <a:bodyPr/>
        <a:lstStyle/>
        <a:p>
          <a:endParaRPr lang="fr-FR"/>
        </a:p>
      </dgm:t>
    </dgm:pt>
    <dgm:pt modelId="{C836C25C-CF50-DF4C-BF17-1D91F5CBE591}" type="pres">
      <dgm:prSet presAssocID="{2D406B9A-909F-104B-B8B3-36C408762E2E}" presName="Name9" presStyleLbl="parChTrans1D2" presStyleIdx="2" presStyleCnt="5"/>
      <dgm:spPr/>
      <dgm:t>
        <a:bodyPr/>
        <a:lstStyle/>
        <a:p>
          <a:endParaRPr lang="fr-FR"/>
        </a:p>
      </dgm:t>
    </dgm:pt>
    <dgm:pt modelId="{22D20D15-3201-CE49-B233-BF08B6909217}" type="pres">
      <dgm:prSet presAssocID="{2D406B9A-909F-104B-B8B3-36C408762E2E}" presName="connTx" presStyleLbl="parChTrans1D2" presStyleIdx="2" presStyleCnt="5"/>
      <dgm:spPr/>
      <dgm:t>
        <a:bodyPr/>
        <a:lstStyle/>
        <a:p>
          <a:endParaRPr lang="fr-FR"/>
        </a:p>
      </dgm:t>
    </dgm:pt>
    <dgm:pt modelId="{2CDB3617-B6ED-FE4F-9E77-A20F05D1294E}" type="pres">
      <dgm:prSet presAssocID="{DB62D7C0-589A-5345-8BA3-025A4E827381}" presName="node" presStyleLbl="node1" presStyleIdx="2" presStyleCnt="5">
        <dgm:presLayoutVars>
          <dgm:bulletEnabled val="1"/>
        </dgm:presLayoutVars>
      </dgm:prSet>
      <dgm:spPr/>
      <dgm:t>
        <a:bodyPr/>
        <a:lstStyle/>
        <a:p>
          <a:endParaRPr lang="fr-FR"/>
        </a:p>
      </dgm:t>
    </dgm:pt>
    <dgm:pt modelId="{A53F0D12-3689-8C49-89B9-A397C565F281}" type="pres">
      <dgm:prSet presAssocID="{8CAAD551-6CB9-CA4C-9CE5-1931C5310194}" presName="Name9" presStyleLbl="parChTrans1D2" presStyleIdx="3" presStyleCnt="5"/>
      <dgm:spPr/>
      <dgm:t>
        <a:bodyPr/>
        <a:lstStyle/>
        <a:p>
          <a:endParaRPr lang="fr-FR"/>
        </a:p>
      </dgm:t>
    </dgm:pt>
    <dgm:pt modelId="{A4EBA4C0-F914-EC4E-9C1F-4D30E0A43994}" type="pres">
      <dgm:prSet presAssocID="{8CAAD551-6CB9-CA4C-9CE5-1931C5310194}" presName="connTx" presStyleLbl="parChTrans1D2" presStyleIdx="3" presStyleCnt="5"/>
      <dgm:spPr/>
      <dgm:t>
        <a:bodyPr/>
        <a:lstStyle/>
        <a:p>
          <a:endParaRPr lang="fr-FR"/>
        </a:p>
      </dgm:t>
    </dgm:pt>
    <dgm:pt modelId="{C1778BBB-2304-EB41-8AD6-1FEA6E62F0D4}" type="pres">
      <dgm:prSet presAssocID="{28F33212-03F5-C84D-A645-B01EB651F679}" presName="node" presStyleLbl="node1" presStyleIdx="3" presStyleCnt="5">
        <dgm:presLayoutVars>
          <dgm:bulletEnabled val="1"/>
        </dgm:presLayoutVars>
      </dgm:prSet>
      <dgm:spPr/>
      <dgm:t>
        <a:bodyPr/>
        <a:lstStyle/>
        <a:p>
          <a:endParaRPr lang="fr-FR"/>
        </a:p>
      </dgm:t>
    </dgm:pt>
    <dgm:pt modelId="{466678D2-1BEC-B24C-A270-1DF943131E30}" type="pres">
      <dgm:prSet presAssocID="{D4CACEB6-12E5-F54F-ADAD-E78041B63B29}" presName="Name9" presStyleLbl="parChTrans1D2" presStyleIdx="4" presStyleCnt="5"/>
      <dgm:spPr/>
      <dgm:t>
        <a:bodyPr/>
        <a:lstStyle/>
        <a:p>
          <a:endParaRPr lang="fr-FR"/>
        </a:p>
      </dgm:t>
    </dgm:pt>
    <dgm:pt modelId="{C671D65E-83D2-AD41-B767-DA0ACD5C5AD8}" type="pres">
      <dgm:prSet presAssocID="{D4CACEB6-12E5-F54F-ADAD-E78041B63B29}" presName="connTx" presStyleLbl="parChTrans1D2" presStyleIdx="4" presStyleCnt="5"/>
      <dgm:spPr/>
      <dgm:t>
        <a:bodyPr/>
        <a:lstStyle/>
        <a:p>
          <a:endParaRPr lang="fr-FR"/>
        </a:p>
      </dgm:t>
    </dgm:pt>
    <dgm:pt modelId="{22979AA3-FBAD-664D-B4D3-FC00CED15FA3}" type="pres">
      <dgm:prSet presAssocID="{1EF0DD43-A676-7545-B4B5-47C1AF768529}" presName="node" presStyleLbl="node1" presStyleIdx="4" presStyleCnt="5">
        <dgm:presLayoutVars>
          <dgm:bulletEnabled val="1"/>
        </dgm:presLayoutVars>
      </dgm:prSet>
      <dgm:spPr/>
      <dgm:t>
        <a:bodyPr/>
        <a:lstStyle/>
        <a:p>
          <a:endParaRPr lang="fr-FR"/>
        </a:p>
      </dgm:t>
    </dgm:pt>
  </dgm:ptLst>
  <dgm:cxnLst>
    <dgm:cxn modelId="{D0B55C87-5A5D-1642-943A-2CBA332DBA07}" type="presOf" srcId="{2D406B9A-909F-104B-B8B3-36C408762E2E}" destId="{C836C25C-CF50-DF4C-BF17-1D91F5CBE591}" srcOrd="0" destOrd="0" presId="urn:microsoft.com/office/officeart/2005/8/layout/radial1"/>
    <dgm:cxn modelId="{950DAE47-EDC3-8A4D-9D82-240C8910956E}" type="presOf" srcId="{8CAAD551-6CB9-CA4C-9CE5-1931C5310194}" destId="{A4EBA4C0-F914-EC4E-9C1F-4D30E0A43994}" srcOrd="1" destOrd="0" presId="urn:microsoft.com/office/officeart/2005/8/layout/radial1"/>
    <dgm:cxn modelId="{31985A35-CEC7-2C49-8298-03AF0CE8DC9F}" srcId="{34F0B945-CDE9-8544-97F1-4E34164261EC}" destId="{DB62D7C0-589A-5345-8BA3-025A4E827381}" srcOrd="2" destOrd="0" parTransId="{2D406B9A-909F-104B-B8B3-36C408762E2E}" sibTransId="{C8B179D2-D22B-C94E-BD35-9A2AA9342944}"/>
    <dgm:cxn modelId="{89733209-383F-2347-B6B3-290DAE2B7FD0}" type="presOf" srcId="{1304D8AE-2CB7-1746-9220-9329E2FEC445}" destId="{54D9A1A8-7CD4-BD40-A7BD-4E9BEAA46A32}" srcOrd="0" destOrd="0" presId="urn:microsoft.com/office/officeart/2005/8/layout/radial1"/>
    <dgm:cxn modelId="{A59C40B7-08D9-6F4D-9F4E-FAF24804378C}" type="presOf" srcId="{DB62D7C0-589A-5345-8BA3-025A4E827381}" destId="{2CDB3617-B6ED-FE4F-9E77-A20F05D1294E}" srcOrd="0" destOrd="0" presId="urn:microsoft.com/office/officeart/2005/8/layout/radial1"/>
    <dgm:cxn modelId="{D645E2AD-6DD3-7644-9E8B-9D4A65465666}" type="presOf" srcId="{D9D84CF4-6DB1-3C48-BA0A-618737C53BE3}" destId="{0A578165-6143-1240-B804-CE22A74E9822}" srcOrd="1" destOrd="0" presId="urn:microsoft.com/office/officeart/2005/8/layout/radial1"/>
    <dgm:cxn modelId="{F8072ECC-25AA-3340-8580-DC2DAC1D3911}" type="presOf" srcId="{D4CACEB6-12E5-F54F-ADAD-E78041B63B29}" destId="{466678D2-1BEC-B24C-A270-1DF943131E30}" srcOrd="0" destOrd="0" presId="urn:microsoft.com/office/officeart/2005/8/layout/radial1"/>
    <dgm:cxn modelId="{3CFB27FA-44C1-7C4E-88BC-92043DEC1F6E}" srcId="{2523227B-349F-EC4C-89F1-78175ACD8DDA}" destId="{34F0B945-CDE9-8544-97F1-4E34164261EC}" srcOrd="0" destOrd="0" parTransId="{8704F98D-3DB8-C74A-A843-067A120B1302}" sibTransId="{912DC71E-F91D-2D48-A79B-F05336D52D2E}"/>
    <dgm:cxn modelId="{A6F3D510-D7FF-554F-B042-DE89A8EFD6B0}" type="presOf" srcId="{2523227B-349F-EC4C-89F1-78175ACD8DDA}" destId="{3A2B3211-E472-4D42-A1F5-21DCA3D07106}" srcOrd="0" destOrd="0" presId="urn:microsoft.com/office/officeart/2005/8/layout/radial1"/>
    <dgm:cxn modelId="{B31E6237-139A-4B43-BB3B-76B99BA3BF4B}" srcId="{34F0B945-CDE9-8544-97F1-4E34164261EC}" destId="{1304D8AE-2CB7-1746-9220-9329E2FEC445}" srcOrd="1" destOrd="0" parTransId="{D9D84CF4-6DB1-3C48-BA0A-618737C53BE3}" sibTransId="{5645234B-28F2-B843-97C2-CE11A41A68C3}"/>
    <dgm:cxn modelId="{0B90DB05-F064-1B48-802F-7BB8DD547C8F}" srcId="{34F0B945-CDE9-8544-97F1-4E34164261EC}" destId="{1EF0DD43-A676-7545-B4B5-47C1AF768529}" srcOrd="4" destOrd="0" parTransId="{D4CACEB6-12E5-F54F-ADAD-E78041B63B29}" sibTransId="{73EA3FD9-5AC3-3B4D-A3FC-3AE36B2E0807}"/>
    <dgm:cxn modelId="{FBCB8BEF-AD1A-F744-91D7-4CD56023B679}" type="presOf" srcId="{28F33212-03F5-C84D-A645-B01EB651F679}" destId="{C1778BBB-2304-EB41-8AD6-1FEA6E62F0D4}" srcOrd="0" destOrd="0" presId="urn:microsoft.com/office/officeart/2005/8/layout/radial1"/>
    <dgm:cxn modelId="{FAD69628-F30E-BE4E-BCE8-DB2BFABE0F24}" type="presOf" srcId="{1EF0DD43-A676-7545-B4B5-47C1AF768529}" destId="{22979AA3-FBAD-664D-B4D3-FC00CED15FA3}" srcOrd="0" destOrd="0" presId="urn:microsoft.com/office/officeart/2005/8/layout/radial1"/>
    <dgm:cxn modelId="{4ED62D03-EDC5-DD4F-ABCB-9ED23C9880CA}" type="presOf" srcId="{B1BD9277-FB0D-474F-B6C0-A15F45C93ED9}" destId="{D7F8E55A-417F-404F-82F6-33B32AC3E8B4}" srcOrd="0" destOrd="0" presId="urn:microsoft.com/office/officeart/2005/8/layout/radial1"/>
    <dgm:cxn modelId="{7F2B4818-0E8A-5C4F-83A2-D15D88B79A03}" type="presOf" srcId="{FF39F5D4-460F-FC4D-9C9A-A5A8BC806884}" destId="{12CE076D-2510-4444-A344-EA5B6BF85499}" srcOrd="0" destOrd="0" presId="urn:microsoft.com/office/officeart/2005/8/layout/radial1"/>
    <dgm:cxn modelId="{D23EAE8A-0981-9247-B296-EE01F6FDEBF3}" type="presOf" srcId="{FF39F5D4-460F-FC4D-9C9A-A5A8BC806884}" destId="{78075A7D-5B0E-7C40-ABC1-316AD4D566AD}" srcOrd="1" destOrd="0" presId="urn:microsoft.com/office/officeart/2005/8/layout/radial1"/>
    <dgm:cxn modelId="{2221C387-2BDD-0845-93B7-DF85BD858157}" srcId="{34F0B945-CDE9-8544-97F1-4E34164261EC}" destId="{28F33212-03F5-C84D-A645-B01EB651F679}" srcOrd="3" destOrd="0" parTransId="{8CAAD551-6CB9-CA4C-9CE5-1931C5310194}" sibTransId="{6C0D3542-48FA-7F43-8865-475923104C71}"/>
    <dgm:cxn modelId="{95F41AAE-7E16-B445-8CC5-00CD229E960A}" type="presOf" srcId="{8CAAD551-6CB9-CA4C-9CE5-1931C5310194}" destId="{A53F0D12-3689-8C49-89B9-A397C565F281}" srcOrd="0" destOrd="0" presId="urn:microsoft.com/office/officeart/2005/8/layout/radial1"/>
    <dgm:cxn modelId="{713E82DC-46C8-0A45-90E1-AD23142080CA}" type="presOf" srcId="{D4CACEB6-12E5-F54F-ADAD-E78041B63B29}" destId="{C671D65E-83D2-AD41-B767-DA0ACD5C5AD8}" srcOrd="1" destOrd="0" presId="urn:microsoft.com/office/officeart/2005/8/layout/radial1"/>
    <dgm:cxn modelId="{827DD9C1-88D4-3A4B-A1EA-0A2CB3631798}" srcId="{34F0B945-CDE9-8544-97F1-4E34164261EC}" destId="{B1BD9277-FB0D-474F-B6C0-A15F45C93ED9}" srcOrd="0" destOrd="0" parTransId="{FF39F5D4-460F-FC4D-9C9A-A5A8BC806884}" sibTransId="{EE236FF8-4B56-CB48-B3BB-A788C0A12F84}"/>
    <dgm:cxn modelId="{9261710B-541F-5C44-B0F7-9A60B2407166}" type="presOf" srcId="{34F0B945-CDE9-8544-97F1-4E34164261EC}" destId="{740BF9EF-2143-434A-AAF0-2756D1DA66B5}" srcOrd="0" destOrd="0" presId="urn:microsoft.com/office/officeart/2005/8/layout/radial1"/>
    <dgm:cxn modelId="{CBEEDFD4-4A93-734A-BB43-014B77A3E7BF}" type="presOf" srcId="{2D406B9A-909F-104B-B8B3-36C408762E2E}" destId="{22D20D15-3201-CE49-B233-BF08B6909217}" srcOrd="1" destOrd="0" presId="urn:microsoft.com/office/officeart/2005/8/layout/radial1"/>
    <dgm:cxn modelId="{6EB4F504-E633-564E-B44A-789F1D9A62BF}" type="presOf" srcId="{D9D84CF4-6DB1-3C48-BA0A-618737C53BE3}" destId="{B861F84A-F9F5-B445-80DA-5AD2E81CA24F}" srcOrd="0" destOrd="0" presId="urn:microsoft.com/office/officeart/2005/8/layout/radial1"/>
    <dgm:cxn modelId="{0801D009-259F-624F-A36C-F400A65326D8}" type="presParOf" srcId="{3A2B3211-E472-4D42-A1F5-21DCA3D07106}" destId="{740BF9EF-2143-434A-AAF0-2756D1DA66B5}" srcOrd="0" destOrd="0" presId="urn:microsoft.com/office/officeart/2005/8/layout/radial1"/>
    <dgm:cxn modelId="{E23E590B-65CB-3148-8EE2-7D822288B00D}" type="presParOf" srcId="{3A2B3211-E472-4D42-A1F5-21DCA3D07106}" destId="{12CE076D-2510-4444-A344-EA5B6BF85499}" srcOrd="1" destOrd="0" presId="urn:microsoft.com/office/officeart/2005/8/layout/radial1"/>
    <dgm:cxn modelId="{7126052E-1D8D-0B4A-9652-FDDE350643A2}" type="presParOf" srcId="{12CE076D-2510-4444-A344-EA5B6BF85499}" destId="{78075A7D-5B0E-7C40-ABC1-316AD4D566AD}" srcOrd="0" destOrd="0" presId="urn:microsoft.com/office/officeart/2005/8/layout/radial1"/>
    <dgm:cxn modelId="{944573B1-1E49-EB4C-BF35-6515046CDDA4}" type="presParOf" srcId="{3A2B3211-E472-4D42-A1F5-21DCA3D07106}" destId="{D7F8E55A-417F-404F-82F6-33B32AC3E8B4}" srcOrd="2" destOrd="0" presId="urn:microsoft.com/office/officeart/2005/8/layout/radial1"/>
    <dgm:cxn modelId="{532DDB83-B166-4549-90ED-DAA7F6C3915B}" type="presParOf" srcId="{3A2B3211-E472-4D42-A1F5-21DCA3D07106}" destId="{B861F84A-F9F5-B445-80DA-5AD2E81CA24F}" srcOrd="3" destOrd="0" presId="urn:microsoft.com/office/officeart/2005/8/layout/radial1"/>
    <dgm:cxn modelId="{03D5289E-A6B0-5F4E-91D1-A476FF161E4E}" type="presParOf" srcId="{B861F84A-F9F5-B445-80DA-5AD2E81CA24F}" destId="{0A578165-6143-1240-B804-CE22A74E9822}" srcOrd="0" destOrd="0" presId="urn:microsoft.com/office/officeart/2005/8/layout/radial1"/>
    <dgm:cxn modelId="{787F3912-3AD9-414F-92BD-04F00D19A653}" type="presParOf" srcId="{3A2B3211-E472-4D42-A1F5-21DCA3D07106}" destId="{54D9A1A8-7CD4-BD40-A7BD-4E9BEAA46A32}" srcOrd="4" destOrd="0" presId="urn:microsoft.com/office/officeart/2005/8/layout/radial1"/>
    <dgm:cxn modelId="{1DD2BD9F-1FEE-D647-84C3-E45C82FF5985}" type="presParOf" srcId="{3A2B3211-E472-4D42-A1F5-21DCA3D07106}" destId="{C836C25C-CF50-DF4C-BF17-1D91F5CBE591}" srcOrd="5" destOrd="0" presId="urn:microsoft.com/office/officeart/2005/8/layout/radial1"/>
    <dgm:cxn modelId="{A731A85F-7761-944E-94B2-AE5E4FC3A694}" type="presParOf" srcId="{C836C25C-CF50-DF4C-BF17-1D91F5CBE591}" destId="{22D20D15-3201-CE49-B233-BF08B6909217}" srcOrd="0" destOrd="0" presId="urn:microsoft.com/office/officeart/2005/8/layout/radial1"/>
    <dgm:cxn modelId="{D9C80EB2-A028-1044-A13A-15C8EB272577}" type="presParOf" srcId="{3A2B3211-E472-4D42-A1F5-21DCA3D07106}" destId="{2CDB3617-B6ED-FE4F-9E77-A20F05D1294E}" srcOrd="6" destOrd="0" presId="urn:microsoft.com/office/officeart/2005/8/layout/radial1"/>
    <dgm:cxn modelId="{5EED8F0B-A11B-C840-9B6E-C0976E45FF10}" type="presParOf" srcId="{3A2B3211-E472-4D42-A1F5-21DCA3D07106}" destId="{A53F0D12-3689-8C49-89B9-A397C565F281}" srcOrd="7" destOrd="0" presId="urn:microsoft.com/office/officeart/2005/8/layout/radial1"/>
    <dgm:cxn modelId="{43661161-5E71-C841-9139-1094223C8DFB}" type="presParOf" srcId="{A53F0D12-3689-8C49-89B9-A397C565F281}" destId="{A4EBA4C0-F914-EC4E-9C1F-4D30E0A43994}" srcOrd="0" destOrd="0" presId="urn:microsoft.com/office/officeart/2005/8/layout/radial1"/>
    <dgm:cxn modelId="{0D9BD9F4-815C-554C-8780-D444D323E498}" type="presParOf" srcId="{3A2B3211-E472-4D42-A1F5-21DCA3D07106}" destId="{C1778BBB-2304-EB41-8AD6-1FEA6E62F0D4}" srcOrd="8" destOrd="0" presId="urn:microsoft.com/office/officeart/2005/8/layout/radial1"/>
    <dgm:cxn modelId="{5C893FC7-3497-254C-A8F7-611639C8510D}" type="presParOf" srcId="{3A2B3211-E472-4D42-A1F5-21DCA3D07106}" destId="{466678D2-1BEC-B24C-A270-1DF943131E30}" srcOrd="9" destOrd="0" presId="urn:microsoft.com/office/officeart/2005/8/layout/radial1"/>
    <dgm:cxn modelId="{C70B1535-76A0-1B4E-9F25-76C133C58D62}" type="presParOf" srcId="{466678D2-1BEC-B24C-A270-1DF943131E30}" destId="{C671D65E-83D2-AD41-B767-DA0ACD5C5AD8}" srcOrd="0" destOrd="0" presId="urn:microsoft.com/office/officeart/2005/8/layout/radial1"/>
    <dgm:cxn modelId="{5C118531-B724-4D4A-8279-5B96A2E5E8D4}" type="presParOf" srcId="{3A2B3211-E472-4D42-A1F5-21DCA3D07106}" destId="{22979AA3-FBAD-664D-B4D3-FC00CED15FA3}"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DF30EBC-F997-724C-8122-BC0CE23C02A2}"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fr-FR"/>
        </a:p>
      </dgm:t>
    </dgm:pt>
    <dgm:pt modelId="{DA14F9A7-3BDC-FB4F-9BC4-6B60982234BA}">
      <dgm:prSet phldrT="[Texte]"/>
      <dgm:spPr/>
      <dgm:t>
        <a:bodyPr/>
        <a:lstStyle/>
        <a:p>
          <a:endParaRPr lang="fr-FR" dirty="0"/>
        </a:p>
      </dgm:t>
    </dgm:pt>
    <dgm:pt modelId="{C5E6B04C-1820-2043-9AE0-58D0ADA0F47E}" type="parTrans" cxnId="{E784B806-EA92-A140-A9BF-62249CB9C399}">
      <dgm:prSet/>
      <dgm:spPr/>
      <dgm:t>
        <a:bodyPr/>
        <a:lstStyle/>
        <a:p>
          <a:endParaRPr lang="fr-FR"/>
        </a:p>
      </dgm:t>
    </dgm:pt>
    <dgm:pt modelId="{F56C65D6-640E-F74C-BAF1-704ED237AFE6}" type="sibTrans" cxnId="{E784B806-EA92-A140-A9BF-62249CB9C399}">
      <dgm:prSet/>
      <dgm:spPr/>
      <dgm:t>
        <a:bodyPr/>
        <a:lstStyle/>
        <a:p>
          <a:endParaRPr lang="fr-FR"/>
        </a:p>
      </dgm:t>
    </dgm:pt>
    <dgm:pt modelId="{97A29643-CF70-534A-B759-F201B7249A72}">
      <dgm:prSet phldrT="[Texte]"/>
      <dgm:spPr>
        <a:solidFill>
          <a:schemeClr val="accent1">
            <a:lumMod val="60000"/>
            <a:lumOff val="40000"/>
          </a:schemeClr>
        </a:solidFill>
      </dgm:spPr>
      <dgm:t>
        <a:bodyPr/>
        <a:lstStyle/>
        <a:p>
          <a:endParaRPr lang="fr-FR" dirty="0"/>
        </a:p>
      </dgm:t>
    </dgm:pt>
    <dgm:pt modelId="{EDEBCC7F-40B3-9540-9E9B-E0E56612E705}" type="parTrans" cxnId="{50BD42C7-8BD7-3F41-8B55-E53060881FBC}">
      <dgm:prSet/>
      <dgm:spPr/>
      <dgm:t>
        <a:bodyPr/>
        <a:lstStyle/>
        <a:p>
          <a:endParaRPr lang="fr-FR"/>
        </a:p>
      </dgm:t>
    </dgm:pt>
    <dgm:pt modelId="{1E3D0C87-741D-2042-9CD7-1E8FA33FA685}" type="sibTrans" cxnId="{50BD42C7-8BD7-3F41-8B55-E53060881FBC}">
      <dgm:prSet/>
      <dgm:spPr/>
      <dgm:t>
        <a:bodyPr/>
        <a:lstStyle/>
        <a:p>
          <a:endParaRPr lang="fr-FR"/>
        </a:p>
      </dgm:t>
    </dgm:pt>
    <dgm:pt modelId="{5DD57037-694A-C544-91D6-5AB1101EC755}">
      <dgm:prSet phldrT="[Texte]"/>
      <dgm:spPr>
        <a:solidFill>
          <a:schemeClr val="accent1">
            <a:lumMod val="60000"/>
            <a:lumOff val="40000"/>
          </a:schemeClr>
        </a:solidFill>
      </dgm:spPr>
      <dgm:t>
        <a:bodyPr/>
        <a:lstStyle/>
        <a:p>
          <a:endParaRPr lang="fr-FR" dirty="0"/>
        </a:p>
      </dgm:t>
    </dgm:pt>
    <dgm:pt modelId="{79A6B5A0-37C9-9E47-B680-8F6765DA4038}" type="parTrans" cxnId="{42D3F87C-65B4-FF4C-8DF2-97B871C3A047}">
      <dgm:prSet/>
      <dgm:spPr/>
      <dgm:t>
        <a:bodyPr/>
        <a:lstStyle/>
        <a:p>
          <a:endParaRPr lang="fr-FR"/>
        </a:p>
      </dgm:t>
    </dgm:pt>
    <dgm:pt modelId="{B9962BF8-8F3C-7349-B088-03528BFEE59D}" type="sibTrans" cxnId="{42D3F87C-65B4-FF4C-8DF2-97B871C3A047}">
      <dgm:prSet/>
      <dgm:spPr/>
      <dgm:t>
        <a:bodyPr/>
        <a:lstStyle/>
        <a:p>
          <a:endParaRPr lang="fr-FR"/>
        </a:p>
      </dgm:t>
    </dgm:pt>
    <dgm:pt modelId="{E108F4A6-EE6F-324A-A19D-7106C551E789}">
      <dgm:prSet phldrT="[Texte]"/>
      <dgm:spPr>
        <a:solidFill>
          <a:schemeClr val="accent1">
            <a:lumMod val="60000"/>
            <a:lumOff val="40000"/>
          </a:schemeClr>
        </a:solidFill>
      </dgm:spPr>
      <dgm:t>
        <a:bodyPr/>
        <a:lstStyle/>
        <a:p>
          <a:endParaRPr lang="fr-FR" dirty="0"/>
        </a:p>
      </dgm:t>
    </dgm:pt>
    <dgm:pt modelId="{222F940D-D77B-284D-B423-A60003B4181C}" type="parTrans" cxnId="{9E1F302F-C999-3D4E-B32E-756EC99158A7}">
      <dgm:prSet/>
      <dgm:spPr/>
      <dgm:t>
        <a:bodyPr/>
        <a:lstStyle/>
        <a:p>
          <a:endParaRPr lang="fr-FR"/>
        </a:p>
      </dgm:t>
    </dgm:pt>
    <dgm:pt modelId="{C297245B-8190-674D-BCEA-03C20A356D45}" type="sibTrans" cxnId="{9E1F302F-C999-3D4E-B32E-756EC99158A7}">
      <dgm:prSet/>
      <dgm:spPr/>
      <dgm:t>
        <a:bodyPr/>
        <a:lstStyle/>
        <a:p>
          <a:endParaRPr lang="fr-FR"/>
        </a:p>
      </dgm:t>
    </dgm:pt>
    <dgm:pt modelId="{E4A6E778-FF00-9848-8467-71EB592369BC}" type="pres">
      <dgm:prSet presAssocID="{7DF30EBC-F997-724C-8122-BC0CE23C02A2}" presName="hierChild1" presStyleCnt="0">
        <dgm:presLayoutVars>
          <dgm:orgChart val="1"/>
          <dgm:chPref val="1"/>
          <dgm:dir/>
          <dgm:animOne val="branch"/>
          <dgm:animLvl val="lvl"/>
          <dgm:resizeHandles/>
        </dgm:presLayoutVars>
      </dgm:prSet>
      <dgm:spPr/>
      <dgm:t>
        <a:bodyPr/>
        <a:lstStyle/>
        <a:p>
          <a:endParaRPr lang="fr-FR"/>
        </a:p>
      </dgm:t>
    </dgm:pt>
    <dgm:pt modelId="{2F816323-0055-A644-813A-11AE43544CDA}" type="pres">
      <dgm:prSet presAssocID="{DA14F9A7-3BDC-FB4F-9BC4-6B60982234BA}" presName="hierRoot1" presStyleCnt="0">
        <dgm:presLayoutVars>
          <dgm:hierBranch val="init"/>
        </dgm:presLayoutVars>
      </dgm:prSet>
      <dgm:spPr/>
    </dgm:pt>
    <dgm:pt modelId="{A30BC383-68CB-3143-8B81-91878F5CA288}" type="pres">
      <dgm:prSet presAssocID="{DA14F9A7-3BDC-FB4F-9BC4-6B60982234BA}" presName="rootComposite1" presStyleCnt="0"/>
      <dgm:spPr/>
    </dgm:pt>
    <dgm:pt modelId="{85D2428C-1969-ED4D-BD16-659B5F89A8F0}" type="pres">
      <dgm:prSet presAssocID="{DA14F9A7-3BDC-FB4F-9BC4-6B60982234BA}" presName="rootText1" presStyleLbl="node0" presStyleIdx="0" presStyleCnt="1">
        <dgm:presLayoutVars>
          <dgm:chPref val="3"/>
        </dgm:presLayoutVars>
      </dgm:prSet>
      <dgm:spPr/>
      <dgm:t>
        <a:bodyPr/>
        <a:lstStyle/>
        <a:p>
          <a:endParaRPr lang="fr-FR"/>
        </a:p>
      </dgm:t>
    </dgm:pt>
    <dgm:pt modelId="{D18D0463-4CE2-0B42-9579-8E879F09F557}" type="pres">
      <dgm:prSet presAssocID="{DA14F9A7-3BDC-FB4F-9BC4-6B60982234BA}" presName="rootConnector1" presStyleLbl="node1" presStyleIdx="0" presStyleCnt="0"/>
      <dgm:spPr/>
      <dgm:t>
        <a:bodyPr/>
        <a:lstStyle/>
        <a:p>
          <a:endParaRPr lang="fr-FR"/>
        </a:p>
      </dgm:t>
    </dgm:pt>
    <dgm:pt modelId="{292F16DE-0642-F14E-A1BD-4E4C2D8F1A73}" type="pres">
      <dgm:prSet presAssocID="{DA14F9A7-3BDC-FB4F-9BC4-6B60982234BA}" presName="hierChild2" presStyleCnt="0"/>
      <dgm:spPr/>
    </dgm:pt>
    <dgm:pt modelId="{0D4C5D8B-F982-0B4E-8628-0431282B33F8}" type="pres">
      <dgm:prSet presAssocID="{EDEBCC7F-40B3-9540-9E9B-E0E56612E705}" presName="Name37" presStyleLbl="parChTrans1D2" presStyleIdx="0" presStyleCnt="3"/>
      <dgm:spPr/>
      <dgm:t>
        <a:bodyPr/>
        <a:lstStyle/>
        <a:p>
          <a:endParaRPr lang="fr-FR"/>
        </a:p>
      </dgm:t>
    </dgm:pt>
    <dgm:pt modelId="{4C7E93C7-6990-FE4B-B0FD-F12F12D90737}" type="pres">
      <dgm:prSet presAssocID="{97A29643-CF70-534A-B759-F201B7249A72}" presName="hierRoot2" presStyleCnt="0">
        <dgm:presLayoutVars>
          <dgm:hierBranch val="init"/>
        </dgm:presLayoutVars>
      </dgm:prSet>
      <dgm:spPr/>
    </dgm:pt>
    <dgm:pt modelId="{D42E6E7E-7A4C-FE4C-A447-7AB77FE7DA62}" type="pres">
      <dgm:prSet presAssocID="{97A29643-CF70-534A-B759-F201B7249A72}" presName="rootComposite" presStyleCnt="0"/>
      <dgm:spPr/>
    </dgm:pt>
    <dgm:pt modelId="{B14B4773-8A95-754A-88C2-98C18990D594}" type="pres">
      <dgm:prSet presAssocID="{97A29643-CF70-534A-B759-F201B7249A72}" presName="rootText" presStyleLbl="node2" presStyleIdx="0" presStyleCnt="3" custScaleY="248489">
        <dgm:presLayoutVars>
          <dgm:chPref val="3"/>
        </dgm:presLayoutVars>
      </dgm:prSet>
      <dgm:spPr/>
      <dgm:t>
        <a:bodyPr/>
        <a:lstStyle/>
        <a:p>
          <a:endParaRPr lang="fr-FR"/>
        </a:p>
      </dgm:t>
    </dgm:pt>
    <dgm:pt modelId="{445378EE-7B25-DD41-92CA-715649BFAC5F}" type="pres">
      <dgm:prSet presAssocID="{97A29643-CF70-534A-B759-F201B7249A72}" presName="rootConnector" presStyleLbl="node2" presStyleIdx="0" presStyleCnt="3"/>
      <dgm:spPr/>
      <dgm:t>
        <a:bodyPr/>
        <a:lstStyle/>
        <a:p>
          <a:endParaRPr lang="fr-FR"/>
        </a:p>
      </dgm:t>
    </dgm:pt>
    <dgm:pt modelId="{39B7AA9B-442A-EC4C-8310-A7C09468CD29}" type="pres">
      <dgm:prSet presAssocID="{97A29643-CF70-534A-B759-F201B7249A72}" presName="hierChild4" presStyleCnt="0"/>
      <dgm:spPr/>
    </dgm:pt>
    <dgm:pt modelId="{CBA2E507-8807-AF4A-941D-D318EBE514AC}" type="pres">
      <dgm:prSet presAssocID="{97A29643-CF70-534A-B759-F201B7249A72}" presName="hierChild5" presStyleCnt="0"/>
      <dgm:spPr/>
    </dgm:pt>
    <dgm:pt modelId="{3939EC52-032A-7540-8A40-C9657E40DD60}" type="pres">
      <dgm:prSet presAssocID="{79A6B5A0-37C9-9E47-B680-8F6765DA4038}" presName="Name37" presStyleLbl="parChTrans1D2" presStyleIdx="1" presStyleCnt="3"/>
      <dgm:spPr/>
      <dgm:t>
        <a:bodyPr/>
        <a:lstStyle/>
        <a:p>
          <a:endParaRPr lang="fr-FR"/>
        </a:p>
      </dgm:t>
    </dgm:pt>
    <dgm:pt modelId="{F2F19321-1E30-964F-9D3B-5F2DB5D8F1CB}" type="pres">
      <dgm:prSet presAssocID="{5DD57037-694A-C544-91D6-5AB1101EC755}" presName="hierRoot2" presStyleCnt="0">
        <dgm:presLayoutVars>
          <dgm:hierBranch val="init"/>
        </dgm:presLayoutVars>
      </dgm:prSet>
      <dgm:spPr/>
    </dgm:pt>
    <dgm:pt modelId="{1FCD2E5D-3EB8-8C40-A356-DFD7B5440A53}" type="pres">
      <dgm:prSet presAssocID="{5DD57037-694A-C544-91D6-5AB1101EC755}" presName="rootComposite" presStyleCnt="0"/>
      <dgm:spPr/>
    </dgm:pt>
    <dgm:pt modelId="{79587CA8-E4BC-5149-890B-CEBBC5AF2608}" type="pres">
      <dgm:prSet presAssocID="{5DD57037-694A-C544-91D6-5AB1101EC755}" presName="rootText" presStyleLbl="node2" presStyleIdx="1" presStyleCnt="3" custScaleY="248388">
        <dgm:presLayoutVars>
          <dgm:chPref val="3"/>
        </dgm:presLayoutVars>
      </dgm:prSet>
      <dgm:spPr/>
      <dgm:t>
        <a:bodyPr/>
        <a:lstStyle/>
        <a:p>
          <a:endParaRPr lang="fr-FR"/>
        </a:p>
      </dgm:t>
    </dgm:pt>
    <dgm:pt modelId="{B6029604-E337-8545-9EFA-C75B4BE75F31}" type="pres">
      <dgm:prSet presAssocID="{5DD57037-694A-C544-91D6-5AB1101EC755}" presName="rootConnector" presStyleLbl="node2" presStyleIdx="1" presStyleCnt="3"/>
      <dgm:spPr/>
      <dgm:t>
        <a:bodyPr/>
        <a:lstStyle/>
        <a:p>
          <a:endParaRPr lang="fr-FR"/>
        </a:p>
      </dgm:t>
    </dgm:pt>
    <dgm:pt modelId="{B86E96B5-88BB-8E4B-93A1-F8BA700F31F5}" type="pres">
      <dgm:prSet presAssocID="{5DD57037-694A-C544-91D6-5AB1101EC755}" presName="hierChild4" presStyleCnt="0"/>
      <dgm:spPr/>
    </dgm:pt>
    <dgm:pt modelId="{4BC6860C-62A4-AF4B-80C9-996459B0C5C3}" type="pres">
      <dgm:prSet presAssocID="{5DD57037-694A-C544-91D6-5AB1101EC755}" presName="hierChild5" presStyleCnt="0"/>
      <dgm:spPr/>
    </dgm:pt>
    <dgm:pt modelId="{300AA1CC-3E04-9043-836A-2E1D70CEECD1}" type="pres">
      <dgm:prSet presAssocID="{222F940D-D77B-284D-B423-A60003B4181C}" presName="Name37" presStyleLbl="parChTrans1D2" presStyleIdx="2" presStyleCnt="3"/>
      <dgm:spPr/>
      <dgm:t>
        <a:bodyPr/>
        <a:lstStyle/>
        <a:p>
          <a:endParaRPr lang="fr-FR"/>
        </a:p>
      </dgm:t>
    </dgm:pt>
    <dgm:pt modelId="{6EC4FF53-4767-9A40-95D9-BB86FBCBDD00}" type="pres">
      <dgm:prSet presAssocID="{E108F4A6-EE6F-324A-A19D-7106C551E789}" presName="hierRoot2" presStyleCnt="0">
        <dgm:presLayoutVars>
          <dgm:hierBranch val="init"/>
        </dgm:presLayoutVars>
      </dgm:prSet>
      <dgm:spPr/>
    </dgm:pt>
    <dgm:pt modelId="{44186B64-B4D4-7948-A76D-3C0A6BB09BC1}" type="pres">
      <dgm:prSet presAssocID="{E108F4A6-EE6F-324A-A19D-7106C551E789}" presName="rootComposite" presStyleCnt="0"/>
      <dgm:spPr/>
    </dgm:pt>
    <dgm:pt modelId="{9E5C7295-59D3-B244-B36B-F0EADEA952F9}" type="pres">
      <dgm:prSet presAssocID="{E108F4A6-EE6F-324A-A19D-7106C551E789}" presName="rootText" presStyleLbl="node2" presStyleIdx="2" presStyleCnt="3" custScaleY="248488">
        <dgm:presLayoutVars>
          <dgm:chPref val="3"/>
        </dgm:presLayoutVars>
      </dgm:prSet>
      <dgm:spPr/>
      <dgm:t>
        <a:bodyPr/>
        <a:lstStyle/>
        <a:p>
          <a:endParaRPr lang="fr-FR"/>
        </a:p>
      </dgm:t>
    </dgm:pt>
    <dgm:pt modelId="{0537E000-52E4-2240-BA3B-9F893180C8B2}" type="pres">
      <dgm:prSet presAssocID="{E108F4A6-EE6F-324A-A19D-7106C551E789}" presName="rootConnector" presStyleLbl="node2" presStyleIdx="2" presStyleCnt="3"/>
      <dgm:spPr/>
      <dgm:t>
        <a:bodyPr/>
        <a:lstStyle/>
        <a:p>
          <a:endParaRPr lang="fr-FR"/>
        </a:p>
      </dgm:t>
    </dgm:pt>
    <dgm:pt modelId="{217148FE-F7BC-0A42-BFA3-868A66E94E56}" type="pres">
      <dgm:prSet presAssocID="{E108F4A6-EE6F-324A-A19D-7106C551E789}" presName="hierChild4" presStyleCnt="0"/>
      <dgm:spPr/>
    </dgm:pt>
    <dgm:pt modelId="{6B48D1C9-B2C6-FE4E-9F5D-67562E2CBE01}" type="pres">
      <dgm:prSet presAssocID="{E108F4A6-EE6F-324A-A19D-7106C551E789}" presName="hierChild5" presStyleCnt="0"/>
      <dgm:spPr/>
    </dgm:pt>
    <dgm:pt modelId="{CF1C4A40-A0D5-294F-94F1-5470F2AFBBF9}" type="pres">
      <dgm:prSet presAssocID="{DA14F9A7-3BDC-FB4F-9BC4-6B60982234BA}" presName="hierChild3" presStyleCnt="0"/>
      <dgm:spPr/>
    </dgm:pt>
  </dgm:ptLst>
  <dgm:cxnLst>
    <dgm:cxn modelId="{0410ED2B-0249-294A-9386-57AAA064708F}" type="presOf" srcId="{DA14F9A7-3BDC-FB4F-9BC4-6B60982234BA}" destId="{D18D0463-4CE2-0B42-9579-8E879F09F557}" srcOrd="1" destOrd="0" presId="urn:microsoft.com/office/officeart/2005/8/layout/orgChart1"/>
    <dgm:cxn modelId="{50BD42C7-8BD7-3F41-8B55-E53060881FBC}" srcId="{DA14F9A7-3BDC-FB4F-9BC4-6B60982234BA}" destId="{97A29643-CF70-534A-B759-F201B7249A72}" srcOrd="0" destOrd="0" parTransId="{EDEBCC7F-40B3-9540-9E9B-E0E56612E705}" sibTransId="{1E3D0C87-741D-2042-9CD7-1E8FA33FA685}"/>
    <dgm:cxn modelId="{AB2EA596-7AE1-0541-814B-235223307267}" type="presOf" srcId="{EDEBCC7F-40B3-9540-9E9B-E0E56612E705}" destId="{0D4C5D8B-F982-0B4E-8628-0431282B33F8}" srcOrd="0" destOrd="0" presId="urn:microsoft.com/office/officeart/2005/8/layout/orgChart1"/>
    <dgm:cxn modelId="{AE8D3B34-3039-0E47-85BE-AE60BF0CA0C3}" type="presOf" srcId="{97A29643-CF70-534A-B759-F201B7249A72}" destId="{B14B4773-8A95-754A-88C2-98C18990D594}" srcOrd="0" destOrd="0" presId="urn:microsoft.com/office/officeart/2005/8/layout/orgChart1"/>
    <dgm:cxn modelId="{49723928-723D-7F45-8FF6-8FD712960433}" type="presOf" srcId="{5DD57037-694A-C544-91D6-5AB1101EC755}" destId="{B6029604-E337-8545-9EFA-C75B4BE75F31}" srcOrd="1" destOrd="0" presId="urn:microsoft.com/office/officeart/2005/8/layout/orgChart1"/>
    <dgm:cxn modelId="{046110FC-266F-3A4E-AE02-1656341284DE}" type="presOf" srcId="{DA14F9A7-3BDC-FB4F-9BC4-6B60982234BA}" destId="{85D2428C-1969-ED4D-BD16-659B5F89A8F0}" srcOrd="0" destOrd="0" presId="urn:microsoft.com/office/officeart/2005/8/layout/orgChart1"/>
    <dgm:cxn modelId="{E784B806-EA92-A140-A9BF-62249CB9C399}" srcId="{7DF30EBC-F997-724C-8122-BC0CE23C02A2}" destId="{DA14F9A7-3BDC-FB4F-9BC4-6B60982234BA}" srcOrd="0" destOrd="0" parTransId="{C5E6B04C-1820-2043-9AE0-58D0ADA0F47E}" sibTransId="{F56C65D6-640E-F74C-BAF1-704ED237AFE6}"/>
    <dgm:cxn modelId="{348F087E-A058-BB4E-9C54-0B052DD86E7A}" type="presOf" srcId="{97A29643-CF70-534A-B759-F201B7249A72}" destId="{445378EE-7B25-DD41-92CA-715649BFAC5F}" srcOrd="1" destOrd="0" presId="urn:microsoft.com/office/officeart/2005/8/layout/orgChart1"/>
    <dgm:cxn modelId="{1540690A-D5F9-6C4E-811F-622455C4E73E}" type="presOf" srcId="{E108F4A6-EE6F-324A-A19D-7106C551E789}" destId="{9E5C7295-59D3-B244-B36B-F0EADEA952F9}" srcOrd="0" destOrd="0" presId="urn:microsoft.com/office/officeart/2005/8/layout/orgChart1"/>
    <dgm:cxn modelId="{7F1CFC7D-4190-9249-A09D-BCB6AF2E97B8}" type="presOf" srcId="{5DD57037-694A-C544-91D6-5AB1101EC755}" destId="{79587CA8-E4BC-5149-890B-CEBBC5AF2608}" srcOrd="0" destOrd="0" presId="urn:microsoft.com/office/officeart/2005/8/layout/orgChart1"/>
    <dgm:cxn modelId="{3B41CC17-C527-8845-81A9-C0D95112A1E5}" type="presOf" srcId="{7DF30EBC-F997-724C-8122-BC0CE23C02A2}" destId="{E4A6E778-FF00-9848-8467-71EB592369BC}" srcOrd="0" destOrd="0" presId="urn:microsoft.com/office/officeart/2005/8/layout/orgChart1"/>
    <dgm:cxn modelId="{7B21BFEB-26CA-4C46-9A38-121EB148DBD5}" type="presOf" srcId="{E108F4A6-EE6F-324A-A19D-7106C551E789}" destId="{0537E000-52E4-2240-BA3B-9F893180C8B2}" srcOrd="1" destOrd="0" presId="urn:microsoft.com/office/officeart/2005/8/layout/orgChart1"/>
    <dgm:cxn modelId="{C6919D11-A4D6-B34F-A48D-C2B152FFBDBC}" type="presOf" srcId="{222F940D-D77B-284D-B423-A60003B4181C}" destId="{300AA1CC-3E04-9043-836A-2E1D70CEECD1}" srcOrd="0" destOrd="0" presId="urn:microsoft.com/office/officeart/2005/8/layout/orgChart1"/>
    <dgm:cxn modelId="{9E1F302F-C999-3D4E-B32E-756EC99158A7}" srcId="{DA14F9A7-3BDC-FB4F-9BC4-6B60982234BA}" destId="{E108F4A6-EE6F-324A-A19D-7106C551E789}" srcOrd="2" destOrd="0" parTransId="{222F940D-D77B-284D-B423-A60003B4181C}" sibTransId="{C297245B-8190-674D-BCEA-03C20A356D45}"/>
    <dgm:cxn modelId="{42D3F87C-65B4-FF4C-8DF2-97B871C3A047}" srcId="{DA14F9A7-3BDC-FB4F-9BC4-6B60982234BA}" destId="{5DD57037-694A-C544-91D6-5AB1101EC755}" srcOrd="1" destOrd="0" parTransId="{79A6B5A0-37C9-9E47-B680-8F6765DA4038}" sibTransId="{B9962BF8-8F3C-7349-B088-03528BFEE59D}"/>
    <dgm:cxn modelId="{899B163D-BA99-A44E-B502-13D35B2477B3}" type="presOf" srcId="{79A6B5A0-37C9-9E47-B680-8F6765DA4038}" destId="{3939EC52-032A-7540-8A40-C9657E40DD60}" srcOrd="0" destOrd="0" presId="urn:microsoft.com/office/officeart/2005/8/layout/orgChart1"/>
    <dgm:cxn modelId="{1B5B5DA0-F736-774E-BA71-BBD578027CDB}" type="presParOf" srcId="{E4A6E778-FF00-9848-8467-71EB592369BC}" destId="{2F816323-0055-A644-813A-11AE43544CDA}" srcOrd="0" destOrd="0" presId="urn:microsoft.com/office/officeart/2005/8/layout/orgChart1"/>
    <dgm:cxn modelId="{F25BC834-BB4F-7C46-8842-DE147E6DA526}" type="presParOf" srcId="{2F816323-0055-A644-813A-11AE43544CDA}" destId="{A30BC383-68CB-3143-8B81-91878F5CA288}" srcOrd="0" destOrd="0" presId="urn:microsoft.com/office/officeart/2005/8/layout/orgChart1"/>
    <dgm:cxn modelId="{31FD2FD0-D14E-BE44-AD21-F96B6C5352F9}" type="presParOf" srcId="{A30BC383-68CB-3143-8B81-91878F5CA288}" destId="{85D2428C-1969-ED4D-BD16-659B5F89A8F0}" srcOrd="0" destOrd="0" presId="urn:microsoft.com/office/officeart/2005/8/layout/orgChart1"/>
    <dgm:cxn modelId="{F5463F3A-ADDA-9441-B21B-73225CFC72A0}" type="presParOf" srcId="{A30BC383-68CB-3143-8B81-91878F5CA288}" destId="{D18D0463-4CE2-0B42-9579-8E879F09F557}" srcOrd="1" destOrd="0" presId="urn:microsoft.com/office/officeart/2005/8/layout/orgChart1"/>
    <dgm:cxn modelId="{CE6E6DDF-EDBC-254E-817E-1FEB8072B092}" type="presParOf" srcId="{2F816323-0055-A644-813A-11AE43544CDA}" destId="{292F16DE-0642-F14E-A1BD-4E4C2D8F1A73}" srcOrd="1" destOrd="0" presId="urn:microsoft.com/office/officeart/2005/8/layout/orgChart1"/>
    <dgm:cxn modelId="{0292238E-185B-1148-90DF-47DF3F57300C}" type="presParOf" srcId="{292F16DE-0642-F14E-A1BD-4E4C2D8F1A73}" destId="{0D4C5D8B-F982-0B4E-8628-0431282B33F8}" srcOrd="0" destOrd="0" presId="urn:microsoft.com/office/officeart/2005/8/layout/orgChart1"/>
    <dgm:cxn modelId="{9D028774-D4ED-B142-96A9-A8DA6948BFBA}" type="presParOf" srcId="{292F16DE-0642-F14E-A1BD-4E4C2D8F1A73}" destId="{4C7E93C7-6990-FE4B-B0FD-F12F12D90737}" srcOrd="1" destOrd="0" presId="urn:microsoft.com/office/officeart/2005/8/layout/orgChart1"/>
    <dgm:cxn modelId="{4E48C23D-77ED-194D-B652-3EF401DE1DFD}" type="presParOf" srcId="{4C7E93C7-6990-FE4B-B0FD-F12F12D90737}" destId="{D42E6E7E-7A4C-FE4C-A447-7AB77FE7DA62}" srcOrd="0" destOrd="0" presId="urn:microsoft.com/office/officeart/2005/8/layout/orgChart1"/>
    <dgm:cxn modelId="{0994AA57-9400-EC4E-A14E-2F9DC93C3BF2}" type="presParOf" srcId="{D42E6E7E-7A4C-FE4C-A447-7AB77FE7DA62}" destId="{B14B4773-8A95-754A-88C2-98C18990D594}" srcOrd="0" destOrd="0" presId="urn:microsoft.com/office/officeart/2005/8/layout/orgChart1"/>
    <dgm:cxn modelId="{F6DF79BC-AD6D-864F-AFF6-B4DE9CF25678}" type="presParOf" srcId="{D42E6E7E-7A4C-FE4C-A447-7AB77FE7DA62}" destId="{445378EE-7B25-DD41-92CA-715649BFAC5F}" srcOrd="1" destOrd="0" presId="urn:microsoft.com/office/officeart/2005/8/layout/orgChart1"/>
    <dgm:cxn modelId="{9DEBEA33-C1FC-8B4C-A028-88E7F9234FC0}" type="presParOf" srcId="{4C7E93C7-6990-FE4B-B0FD-F12F12D90737}" destId="{39B7AA9B-442A-EC4C-8310-A7C09468CD29}" srcOrd="1" destOrd="0" presId="urn:microsoft.com/office/officeart/2005/8/layout/orgChart1"/>
    <dgm:cxn modelId="{4340386E-64FB-F645-B43E-96B6D70AD1C7}" type="presParOf" srcId="{4C7E93C7-6990-FE4B-B0FD-F12F12D90737}" destId="{CBA2E507-8807-AF4A-941D-D318EBE514AC}" srcOrd="2" destOrd="0" presId="urn:microsoft.com/office/officeart/2005/8/layout/orgChart1"/>
    <dgm:cxn modelId="{861150D9-7DA4-EF4C-B6E6-7D2C0D210D68}" type="presParOf" srcId="{292F16DE-0642-F14E-A1BD-4E4C2D8F1A73}" destId="{3939EC52-032A-7540-8A40-C9657E40DD60}" srcOrd="2" destOrd="0" presId="urn:microsoft.com/office/officeart/2005/8/layout/orgChart1"/>
    <dgm:cxn modelId="{C62DD51D-7DD7-4F4E-AB1A-52A2393CA0E5}" type="presParOf" srcId="{292F16DE-0642-F14E-A1BD-4E4C2D8F1A73}" destId="{F2F19321-1E30-964F-9D3B-5F2DB5D8F1CB}" srcOrd="3" destOrd="0" presId="urn:microsoft.com/office/officeart/2005/8/layout/orgChart1"/>
    <dgm:cxn modelId="{33110936-EE2C-B842-B45B-6594B750AA0C}" type="presParOf" srcId="{F2F19321-1E30-964F-9D3B-5F2DB5D8F1CB}" destId="{1FCD2E5D-3EB8-8C40-A356-DFD7B5440A53}" srcOrd="0" destOrd="0" presId="urn:microsoft.com/office/officeart/2005/8/layout/orgChart1"/>
    <dgm:cxn modelId="{FCEE0313-E9B3-DC46-B80E-643763DA0948}" type="presParOf" srcId="{1FCD2E5D-3EB8-8C40-A356-DFD7B5440A53}" destId="{79587CA8-E4BC-5149-890B-CEBBC5AF2608}" srcOrd="0" destOrd="0" presId="urn:microsoft.com/office/officeart/2005/8/layout/orgChart1"/>
    <dgm:cxn modelId="{741E2B43-E255-974B-8667-979C41B5F306}" type="presParOf" srcId="{1FCD2E5D-3EB8-8C40-A356-DFD7B5440A53}" destId="{B6029604-E337-8545-9EFA-C75B4BE75F31}" srcOrd="1" destOrd="0" presId="urn:microsoft.com/office/officeart/2005/8/layout/orgChart1"/>
    <dgm:cxn modelId="{74AD4296-15DF-C74F-AB34-CB3628254D7B}" type="presParOf" srcId="{F2F19321-1E30-964F-9D3B-5F2DB5D8F1CB}" destId="{B86E96B5-88BB-8E4B-93A1-F8BA700F31F5}" srcOrd="1" destOrd="0" presId="urn:microsoft.com/office/officeart/2005/8/layout/orgChart1"/>
    <dgm:cxn modelId="{145AFBE2-1B70-2A40-BA03-43A35DB2B017}" type="presParOf" srcId="{F2F19321-1E30-964F-9D3B-5F2DB5D8F1CB}" destId="{4BC6860C-62A4-AF4B-80C9-996459B0C5C3}" srcOrd="2" destOrd="0" presId="urn:microsoft.com/office/officeart/2005/8/layout/orgChart1"/>
    <dgm:cxn modelId="{B49E4FFC-1237-F046-ABC9-4F46F6C2AD37}" type="presParOf" srcId="{292F16DE-0642-F14E-A1BD-4E4C2D8F1A73}" destId="{300AA1CC-3E04-9043-836A-2E1D70CEECD1}" srcOrd="4" destOrd="0" presId="urn:microsoft.com/office/officeart/2005/8/layout/orgChart1"/>
    <dgm:cxn modelId="{E8D81915-00BC-FB48-A822-2D45EA09EFFF}" type="presParOf" srcId="{292F16DE-0642-F14E-A1BD-4E4C2D8F1A73}" destId="{6EC4FF53-4767-9A40-95D9-BB86FBCBDD00}" srcOrd="5" destOrd="0" presId="urn:microsoft.com/office/officeart/2005/8/layout/orgChart1"/>
    <dgm:cxn modelId="{0F2F3D5F-0CE2-904C-A04D-7F9879C8AEFF}" type="presParOf" srcId="{6EC4FF53-4767-9A40-95D9-BB86FBCBDD00}" destId="{44186B64-B4D4-7948-A76D-3C0A6BB09BC1}" srcOrd="0" destOrd="0" presId="urn:microsoft.com/office/officeart/2005/8/layout/orgChart1"/>
    <dgm:cxn modelId="{44F0EE71-25BF-6544-BE76-DE5C3725AABA}" type="presParOf" srcId="{44186B64-B4D4-7948-A76D-3C0A6BB09BC1}" destId="{9E5C7295-59D3-B244-B36B-F0EADEA952F9}" srcOrd="0" destOrd="0" presId="urn:microsoft.com/office/officeart/2005/8/layout/orgChart1"/>
    <dgm:cxn modelId="{7D54C561-992F-224E-A6FF-DF305DF22495}" type="presParOf" srcId="{44186B64-B4D4-7948-A76D-3C0A6BB09BC1}" destId="{0537E000-52E4-2240-BA3B-9F893180C8B2}" srcOrd="1" destOrd="0" presId="urn:microsoft.com/office/officeart/2005/8/layout/orgChart1"/>
    <dgm:cxn modelId="{45596530-444B-194C-A0FD-7175C2660C6D}" type="presParOf" srcId="{6EC4FF53-4767-9A40-95D9-BB86FBCBDD00}" destId="{217148FE-F7BC-0A42-BFA3-868A66E94E56}" srcOrd="1" destOrd="0" presId="urn:microsoft.com/office/officeart/2005/8/layout/orgChart1"/>
    <dgm:cxn modelId="{D928ADC9-8379-7749-8B11-3E66B5226329}" type="presParOf" srcId="{6EC4FF53-4767-9A40-95D9-BB86FBCBDD00}" destId="{6B48D1C9-B2C6-FE4E-9F5D-67562E2CBE01}" srcOrd="2" destOrd="0" presId="urn:microsoft.com/office/officeart/2005/8/layout/orgChart1"/>
    <dgm:cxn modelId="{F0C093DA-278F-BC49-907D-9DB66D76AF4D}" type="presParOf" srcId="{2F816323-0055-A644-813A-11AE43544CDA}" destId="{CF1C4A40-A0D5-294F-94F1-5470F2AFBBF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5C2394C-2006-2D4A-BF65-8F03A5145B68}" type="doc">
      <dgm:prSet loTypeId="urn:microsoft.com/office/officeart/2005/8/layout/hProcess9" loCatId="" qsTypeId="urn:microsoft.com/office/officeart/2005/8/quickstyle/simple1" qsCatId="simple" csTypeId="urn:microsoft.com/office/officeart/2005/8/colors/accent1_2" csCatId="accent1" phldr="1"/>
      <dgm:spPr/>
    </dgm:pt>
    <dgm:pt modelId="{86A0470E-33A8-4A44-9F94-E3C1E36EDAA9}">
      <dgm:prSet phldrT="[Texte]"/>
      <dgm:spPr/>
      <dgm:t>
        <a:bodyPr/>
        <a:lstStyle/>
        <a:p>
          <a:endParaRPr lang="fr-FR" dirty="0"/>
        </a:p>
      </dgm:t>
    </dgm:pt>
    <dgm:pt modelId="{34D04B53-5B7F-864E-9137-24767B08795E}" type="parTrans" cxnId="{7B017FC5-5866-F945-8C5C-CF29788FB540}">
      <dgm:prSet/>
      <dgm:spPr/>
      <dgm:t>
        <a:bodyPr/>
        <a:lstStyle/>
        <a:p>
          <a:endParaRPr lang="fr-FR"/>
        </a:p>
      </dgm:t>
    </dgm:pt>
    <dgm:pt modelId="{6EADFBFF-14D7-E94B-868F-D7CE54F4D7D2}" type="sibTrans" cxnId="{7B017FC5-5866-F945-8C5C-CF29788FB540}">
      <dgm:prSet/>
      <dgm:spPr/>
      <dgm:t>
        <a:bodyPr/>
        <a:lstStyle/>
        <a:p>
          <a:endParaRPr lang="fr-FR"/>
        </a:p>
      </dgm:t>
    </dgm:pt>
    <dgm:pt modelId="{B8E5AFFB-E8F2-F044-9486-40A30C85EF75}">
      <dgm:prSet phldrT="[Texte]"/>
      <dgm:spPr/>
      <dgm:t>
        <a:bodyPr/>
        <a:lstStyle/>
        <a:p>
          <a:endParaRPr lang="fr-FR" dirty="0"/>
        </a:p>
      </dgm:t>
    </dgm:pt>
    <dgm:pt modelId="{260D4D36-B3F8-E04D-92C2-E755D5EF50CA}" type="parTrans" cxnId="{F286B163-13B1-8D45-8A36-7A87A10485E1}">
      <dgm:prSet/>
      <dgm:spPr/>
      <dgm:t>
        <a:bodyPr/>
        <a:lstStyle/>
        <a:p>
          <a:endParaRPr lang="fr-FR"/>
        </a:p>
      </dgm:t>
    </dgm:pt>
    <dgm:pt modelId="{7B763F66-18BF-7C42-B388-D0DBC79B98D6}" type="sibTrans" cxnId="{F286B163-13B1-8D45-8A36-7A87A10485E1}">
      <dgm:prSet/>
      <dgm:spPr/>
      <dgm:t>
        <a:bodyPr/>
        <a:lstStyle/>
        <a:p>
          <a:endParaRPr lang="fr-FR"/>
        </a:p>
      </dgm:t>
    </dgm:pt>
    <dgm:pt modelId="{6EE82924-28FD-F541-907F-99E61DFB5F61}">
      <dgm:prSet phldrT="[Texte]"/>
      <dgm:spPr/>
      <dgm:t>
        <a:bodyPr/>
        <a:lstStyle/>
        <a:p>
          <a:endParaRPr lang="fr-FR" dirty="0"/>
        </a:p>
      </dgm:t>
    </dgm:pt>
    <dgm:pt modelId="{C89D2300-A8A4-1148-B0EC-A7B6820DBE99}" type="parTrans" cxnId="{0F0E7832-9153-2141-950C-971F2FEE8A85}">
      <dgm:prSet/>
      <dgm:spPr/>
      <dgm:t>
        <a:bodyPr/>
        <a:lstStyle/>
        <a:p>
          <a:endParaRPr lang="fr-FR"/>
        </a:p>
      </dgm:t>
    </dgm:pt>
    <dgm:pt modelId="{32D75151-9512-F64A-A34F-5A19F28EAFF0}" type="sibTrans" cxnId="{0F0E7832-9153-2141-950C-971F2FEE8A85}">
      <dgm:prSet/>
      <dgm:spPr/>
      <dgm:t>
        <a:bodyPr/>
        <a:lstStyle/>
        <a:p>
          <a:endParaRPr lang="fr-FR"/>
        </a:p>
      </dgm:t>
    </dgm:pt>
    <dgm:pt modelId="{E1983AD6-92C4-9347-81AF-785D48EF4F04}" type="pres">
      <dgm:prSet presAssocID="{45C2394C-2006-2D4A-BF65-8F03A5145B68}" presName="CompostProcess" presStyleCnt="0">
        <dgm:presLayoutVars>
          <dgm:dir/>
          <dgm:resizeHandles val="exact"/>
        </dgm:presLayoutVars>
      </dgm:prSet>
      <dgm:spPr/>
    </dgm:pt>
    <dgm:pt modelId="{1F67A0BD-7301-7B43-B7DA-E4B1F79B6DCD}" type="pres">
      <dgm:prSet presAssocID="{45C2394C-2006-2D4A-BF65-8F03A5145B68}" presName="arrow" presStyleLbl="bgShp" presStyleIdx="0" presStyleCnt="1"/>
      <dgm:spPr/>
    </dgm:pt>
    <dgm:pt modelId="{48FD3303-FAB4-EF48-A2F3-66A59E8CCE7E}" type="pres">
      <dgm:prSet presAssocID="{45C2394C-2006-2D4A-BF65-8F03A5145B68}" presName="linearProcess" presStyleCnt="0"/>
      <dgm:spPr/>
    </dgm:pt>
    <dgm:pt modelId="{48F78515-B4EB-8247-A79D-A5BEA88198B6}" type="pres">
      <dgm:prSet presAssocID="{86A0470E-33A8-4A44-9F94-E3C1E36EDAA9}" presName="textNode" presStyleLbl="node1" presStyleIdx="0" presStyleCnt="3">
        <dgm:presLayoutVars>
          <dgm:bulletEnabled val="1"/>
        </dgm:presLayoutVars>
      </dgm:prSet>
      <dgm:spPr/>
      <dgm:t>
        <a:bodyPr/>
        <a:lstStyle/>
        <a:p>
          <a:endParaRPr lang="fr-FR"/>
        </a:p>
      </dgm:t>
    </dgm:pt>
    <dgm:pt modelId="{3D2CD0EB-8792-8043-BB1E-6AAC195CA8CF}" type="pres">
      <dgm:prSet presAssocID="{6EADFBFF-14D7-E94B-868F-D7CE54F4D7D2}" presName="sibTrans" presStyleCnt="0"/>
      <dgm:spPr/>
    </dgm:pt>
    <dgm:pt modelId="{ECD26354-B24E-C54E-80A0-8227F00F9C6A}" type="pres">
      <dgm:prSet presAssocID="{B8E5AFFB-E8F2-F044-9486-40A30C85EF75}" presName="textNode" presStyleLbl="node1" presStyleIdx="1" presStyleCnt="3" custLinFactNeighborX="-13926" custLinFactNeighborY="7006">
        <dgm:presLayoutVars>
          <dgm:bulletEnabled val="1"/>
        </dgm:presLayoutVars>
      </dgm:prSet>
      <dgm:spPr/>
      <dgm:t>
        <a:bodyPr/>
        <a:lstStyle/>
        <a:p>
          <a:endParaRPr lang="fr-FR"/>
        </a:p>
      </dgm:t>
    </dgm:pt>
    <dgm:pt modelId="{04E2DC71-1EDB-D147-AA42-A053217FA294}" type="pres">
      <dgm:prSet presAssocID="{7B763F66-18BF-7C42-B388-D0DBC79B98D6}" presName="sibTrans" presStyleCnt="0"/>
      <dgm:spPr/>
    </dgm:pt>
    <dgm:pt modelId="{53DCC70C-B190-E44E-BE1A-06DBB492E323}" type="pres">
      <dgm:prSet presAssocID="{6EE82924-28FD-F541-907F-99E61DFB5F61}" presName="textNode" presStyleLbl="node1" presStyleIdx="2" presStyleCnt="3">
        <dgm:presLayoutVars>
          <dgm:bulletEnabled val="1"/>
        </dgm:presLayoutVars>
      </dgm:prSet>
      <dgm:spPr/>
      <dgm:t>
        <a:bodyPr/>
        <a:lstStyle/>
        <a:p>
          <a:endParaRPr lang="fr-FR"/>
        </a:p>
      </dgm:t>
    </dgm:pt>
  </dgm:ptLst>
  <dgm:cxnLst>
    <dgm:cxn modelId="{B7ACBBE4-D0CE-774E-A054-B54C1954759E}" type="presOf" srcId="{45C2394C-2006-2D4A-BF65-8F03A5145B68}" destId="{E1983AD6-92C4-9347-81AF-785D48EF4F04}" srcOrd="0" destOrd="0" presId="urn:microsoft.com/office/officeart/2005/8/layout/hProcess9"/>
    <dgm:cxn modelId="{F286B163-13B1-8D45-8A36-7A87A10485E1}" srcId="{45C2394C-2006-2D4A-BF65-8F03A5145B68}" destId="{B8E5AFFB-E8F2-F044-9486-40A30C85EF75}" srcOrd="1" destOrd="0" parTransId="{260D4D36-B3F8-E04D-92C2-E755D5EF50CA}" sibTransId="{7B763F66-18BF-7C42-B388-D0DBC79B98D6}"/>
    <dgm:cxn modelId="{9929C0DB-070E-4746-9FE3-0AE06BBADE29}" type="presOf" srcId="{6EE82924-28FD-F541-907F-99E61DFB5F61}" destId="{53DCC70C-B190-E44E-BE1A-06DBB492E323}" srcOrd="0" destOrd="0" presId="urn:microsoft.com/office/officeart/2005/8/layout/hProcess9"/>
    <dgm:cxn modelId="{0F0E7832-9153-2141-950C-971F2FEE8A85}" srcId="{45C2394C-2006-2D4A-BF65-8F03A5145B68}" destId="{6EE82924-28FD-F541-907F-99E61DFB5F61}" srcOrd="2" destOrd="0" parTransId="{C89D2300-A8A4-1148-B0EC-A7B6820DBE99}" sibTransId="{32D75151-9512-F64A-A34F-5A19F28EAFF0}"/>
    <dgm:cxn modelId="{3817D75A-2170-7340-89D7-F295058525D1}" type="presOf" srcId="{86A0470E-33A8-4A44-9F94-E3C1E36EDAA9}" destId="{48F78515-B4EB-8247-A79D-A5BEA88198B6}" srcOrd="0" destOrd="0" presId="urn:microsoft.com/office/officeart/2005/8/layout/hProcess9"/>
    <dgm:cxn modelId="{7B017FC5-5866-F945-8C5C-CF29788FB540}" srcId="{45C2394C-2006-2D4A-BF65-8F03A5145B68}" destId="{86A0470E-33A8-4A44-9F94-E3C1E36EDAA9}" srcOrd="0" destOrd="0" parTransId="{34D04B53-5B7F-864E-9137-24767B08795E}" sibTransId="{6EADFBFF-14D7-E94B-868F-D7CE54F4D7D2}"/>
    <dgm:cxn modelId="{A91EAF2B-671E-314A-A13F-357E7434CCFA}" type="presOf" srcId="{B8E5AFFB-E8F2-F044-9486-40A30C85EF75}" destId="{ECD26354-B24E-C54E-80A0-8227F00F9C6A}" srcOrd="0" destOrd="0" presId="urn:microsoft.com/office/officeart/2005/8/layout/hProcess9"/>
    <dgm:cxn modelId="{9CBBC57C-5C08-EA41-B113-8A533135EAA7}" type="presParOf" srcId="{E1983AD6-92C4-9347-81AF-785D48EF4F04}" destId="{1F67A0BD-7301-7B43-B7DA-E4B1F79B6DCD}" srcOrd="0" destOrd="0" presId="urn:microsoft.com/office/officeart/2005/8/layout/hProcess9"/>
    <dgm:cxn modelId="{58A9D907-1246-6C4C-8DCF-CFA1E4F8DA95}" type="presParOf" srcId="{E1983AD6-92C4-9347-81AF-785D48EF4F04}" destId="{48FD3303-FAB4-EF48-A2F3-66A59E8CCE7E}" srcOrd="1" destOrd="0" presId="urn:microsoft.com/office/officeart/2005/8/layout/hProcess9"/>
    <dgm:cxn modelId="{32E97455-E3E3-F742-B53F-BA2C1959A1E9}" type="presParOf" srcId="{48FD3303-FAB4-EF48-A2F3-66A59E8CCE7E}" destId="{48F78515-B4EB-8247-A79D-A5BEA88198B6}" srcOrd="0" destOrd="0" presId="urn:microsoft.com/office/officeart/2005/8/layout/hProcess9"/>
    <dgm:cxn modelId="{3595A400-95F2-E042-A69E-5C7524ED0F83}" type="presParOf" srcId="{48FD3303-FAB4-EF48-A2F3-66A59E8CCE7E}" destId="{3D2CD0EB-8792-8043-BB1E-6AAC195CA8CF}" srcOrd="1" destOrd="0" presId="urn:microsoft.com/office/officeart/2005/8/layout/hProcess9"/>
    <dgm:cxn modelId="{6DD80383-1829-C748-9CF2-9635C7A4E894}" type="presParOf" srcId="{48FD3303-FAB4-EF48-A2F3-66A59E8CCE7E}" destId="{ECD26354-B24E-C54E-80A0-8227F00F9C6A}" srcOrd="2" destOrd="0" presId="urn:microsoft.com/office/officeart/2005/8/layout/hProcess9"/>
    <dgm:cxn modelId="{897109CC-BD2B-3C43-997F-30F29F9BB9FB}" type="presParOf" srcId="{48FD3303-FAB4-EF48-A2F3-66A59E8CCE7E}" destId="{04E2DC71-1EDB-D147-AA42-A053217FA294}" srcOrd="3" destOrd="0" presId="urn:microsoft.com/office/officeart/2005/8/layout/hProcess9"/>
    <dgm:cxn modelId="{BBB584A7-7DD6-954A-9703-C2634180E03B}" type="presParOf" srcId="{48FD3303-FAB4-EF48-A2F3-66A59E8CCE7E}" destId="{53DCC70C-B190-E44E-BE1A-06DBB492E323}"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2EDC75E-3145-7342-B891-449A114E180D}" type="doc">
      <dgm:prSet loTypeId="urn:microsoft.com/office/officeart/2005/8/layout/cycle2" loCatId="" qsTypeId="urn:microsoft.com/office/officeart/2005/8/quickstyle/simple1" qsCatId="simple" csTypeId="urn:microsoft.com/office/officeart/2005/8/colors/accent1_2" csCatId="accent1" phldr="1"/>
      <dgm:spPr/>
      <dgm:t>
        <a:bodyPr/>
        <a:lstStyle/>
        <a:p>
          <a:endParaRPr lang="fr-FR"/>
        </a:p>
      </dgm:t>
    </dgm:pt>
    <dgm:pt modelId="{32FEEA12-3796-DE40-85C7-B37D24B9A5DC}">
      <dgm:prSet phldrT="[Texte]"/>
      <dgm:spPr/>
      <dgm:t>
        <a:bodyPr/>
        <a:lstStyle/>
        <a:p>
          <a:endParaRPr lang="fr-FR" dirty="0"/>
        </a:p>
      </dgm:t>
    </dgm:pt>
    <dgm:pt modelId="{2200A3D0-261F-B947-8157-B6B7EE2E4AAE}" type="parTrans" cxnId="{DE131EE4-B84C-7344-8A0B-86461DE800BA}">
      <dgm:prSet/>
      <dgm:spPr/>
      <dgm:t>
        <a:bodyPr/>
        <a:lstStyle/>
        <a:p>
          <a:endParaRPr lang="fr-FR"/>
        </a:p>
      </dgm:t>
    </dgm:pt>
    <dgm:pt modelId="{0DC10CBA-A4B8-0248-953B-DD526DFC34BF}" type="sibTrans" cxnId="{DE131EE4-B84C-7344-8A0B-86461DE800BA}">
      <dgm:prSet/>
      <dgm:spPr/>
      <dgm:t>
        <a:bodyPr/>
        <a:lstStyle/>
        <a:p>
          <a:endParaRPr lang="fr-FR"/>
        </a:p>
      </dgm:t>
    </dgm:pt>
    <dgm:pt modelId="{DEB7A29A-E6A4-AD49-9DAF-B52F1C25618F}">
      <dgm:prSet phldrT="[Texte]"/>
      <dgm:spPr/>
      <dgm:t>
        <a:bodyPr/>
        <a:lstStyle/>
        <a:p>
          <a:endParaRPr lang="fr-FR" dirty="0"/>
        </a:p>
      </dgm:t>
    </dgm:pt>
    <dgm:pt modelId="{9EF8EE1D-851F-2D47-8721-C28EF88AE1B5}" type="parTrans" cxnId="{324FB732-ADF4-E341-BDA0-2980702DE7EA}">
      <dgm:prSet/>
      <dgm:spPr/>
      <dgm:t>
        <a:bodyPr/>
        <a:lstStyle/>
        <a:p>
          <a:endParaRPr lang="fr-FR"/>
        </a:p>
      </dgm:t>
    </dgm:pt>
    <dgm:pt modelId="{266BADBC-7A4F-594D-9060-D6CAA523E230}" type="sibTrans" cxnId="{324FB732-ADF4-E341-BDA0-2980702DE7EA}">
      <dgm:prSet/>
      <dgm:spPr/>
      <dgm:t>
        <a:bodyPr/>
        <a:lstStyle/>
        <a:p>
          <a:endParaRPr lang="fr-FR"/>
        </a:p>
      </dgm:t>
    </dgm:pt>
    <dgm:pt modelId="{BF1F2A80-62DD-E446-B108-1E0B64009DCF}">
      <dgm:prSet phldrT="[Texte]"/>
      <dgm:spPr/>
      <dgm:t>
        <a:bodyPr/>
        <a:lstStyle/>
        <a:p>
          <a:endParaRPr lang="fr-FR" dirty="0"/>
        </a:p>
      </dgm:t>
    </dgm:pt>
    <dgm:pt modelId="{6C7A2C67-3788-B446-9ABB-7FCCA5062F6A}" type="parTrans" cxnId="{7661B18C-3E38-244D-A602-7BC4C6B6E3F8}">
      <dgm:prSet/>
      <dgm:spPr/>
      <dgm:t>
        <a:bodyPr/>
        <a:lstStyle/>
        <a:p>
          <a:endParaRPr lang="fr-FR"/>
        </a:p>
      </dgm:t>
    </dgm:pt>
    <dgm:pt modelId="{18CEE776-073B-A049-8CC6-54A254D87B96}" type="sibTrans" cxnId="{7661B18C-3E38-244D-A602-7BC4C6B6E3F8}">
      <dgm:prSet/>
      <dgm:spPr/>
      <dgm:t>
        <a:bodyPr/>
        <a:lstStyle/>
        <a:p>
          <a:endParaRPr lang="fr-FR"/>
        </a:p>
      </dgm:t>
    </dgm:pt>
    <dgm:pt modelId="{A453AE84-4512-F945-A567-893BB1FE34F3}">
      <dgm:prSet phldrT="[Texte]"/>
      <dgm:spPr/>
      <dgm:t>
        <a:bodyPr/>
        <a:lstStyle/>
        <a:p>
          <a:endParaRPr lang="fr-FR" dirty="0"/>
        </a:p>
      </dgm:t>
    </dgm:pt>
    <dgm:pt modelId="{1A8CE1EC-CB9E-E743-BDE3-F2A65B3E1251}" type="parTrans" cxnId="{AF3876FA-2154-E540-A298-F26AF2508AAF}">
      <dgm:prSet/>
      <dgm:spPr/>
      <dgm:t>
        <a:bodyPr/>
        <a:lstStyle/>
        <a:p>
          <a:endParaRPr lang="fr-FR"/>
        </a:p>
      </dgm:t>
    </dgm:pt>
    <dgm:pt modelId="{E91A9978-1099-164F-BD09-B80F4FA08DC5}" type="sibTrans" cxnId="{AF3876FA-2154-E540-A298-F26AF2508AAF}">
      <dgm:prSet/>
      <dgm:spPr/>
      <dgm:t>
        <a:bodyPr/>
        <a:lstStyle/>
        <a:p>
          <a:endParaRPr lang="fr-FR"/>
        </a:p>
      </dgm:t>
    </dgm:pt>
    <dgm:pt modelId="{A851F3BF-64ED-CB48-B19C-0C5731883C21}">
      <dgm:prSet phldrT="[Texte]"/>
      <dgm:spPr/>
      <dgm:t>
        <a:bodyPr/>
        <a:lstStyle/>
        <a:p>
          <a:endParaRPr lang="fr-FR" dirty="0"/>
        </a:p>
      </dgm:t>
    </dgm:pt>
    <dgm:pt modelId="{C180F045-2A94-2247-A9A2-FB73B3DC9994}" type="sibTrans" cxnId="{564F6AA0-311A-5B43-9DF2-2B7F72F2BA15}">
      <dgm:prSet/>
      <dgm:spPr/>
      <dgm:t>
        <a:bodyPr/>
        <a:lstStyle/>
        <a:p>
          <a:endParaRPr lang="fr-FR"/>
        </a:p>
      </dgm:t>
    </dgm:pt>
    <dgm:pt modelId="{A7293332-604A-6440-8425-74FF61688564}" type="parTrans" cxnId="{564F6AA0-311A-5B43-9DF2-2B7F72F2BA15}">
      <dgm:prSet/>
      <dgm:spPr/>
      <dgm:t>
        <a:bodyPr/>
        <a:lstStyle/>
        <a:p>
          <a:endParaRPr lang="fr-FR"/>
        </a:p>
      </dgm:t>
    </dgm:pt>
    <dgm:pt modelId="{02592F90-0437-0947-BB45-80ADBDEC756B}" type="pres">
      <dgm:prSet presAssocID="{B2EDC75E-3145-7342-B891-449A114E180D}" presName="cycle" presStyleCnt="0">
        <dgm:presLayoutVars>
          <dgm:dir/>
          <dgm:resizeHandles val="exact"/>
        </dgm:presLayoutVars>
      </dgm:prSet>
      <dgm:spPr/>
      <dgm:t>
        <a:bodyPr/>
        <a:lstStyle/>
        <a:p>
          <a:endParaRPr lang="fr-FR"/>
        </a:p>
      </dgm:t>
    </dgm:pt>
    <dgm:pt modelId="{D3EA0984-64A3-6247-88F7-3B0A3E54C097}" type="pres">
      <dgm:prSet presAssocID="{32FEEA12-3796-DE40-85C7-B37D24B9A5DC}" presName="node" presStyleLbl="node1" presStyleIdx="0" presStyleCnt="5">
        <dgm:presLayoutVars>
          <dgm:bulletEnabled val="1"/>
        </dgm:presLayoutVars>
      </dgm:prSet>
      <dgm:spPr/>
      <dgm:t>
        <a:bodyPr/>
        <a:lstStyle/>
        <a:p>
          <a:endParaRPr lang="fr-FR"/>
        </a:p>
      </dgm:t>
    </dgm:pt>
    <dgm:pt modelId="{95117CDB-BF7D-174E-8A14-0129BF22AC20}" type="pres">
      <dgm:prSet presAssocID="{0DC10CBA-A4B8-0248-953B-DD526DFC34BF}" presName="sibTrans" presStyleLbl="sibTrans2D1" presStyleIdx="0" presStyleCnt="5"/>
      <dgm:spPr/>
      <dgm:t>
        <a:bodyPr/>
        <a:lstStyle/>
        <a:p>
          <a:endParaRPr lang="fr-FR"/>
        </a:p>
      </dgm:t>
    </dgm:pt>
    <dgm:pt modelId="{137B0A91-41A9-B14B-8E51-D3D02C8AC5C5}" type="pres">
      <dgm:prSet presAssocID="{0DC10CBA-A4B8-0248-953B-DD526DFC34BF}" presName="connectorText" presStyleLbl="sibTrans2D1" presStyleIdx="0" presStyleCnt="5"/>
      <dgm:spPr/>
      <dgm:t>
        <a:bodyPr/>
        <a:lstStyle/>
        <a:p>
          <a:endParaRPr lang="fr-FR"/>
        </a:p>
      </dgm:t>
    </dgm:pt>
    <dgm:pt modelId="{AB72C1B7-AF0D-2D48-9F19-29D2836C9D8D}" type="pres">
      <dgm:prSet presAssocID="{A851F3BF-64ED-CB48-B19C-0C5731883C21}" presName="node" presStyleLbl="node1" presStyleIdx="1" presStyleCnt="5">
        <dgm:presLayoutVars>
          <dgm:bulletEnabled val="1"/>
        </dgm:presLayoutVars>
      </dgm:prSet>
      <dgm:spPr/>
      <dgm:t>
        <a:bodyPr/>
        <a:lstStyle/>
        <a:p>
          <a:endParaRPr lang="fr-FR"/>
        </a:p>
      </dgm:t>
    </dgm:pt>
    <dgm:pt modelId="{C5DA1339-075E-1B45-8E96-1A96F351BD1C}" type="pres">
      <dgm:prSet presAssocID="{C180F045-2A94-2247-A9A2-FB73B3DC9994}" presName="sibTrans" presStyleLbl="sibTrans2D1" presStyleIdx="1" presStyleCnt="5"/>
      <dgm:spPr/>
      <dgm:t>
        <a:bodyPr/>
        <a:lstStyle/>
        <a:p>
          <a:endParaRPr lang="fr-FR"/>
        </a:p>
      </dgm:t>
    </dgm:pt>
    <dgm:pt modelId="{E622E7FB-74B2-A540-BBCA-6914A85DB631}" type="pres">
      <dgm:prSet presAssocID="{C180F045-2A94-2247-A9A2-FB73B3DC9994}" presName="connectorText" presStyleLbl="sibTrans2D1" presStyleIdx="1" presStyleCnt="5"/>
      <dgm:spPr/>
      <dgm:t>
        <a:bodyPr/>
        <a:lstStyle/>
        <a:p>
          <a:endParaRPr lang="fr-FR"/>
        </a:p>
      </dgm:t>
    </dgm:pt>
    <dgm:pt modelId="{762F4695-D3A5-A347-A671-BBABC7188158}" type="pres">
      <dgm:prSet presAssocID="{DEB7A29A-E6A4-AD49-9DAF-B52F1C25618F}" presName="node" presStyleLbl="node1" presStyleIdx="2" presStyleCnt="5">
        <dgm:presLayoutVars>
          <dgm:bulletEnabled val="1"/>
        </dgm:presLayoutVars>
      </dgm:prSet>
      <dgm:spPr/>
      <dgm:t>
        <a:bodyPr/>
        <a:lstStyle/>
        <a:p>
          <a:endParaRPr lang="fr-FR"/>
        </a:p>
      </dgm:t>
    </dgm:pt>
    <dgm:pt modelId="{0A86CBF0-D005-734A-A8B7-D5F5BE1CB8AC}" type="pres">
      <dgm:prSet presAssocID="{266BADBC-7A4F-594D-9060-D6CAA523E230}" presName="sibTrans" presStyleLbl="sibTrans2D1" presStyleIdx="2" presStyleCnt="5"/>
      <dgm:spPr/>
      <dgm:t>
        <a:bodyPr/>
        <a:lstStyle/>
        <a:p>
          <a:endParaRPr lang="fr-FR"/>
        </a:p>
      </dgm:t>
    </dgm:pt>
    <dgm:pt modelId="{C13BAEE0-45C4-4443-8BD2-716835C7C074}" type="pres">
      <dgm:prSet presAssocID="{266BADBC-7A4F-594D-9060-D6CAA523E230}" presName="connectorText" presStyleLbl="sibTrans2D1" presStyleIdx="2" presStyleCnt="5"/>
      <dgm:spPr/>
      <dgm:t>
        <a:bodyPr/>
        <a:lstStyle/>
        <a:p>
          <a:endParaRPr lang="fr-FR"/>
        </a:p>
      </dgm:t>
    </dgm:pt>
    <dgm:pt modelId="{47D202D0-0E30-244A-B291-B7C90D881B7B}" type="pres">
      <dgm:prSet presAssocID="{BF1F2A80-62DD-E446-B108-1E0B64009DCF}" presName="node" presStyleLbl="node1" presStyleIdx="3" presStyleCnt="5">
        <dgm:presLayoutVars>
          <dgm:bulletEnabled val="1"/>
        </dgm:presLayoutVars>
      </dgm:prSet>
      <dgm:spPr/>
      <dgm:t>
        <a:bodyPr/>
        <a:lstStyle/>
        <a:p>
          <a:endParaRPr lang="fr-FR"/>
        </a:p>
      </dgm:t>
    </dgm:pt>
    <dgm:pt modelId="{7AF68CD3-90CE-6644-A038-C191FF28F989}" type="pres">
      <dgm:prSet presAssocID="{18CEE776-073B-A049-8CC6-54A254D87B96}" presName="sibTrans" presStyleLbl="sibTrans2D1" presStyleIdx="3" presStyleCnt="5"/>
      <dgm:spPr/>
      <dgm:t>
        <a:bodyPr/>
        <a:lstStyle/>
        <a:p>
          <a:endParaRPr lang="fr-FR"/>
        </a:p>
      </dgm:t>
    </dgm:pt>
    <dgm:pt modelId="{22B40122-DE10-A046-BD20-3D6C756BC472}" type="pres">
      <dgm:prSet presAssocID="{18CEE776-073B-A049-8CC6-54A254D87B96}" presName="connectorText" presStyleLbl="sibTrans2D1" presStyleIdx="3" presStyleCnt="5"/>
      <dgm:spPr/>
      <dgm:t>
        <a:bodyPr/>
        <a:lstStyle/>
        <a:p>
          <a:endParaRPr lang="fr-FR"/>
        </a:p>
      </dgm:t>
    </dgm:pt>
    <dgm:pt modelId="{9413CC28-B36D-8645-B086-1C84A7F3E66E}" type="pres">
      <dgm:prSet presAssocID="{A453AE84-4512-F945-A567-893BB1FE34F3}" presName="node" presStyleLbl="node1" presStyleIdx="4" presStyleCnt="5">
        <dgm:presLayoutVars>
          <dgm:bulletEnabled val="1"/>
        </dgm:presLayoutVars>
      </dgm:prSet>
      <dgm:spPr/>
      <dgm:t>
        <a:bodyPr/>
        <a:lstStyle/>
        <a:p>
          <a:endParaRPr lang="fr-FR"/>
        </a:p>
      </dgm:t>
    </dgm:pt>
    <dgm:pt modelId="{3617B0D7-D933-964A-8BFC-9F616AC5F1AE}" type="pres">
      <dgm:prSet presAssocID="{E91A9978-1099-164F-BD09-B80F4FA08DC5}" presName="sibTrans" presStyleLbl="sibTrans2D1" presStyleIdx="4" presStyleCnt="5"/>
      <dgm:spPr/>
      <dgm:t>
        <a:bodyPr/>
        <a:lstStyle/>
        <a:p>
          <a:endParaRPr lang="fr-FR"/>
        </a:p>
      </dgm:t>
    </dgm:pt>
    <dgm:pt modelId="{58141F32-31EF-EE46-8566-6DEF50E3A2C2}" type="pres">
      <dgm:prSet presAssocID="{E91A9978-1099-164F-BD09-B80F4FA08DC5}" presName="connectorText" presStyleLbl="sibTrans2D1" presStyleIdx="4" presStyleCnt="5"/>
      <dgm:spPr/>
      <dgm:t>
        <a:bodyPr/>
        <a:lstStyle/>
        <a:p>
          <a:endParaRPr lang="fr-FR"/>
        </a:p>
      </dgm:t>
    </dgm:pt>
  </dgm:ptLst>
  <dgm:cxnLst>
    <dgm:cxn modelId="{7661B18C-3E38-244D-A602-7BC4C6B6E3F8}" srcId="{B2EDC75E-3145-7342-B891-449A114E180D}" destId="{BF1F2A80-62DD-E446-B108-1E0B64009DCF}" srcOrd="3" destOrd="0" parTransId="{6C7A2C67-3788-B446-9ABB-7FCCA5062F6A}" sibTransId="{18CEE776-073B-A049-8CC6-54A254D87B96}"/>
    <dgm:cxn modelId="{564F6AA0-311A-5B43-9DF2-2B7F72F2BA15}" srcId="{B2EDC75E-3145-7342-B891-449A114E180D}" destId="{A851F3BF-64ED-CB48-B19C-0C5731883C21}" srcOrd="1" destOrd="0" parTransId="{A7293332-604A-6440-8425-74FF61688564}" sibTransId="{C180F045-2A94-2247-A9A2-FB73B3DC9994}"/>
    <dgm:cxn modelId="{6C8CA554-7891-D746-91D0-A5DA43F3DC9D}" type="presOf" srcId="{A453AE84-4512-F945-A567-893BB1FE34F3}" destId="{9413CC28-B36D-8645-B086-1C84A7F3E66E}" srcOrd="0" destOrd="0" presId="urn:microsoft.com/office/officeart/2005/8/layout/cycle2"/>
    <dgm:cxn modelId="{9DB97951-EEF6-AA45-921E-97EBD523BACB}" type="presOf" srcId="{BF1F2A80-62DD-E446-B108-1E0B64009DCF}" destId="{47D202D0-0E30-244A-B291-B7C90D881B7B}" srcOrd="0" destOrd="0" presId="urn:microsoft.com/office/officeart/2005/8/layout/cycle2"/>
    <dgm:cxn modelId="{2C6465A5-E548-E543-81A5-C57B856CFC1B}" type="presOf" srcId="{DEB7A29A-E6A4-AD49-9DAF-B52F1C25618F}" destId="{762F4695-D3A5-A347-A671-BBABC7188158}" srcOrd="0" destOrd="0" presId="urn:microsoft.com/office/officeart/2005/8/layout/cycle2"/>
    <dgm:cxn modelId="{900253CE-D60E-F44F-A7F9-0983A3C30EA4}" type="presOf" srcId="{0DC10CBA-A4B8-0248-953B-DD526DFC34BF}" destId="{95117CDB-BF7D-174E-8A14-0129BF22AC20}" srcOrd="0" destOrd="0" presId="urn:microsoft.com/office/officeart/2005/8/layout/cycle2"/>
    <dgm:cxn modelId="{441D37FD-9FEA-BC4F-99AF-B56D54CBDFBB}" type="presOf" srcId="{18CEE776-073B-A049-8CC6-54A254D87B96}" destId="{7AF68CD3-90CE-6644-A038-C191FF28F989}" srcOrd="0" destOrd="0" presId="urn:microsoft.com/office/officeart/2005/8/layout/cycle2"/>
    <dgm:cxn modelId="{FEAE265F-FC3E-4944-8B8F-BC3569B2BE10}" type="presOf" srcId="{C180F045-2A94-2247-A9A2-FB73B3DC9994}" destId="{C5DA1339-075E-1B45-8E96-1A96F351BD1C}" srcOrd="0" destOrd="0" presId="urn:microsoft.com/office/officeart/2005/8/layout/cycle2"/>
    <dgm:cxn modelId="{DE131EE4-B84C-7344-8A0B-86461DE800BA}" srcId="{B2EDC75E-3145-7342-B891-449A114E180D}" destId="{32FEEA12-3796-DE40-85C7-B37D24B9A5DC}" srcOrd="0" destOrd="0" parTransId="{2200A3D0-261F-B947-8157-B6B7EE2E4AAE}" sibTransId="{0DC10CBA-A4B8-0248-953B-DD526DFC34BF}"/>
    <dgm:cxn modelId="{7B4652F7-B2DF-1C49-BCE6-9912B8D739FD}" type="presOf" srcId="{E91A9978-1099-164F-BD09-B80F4FA08DC5}" destId="{58141F32-31EF-EE46-8566-6DEF50E3A2C2}" srcOrd="1" destOrd="0" presId="urn:microsoft.com/office/officeart/2005/8/layout/cycle2"/>
    <dgm:cxn modelId="{B3537445-0C90-D743-B677-2C9EFE8D20E3}" type="presOf" srcId="{E91A9978-1099-164F-BD09-B80F4FA08DC5}" destId="{3617B0D7-D933-964A-8BFC-9F616AC5F1AE}" srcOrd="0" destOrd="0" presId="urn:microsoft.com/office/officeart/2005/8/layout/cycle2"/>
    <dgm:cxn modelId="{0CEF1B7D-731C-104E-9E9E-AF3682B1998F}" type="presOf" srcId="{18CEE776-073B-A049-8CC6-54A254D87B96}" destId="{22B40122-DE10-A046-BD20-3D6C756BC472}" srcOrd="1" destOrd="0" presId="urn:microsoft.com/office/officeart/2005/8/layout/cycle2"/>
    <dgm:cxn modelId="{3AF6BC39-EFB9-614D-961A-FE18E10E7792}" type="presOf" srcId="{A851F3BF-64ED-CB48-B19C-0C5731883C21}" destId="{AB72C1B7-AF0D-2D48-9F19-29D2836C9D8D}" srcOrd="0" destOrd="0" presId="urn:microsoft.com/office/officeart/2005/8/layout/cycle2"/>
    <dgm:cxn modelId="{324FB732-ADF4-E341-BDA0-2980702DE7EA}" srcId="{B2EDC75E-3145-7342-B891-449A114E180D}" destId="{DEB7A29A-E6A4-AD49-9DAF-B52F1C25618F}" srcOrd="2" destOrd="0" parTransId="{9EF8EE1D-851F-2D47-8721-C28EF88AE1B5}" sibTransId="{266BADBC-7A4F-594D-9060-D6CAA523E230}"/>
    <dgm:cxn modelId="{6F53D23C-BE61-7D4C-9168-3F86E20F6DC3}" type="presOf" srcId="{32FEEA12-3796-DE40-85C7-B37D24B9A5DC}" destId="{D3EA0984-64A3-6247-88F7-3B0A3E54C097}" srcOrd="0" destOrd="0" presId="urn:microsoft.com/office/officeart/2005/8/layout/cycle2"/>
    <dgm:cxn modelId="{7EE4AA51-8E13-6444-9F4F-4334043A9F00}" type="presOf" srcId="{266BADBC-7A4F-594D-9060-D6CAA523E230}" destId="{0A86CBF0-D005-734A-A8B7-D5F5BE1CB8AC}" srcOrd="0" destOrd="0" presId="urn:microsoft.com/office/officeart/2005/8/layout/cycle2"/>
    <dgm:cxn modelId="{B7D57065-D0C8-EC40-BC1B-34C8486E1D91}" type="presOf" srcId="{266BADBC-7A4F-594D-9060-D6CAA523E230}" destId="{C13BAEE0-45C4-4443-8BD2-716835C7C074}" srcOrd="1" destOrd="0" presId="urn:microsoft.com/office/officeart/2005/8/layout/cycle2"/>
    <dgm:cxn modelId="{C07A8973-55B5-6D47-9057-E4EF21AEA49D}" type="presOf" srcId="{C180F045-2A94-2247-A9A2-FB73B3DC9994}" destId="{E622E7FB-74B2-A540-BBCA-6914A85DB631}" srcOrd="1" destOrd="0" presId="urn:microsoft.com/office/officeart/2005/8/layout/cycle2"/>
    <dgm:cxn modelId="{38E9F789-6150-5746-BE59-3B211ECE0D06}" type="presOf" srcId="{0DC10CBA-A4B8-0248-953B-DD526DFC34BF}" destId="{137B0A91-41A9-B14B-8E51-D3D02C8AC5C5}" srcOrd="1" destOrd="0" presId="urn:microsoft.com/office/officeart/2005/8/layout/cycle2"/>
    <dgm:cxn modelId="{A8102467-75A0-ED47-AE5B-3D9E81810674}" type="presOf" srcId="{B2EDC75E-3145-7342-B891-449A114E180D}" destId="{02592F90-0437-0947-BB45-80ADBDEC756B}" srcOrd="0" destOrd="0" presId="urn:microsoft.com/office/officeart/2005/8/layout/cycle2"/>
    <dgm:cxn modelId="{AF3876FA-2154-E540-A298-F26AF2508AAF}" srcId="{B2EDC75E-3145-7342-B891-449A114E180D}" destId="{A453AE84-4512-F945-A567-893BB1FE34F3}" srcOrd="4" destOrd="0" parTransId="{1A8CE1EC-CB9E-E743-BDE3-F2A65B3E1251}" sibTransId="{E91A9978-1099-164F-BD09-B80F4FA08DC5}"/>
    <dgm:cxn modelId="{B28C8929-2A5E-BB40-AC2A-088C6C291EE4}" type="presParOf" srcId="{02592F90-0437-0947-BB45-80ADBDEC756B}" destId="{D3EA0984-64A3-6247-88F7-3B0A3E54C097}" srcOrd="0" destOrd="0" presId="urn:microsoft.com/office/officeart/2005/8/layout/cycle2"/>
    <dgm:cxn modelId="{30B082A7-4852-1241-A35C-3CBA9580B704}" type="presParOf" srcId="{02592F90-0437-0947-BB45-80ADBDEC756B}" destId="{95117CDB-BF7D-174E-8A14-0129BF22AC20}" srcOrd="1" destOrd="0" presId="urn:microsoft.com/office/officeart/2005/8/layout/cycle2"/>
    <dgm:cxn modelId="{444C39A6-5516-D844-8377-8C35BD59CEC6}" type="presParOf" srcId="{95117CDB-BF7D-174E-8A14-0129BF22AC20}" destId="{137B0A91-41A9-B14B-8E51-D3D02C8AC5C5}" srcOrd="0" destOrd="0" presId="urn:microsoft.com/office/officeart/2005/8/layout/cycle2"/>
    <dgm:cxn modelId="{BEAD38C0-2D26-3047-B8CB-6B290642BD35}" type="presParOf" srcId="{02592F90-0437-0947-BB45-80ADBDEC756B}" destId="{AB72C1B7-AF0D-2D48-9F19-29D2836C9D8D}" srcOrd="2" destOrd="0" presId="urn:microsoft.com/office/officeart/2005/8/layout/cycle2"/>
    <dgm:cxn modelId="{D2F6CC84-68FF-3049-98AA-53F7859158FD}" type="presParOf" srcId="{02592F90-0437-0947-BB45-80ADBDEC756B}" destId="{C5DA1339-075E-1B45-8E96-1A96F351BD1C}" srcOrd="3" destOrd="0" presId="urn:microsoft.com/office/officeart/2005/8/layout/cycle2"/>
    <dgm:cxn modelId="{EFB62026-88AC-D140-9EB9-7D5A9C7BCAEA}" type="presParOf" srcId="{C5DA1339-075E-1B45-8E96-1A96F351BD1C}" destId="{E622E7FB-74B2-A540-BBCA-6914A85DB631}" srcOrd="0" destOrd="0" presId="urn:microsoft.com/office/officeart/2005/8/layout/cycle2"/>
    <dgm:cxn modelId="{90F14B9D-741A-2946-BFC5-7F489D035137}" type="presParOf" srcId="{02592F90-0437-0947-BB45-80ADBDEC756B}" destId="{762F4695-D3A5-A347-A671-BBABC7188158}" srcOrd="4" destOrd="0" presId="urn:microsoft.com/office/officeart/2005/8/layout/cycle2"/>
    <dgm:cxn modelId="{1730C869-3E24-5248-B432-735962DA942E}" type="presParOf" srcId="{02592F90-0437-0947-BB45-80ADBDEC756B}" destId="{0A86CBF0-D005-734A-A8B7-D5F5BE1CB8AC}" srcOrd="5" destOrd="0" presId="urn:microsoft.com/office/officeart/2005/8/layout/cycle2"/>
    <dgm:cxn modelId="{66A56728-8C7A-3E48-9D6B-83FE2CB3942B}" type="presParOf" srcId="{0A86CBF0-D005-734A-A8B7-D5F5BE1CB8AC}" destId="{C13BAEE0-45C4-4443-8BD2-716835C7C074}" srcOrd="0" destOrd="0" presId="urn:microsoft.com/office/officeart/2005/8/layout/cycle2"/>
    <dgm:cxn modelId="{365263A0-95E7-ED4B-B2E0-6903153226FF}" type="presParOf" srcId="{02592F90-0437-0947-BB45-80ADBDEC756B}" destId="{47D202D0-0E30-244A-B291-B7C90D881B7B}" srcOrd="6" destOrd="0" presId="urn:microsoft.com/office/officeart/2005/8/layout/cycle2"/>
    <dgm:cxn modelId="{4144FFEA-AA1C-CF4E-89E5-D81C56EF6C63}" type="presParOf" srcId="{02592F90-0437-0947-BB45-80ADBDEC756B}" destId="{7AF68CD3-90CE-6644-A038-C191FF28F989}" srcOrd="7" destOrd="0" presId="urn:microsoft.com/office/officeart/2005/8/layout/cycle2"/>
    <dgm:cxn modelId="{E6FB7BC0-6CE0-1448-821A-5D81A31CA76D}" type="presParOf" srcId="{7AF68CD3-90CE-6644-A038-C191FF28F989}" destId="{22B40122-DE10-A046-BD20-3D6C756BC472}" srcOrd="0" destOrd="0" presId="urn:microsoft.com/office/officeart/2005/8/layout/cycle2"/>
    <dgm:cxn modelId="{BF9AFBB3-444F-324C-9830-D6C38EB75960}" type="presParOf" srcId="{02592F90-0437-0947-BB45-80ADBDEC756B}" destId="{9413CC28-B36D-8645-B086-1C84A7F3E66E}" srcOrd="8" destOrd="0" presId="urn:microsoft.com/office/officeart/2005/8/layout/cycle2"/>
    <dgm:cxn modelId="{FF1C2227-B409-FE4D-A48D-01FEDDE79094}" type="presParOf" srcId="{02592F90-0437-0947-BB45-80ADBDEC756B}" destId="{3617B0D7-D933-964A-8BFC-9F616AC5F1AE}" srcOrd="9" destOrd="0" presId="urn:microsoft.com/office/officeart/2005/8/layout/cycle2"/>
    <dgm:cxn modelId="{DED32F45-AE41-6743-9477-41F76233D014}" type="presParOf" srcId="{3617B0D7-D933-964A-8BFC-9F616AC5F1AE}" destId="{58141F32-31EF-EE46-8566-6DEF50E3A2C2}" srcOrd="0" destOrd="0" presId="urn:microsoft.com/office/officeart/2005/8/layout/cycle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2A7A87A-D437-9D4D-9645-B1FBD40BCEF4}" type="doc">
      <dgm:prSet loTypeId="urn:microsoft.com/office/officeart/2005/8/layout/venn1" loCatId="" qsTypeId="urn:microsoft.com/office/officeart/2005/8/quickstyle/simple1" qsCatId="simple" csTypeId="urn:microsoft.com/office/officeart/2005/8/colors/accent1_2" csCatId="accent1" phldr="1"/>
      <dgm:spPr/>
    </dgm:pt>
    <dgm:pt modelId="{3E3290D5-3359-974A-966F-96BE60AEA874}">
      <dgm:prSet phldrT="[Texte]"/>
      <dgm:spPr/>
      <dgm:t>
        <a:bodyPr/>
        <a:lstStyle/>
        <a:p>
          <a:r>
            <a:rPr lang="fr-FR" dirty="0"/>
            <a:t>Elément 1</a:t>
          </a:r>
        </a:p>
      </dgm:t>
    </dgm:pt>
    <dgm:pt modelId="{8BCFCF25-63FB-A64D-BCF9-6C80C0FCCFDC}" type="parTrans" cxnId="{178BCE4B-1B89-0A4C-B84E-C7A59B93A142}">
      <dgm:prSet/>
      <dgm:spPr/>
      <dgm:t>
        <a:bodyPr/>
        <a:lstStyle/>
        <a:p>
          <a:endParaRPr lang="fr-FR"/>
        </a:p>
      </dgm:t>
    </dgm:pt>
    <dgm:pt modelId="{BA875E31-19EE-0D45-814B-6B5DCFCE6D04}" type="sibTrans" cxnId="{178BCE4B-1B89-0A4C-B84E-C7A59B93A142}">
      <dgm:prSet/>
      <dgm:spPr/>
      <dgm:t>
        <a:bodyPr/>
        <a:lstStyle/>
        <a:p>
          <a:endParaRPr lang="fr-FR"/>
        </a:p>
      </dgm:t>
    </dgm:pt>
    <dgm:pt modelId="{F59518C5-FE54-CF4A-BB8D-74F3C199BD9C}">
      <dgm:prSet phldrT="[Texte]"/>
      <dgm:spPr/>
      <dgm:t>
        <a:bodyPr/>
        <a:lstStyle/>
        <a:p>
          <a:r>
            <a:rPr lang="fr-FR" dirty="0"/>
            <a:t>Elément 2</a:t>
          </a:r>
        </a:p>
      </dgm:t>
    </dgm:pt>
    <dgm:pt modelId="{9240DDAF-0A64-654B-A0B0-8095D3ED3344}" type="parTrans" cxnId="{5CD5F0AE-2AF6-5B47-96A9-8C3B2C9DEB0B}">
      <dgm:prSet/>
      <dgm:spPr/>
      <dgm:t>
        <a:bodyPr/>
        <a:lstStyle/>
        <a:p>
          <a:endParaRPr lang="fr-FR"/>
        </a:p>
      </dgm:t>
    </dgm:pt>
    <dgm:pt modelId="{C01D4707-F4D5-7D42-B414-00AFBA1FD7BC}" type="sibTrans" cxnId="{5CD5F0AE-2AF6-5B47-96A9-8C3B2C9DEB0B}">
      <dgm:prSet/>
      <dgm:spPr/>
      <dgm:t>
        <a:bodyPr/>
        <a:lstStyle/>
        <a:p>
          <a:endParaRPr lang="fr-FR"/>
        </a:p>
      </dgm:t>
    </dgm:pt>
    <dgm:pt modelId="{6C17B89C-BD45-4245-9171-37D6E5B32737}" type="pres">
      <dgm:prSet presAssocID="{22A7A87A-D437-9D4D-9645-B1FBD40BCEF4}" presName="compositeShape" presStyleCnt="0">
        <dgm:presLayoutVars>
          <dgm:chMax val="7"/>
          <dgm:dir/>
          <dgm:resizeHandles val="exact"/>
        </dgm:presLayoutVars>
      </dgm:prSet>
      <dgm:spPr/>
    </dgm:pt>
    <dgm:pt modelId="{400234F8-FC62-4E4C-B978-831C4D5D08E5}" type="pres">
      <dgm:prSet presAssocID="{3E3290D5-3359-974A-966F-96BE60AEA874}" presName="circ1" presStyleLbl="vennNode1" presStyleIdx="0" presStyleCnt="2"/>
      <dgm:spPr/>
      <dgm:t>
        <a:bodyPr/>
        <a:lstStyle/>
        <a:p>
          <a:endParaRPr lang="fr-FR"/>
        </a:p>
      </dgm:t>
    </dgm:pt>
    <dgm:pt modelId="{F7FD2454-B239-EB42-B840-ED5A05B529BB}" type="pres">
      <dgm:prSet presAssocID="{3E3290D5-3359-974A-966F-96BE60AEA874}" presName="circ1Tx" presStyleLbl="revTx" presStyleIdx="0" presStyleCnt="0">
        <dgm:presLayoutVars>
          <dgm:chMax val="0"/>
          <dgm:chPref val="0"/>
          <dgm:bulletEnabled val="1"/>
        </dgm:presLayoutVars>
      </dgm:prSet>
      <dgm:spPr/>
      <dgm:t>
        <a:bodyPr/>
        <a:lstStyle/>
        <a:p>
          <a:endParaRPr lang="fr-FR"/>
        </a:p>
      </dgm:t>
    </dgm:pt>
    <dgm:pt modelId="{117E2E02-BEF6-E842-B094-BAA9BEAA1218}" type="pres">
      <dgm:prSet presAssocID="{F59518C5-FE54-CF4A-BB8D-74F3C199BD9C}" presName="circ2" presStyleLbl="vennNode1" presStyleIdx="1" presStyleCnt="2"/>
      <dgm:spPr/>
      <dgm:t>
        <a:bodyPr/>
        <a:lstStyle/>
        <a:p>
          <a:endParaRPr lang="fr-FR"/>
        </a:p>
      </dgm:t>
    </dgm:pt>
    <dgm:pt modelId="{336ACA40-ABD3-3F40-B729-60C7D094BF8F}" type="pres">
      <dgm:prSet presAssocID="{F59518C5-FE54-CF4A-BB8D-74F3C199BD9C}" presName="circ2Tx" presStyleLbl="revTx" presStyleIdx="0" presStyleCnt="0">
        <dgm:presLayoutVars>
          <dgm:chMax val="0"/>
          <dgm:chPref val="0"/>
          <dgm:bulletEnabled val="1"/>
        </dgm:presLayoutVars>
      </dgm:prSet>
      <dgm:spPr/>
      <dgm:t>
        <a:bodyPr/>
        <a:lstStyle/>
        <a:p>
          <a:endParaRPr lang="fr-FR"/>
        </a:p>
      </dgm:t>
    </dgm:pt>
  </dgm:ptLst>
  <dgm:cxnLst>
    <dgm:cxn modelId="{5CD5F0AE-2AF6-5B47-96A9-8C3B2C9DEB0B}" srcId="{22A7A87A-D437-9D4D-9645-B1FBD40BCEF4}" destId="{F59518C5-FE54-CF4A-BB8D-74F3C199BD9C}" srcOrd="1" destOrd="0" parTransId="{9240DDAF-0A64-654B-A0B0-8095D3ED3344}" sibTransId="{C01D4707-F4D5-7D42-B414-00AFBA1FD7BC}"/>
    <dgm:cxn modelId="{708AA064-D204-D346-9519-1F1455977981}" type="presOf" srcId="{3E3290D5-3359-974A-966F-96BE60AEA874}" destId="{400234F8-FC62-4E4C-B978-831C4D5D08E5}" srcOrd="0" destOrd="0" presId="urn:microsoft.com/office/officeart/2005/8/layout/venn1"/>
    <dgm:cxn modelId="{178BCE4B-1B89-0A4C-B84E-C7A59B93A142}" srcId="{22A7A87A-D437-9D4D-9645-B1FBD40BCEF4}" destId="{3E3290D5-3359-974A-966F-96BE60AEA874}" srcOrd="0" destOrd="0" parTransId="{8BCFCF25-63FB-A64D-BCF9-6C80C0FCCFDC}" sibTransId="{BA875E31-19EE-0D45-814B-6B5DCFCE6D04}"/>
    <dgm:cxn modelId="{AFFF83C2-240F-6C4A-AD02-9193EF68AB08}" type="presOf" srcId="{3E3290D5-3359-974A-966F-96BE60AEA874}" destId="{F7FD2454-B239-EB42-B840-ED5A05B529BB}" srcOrd="1" destOrd="0" presId="urn:microsoft.com/office/officeart/2005/8/layout/venn1"/>
    <dgm:cxn modelId="{D00A8C4F-B964-1542-83D3-C4B48CD2AA5B}" type="presOf" srcId="{F59518C5-FE54-CF4A-BB8D-74F3C199BD9C}" destId="{117E2E02-BEF6-E842-B094-BAA9BEAA1218}" srcOrd="0" destOrd="0" presId="urn:microsoft.com/office/officeart/2005/8/layout/venn1"/>
    <dgm:cxn modelId="{BF2EE26B-7689-1C4B-94D4-D4723C951FA6}" type="presOf" srcId="{22A7A87A-D437-9D4D-9645-B1FBD40BCEF4}" destId="{6C17B89C-BD45-4245-9171-37D6E5B32737}" srcOrd="0" destOrd="0" presId="urn:microsoft.com/office/officeart/2005/8/layout/venn1"/>
    <dgm:cxn modelId="{2847B3EB-2442-8E4F-9F00-22829481A51C}" type="presOf" srcId="{F59518C5-FE54-CF4A-BB8D-74F3C199BD9C}" destId="{336ACA40-ABD3-3F40-B729-60C7D094BF8F}" srcOrd="1" destOrd="0" presId="urn:microsoft.com/office/officeart/2005/8/layout/venn1"/>
    <dgm:cxn modelId="{118C06D8-B3E5-AA43-8CD9-719674D0F84C}" type="presParOf" srcId="{6C17B89C-BD45-4245-9171-37D6E5B32737}" destId="{400234F8-FC62-4E4C-B978-831C4D5D08E5}" srcOrd="0" destOrd="0" presId="urn:microsoft.com/office/officeart/2005/8/layout/venn1"/>
    <dgm:cxn modelId="{FB8D0471-8354-1E41-AB13-CA1FC43CECB9}" type="presParOf" srcId="{6C17B89C-BD45-4245-9171-37D6E5B32737}" destId="{F7FD2454-B239-EB42-B840-ED5A05B529BB}" srcOrd="1" destOrd="0" presId="urn:microsoft.com/office/officeart/2005/8/layout/venn1"/>
    <dgm:cxn modelId="{1907CBA4-44E8-7F44-BDE8-8FDF1F6BE595}" type="presParOf" srcId="{6C17B89C-BD45-4245-9171-37D6E5B32737}" destId="{117E2E02-BEF6-E842-B094-BAA9BEAA1218}" srcOrd="2" destOrd="0" presId="urn:microsoft.com/office/officeart/2005/8/layout/venn1"/>
    <dgm:cxn modelId="{87A6F3A1-CA7C-3043-8E76-76DCFB9BA31B}" type="presParOf" srcId="{6C17B89C-BD45-4245-9171-37D6E5B32737}" destId="{336ACA40-ABD3-3F40-B729-60C7D094BF8F}"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5B76DDC-E1F4-C345-A224-9A8A22F0DB63}" type="doc">
      <dgm:prSet loTypeId="urn:microsoft.com/office/officeart/2005/8/layout/StepDownProcess" loCatId="" qsTypeId="urn:microsoft.com/office/officeart/2005/8/quickstyle/simple5" qsCatId="simple" csTypeId="urn:microsoft.com/office/officeart/2005/8/colors/accent1_2" csCatId="accent1" phldr="1"/>
      <dgm:spPr/>
      <dgm:t>
        <a:bodyPr/>
        <a:lstStyle/>
        <a:p>
          <a:endParaRPr lang="fr-FR"/>
        </a:p>
      </dgm:t>
    </dgm:pt>
    <dgm:pt modelId="{A560A7D5-9E76-FB49-868D-5F71B634F627}">
      <dgm:prSet phldrT="[Texte]"/>
      <dgm:spPr/>
      <dgm:t>
        <a:bodyPr/>
        <a:lstStyle/>
        <a:p>
          <a:r>
            <a:rPr lang="fr-FR" dirty="0"/>
            <a:t>PREMIER EFFET</a:t>
          </a:r>
        </a:p>
      </dgm:t>
    </dgm:pt>
    <dgm:pt modelId="{82E1D929-95BB-014D-8836-4A28DDBDEEE9}" type="parTrans" cxnId="{CC1E99D1-0C2C-E948-A5FC-6DF447984132}">
      <dgm:prSet/>
      <dgm:spPr/>
      <dgm:t>
        <a:bodyPr/>
        <a:lstStyle/>
        <a:p>
          <a:endParaRPr lang="fr-FR"/>
        </a:p>
      </dgm:t>
    </dgm:pt>
    <dgm:pt modelId="{6614F9AE-A766-A54D-A3D3-A6C9D3C16654}" type="sibTrans" cxnId="{CC1E99D1-0C2C-E948-A5FC-6DF447984132}">
      <dgm:prSet/>
      <dgm:spPr/>
      <dgm:t>
        <a:bodyPr/>
        <a:lstStyle/>
        <a:p>
          <a:endParaRPr lang="fr-FR"/>
        </a:p>
      </dgm:t>
    </dgm:pt>
    <dgm:pt modelId="{8E047A2D-6D6C-714C-9B33-787E04C1C17B}">
      <dgm:prSet phldrT="[Texte]"/>
      <dgm:spPr/>
      <dgm:t>
        <a:bodyPr/>
        <a:lstStyle/>
        <a:p>
          <a:r>
            <a:rPr lang="fr-FR" dirty="0"/>
            <a:t>EFFET 2</a:t>
          </a:r>
        </a:p>
      </dgm:t>
    </dgm:pt>
    <dgm:pt modelId="{4B1AD8CB-84E9-9F44-8538-B0078D2F4714}" type="parTrans" cxnId="{157EB923-0DA2-4E4D-BF9B-5D63DEE83241}">
      <dgm:prSet/>
      <dgm:spPr/>
      <dgm:t>
        <a:bodyPr/>
        <a:lstStyle/>
        <a:p>
          <a:endParaRPr lang="fr-FR"/>
        </a:p>
      </dgm:t>
    </dgm:pt>
    <dgm:pt modelId="{A136A27C-14AE-4447-B2AC-4C7612BB2B3D}" type="sibTrans" cxnId="{157EB923-0DA2-4E4D-BF9B-5D63DEE83241}">
      <dgm:prSet/>
      <dgm:spPr/>
      <dgm:t>
        <a:bodyPr/>
        <a:lstStyle/>
        <a:p>
          <a:endParaRPr lang="fr-FR"/>
        </a:p>
      </dgm:t>
    </dgm:pt>
    <dgm:pt modelId="{77D0F09C-8623-6745-AA24-B795EC644B69}">
      <dgm:prSet phldrT="[Texte]"/>
      <dgm:spPr/>
      <dgm:t>
        <a:bodyPr/>
        <a:lstStyle/>
        <a:p>
          <a:r>
            <a:rPr lang="fr-FR" dirty="0"/>
            <a:t>EFFET 3…</a:t>
          </a:r>
        </a:p>
      </dgm:t>
    </dgm:pt>
    <dgm:pt modelId="{75C88C88-EAE5-5F40-8A77-39D7C48392E7}" type="parTrans" cxnId="{C3D140D1-9A82-2142-B147-CBB7473937BA}">
      <dgm:prSet/>
      <dgm:spPr/>
      <dgm:t>
        <a:bodyPr/>
        <a:lstStyle/>
        <a:p>
          <a:endParaRPr lang="fr-FR"/>
        </a:p>
      </dgm:t>
    </dgm:pt>
    <dgm:pt modelId="{D3AA95EE-57EE-4846-A6DC-C0EFCD95EDB3}" type="sibTrans" cxnId="{C3D140D1-9A82-2142-B147-CBB7473937BA}">
      <dgm:prSet/>
      <dgm:spPr/>
      <dgm:t>
        <a:bodyPr/>
        <a:lstStyle/>
        <a:p>
          <a:endParaRPr lang="fr-FR"/>
        </a:p>
      </dgm:t>
    </dgm:pt>
    <dgm:pt modelId="{5F906064-DE24-DE4E-83E8-6F2C8F615CD6}">
      <dgm:prSet phldrT="[Texte]"/>
      <dgm:spPr/>
      <dgm:t>
        <a:bodyPr/>
        <a:lstStyle/>
        <a:p>
          <a:r>
            <a:rPr lang="fr-FR" dirty="0"/>
            <a:t>EFFET ...</a:t>
          </a:r>
        </a:p>
      </dgm:t>
    </dgm:pt>
    <dgm:pt modelId="{388E0DF6-D599-4046-8371-E3ABA0314E40}" type="parTrans" cxnId="{9EC0AAB7-D87A-3345-B8DA-E9D2CE6B362B}">
      <dgm:prSet/>
      <dgm:spPr/>
      <dgm:t>
        <a:bodyPr/>
        <a:lstStyle/>
        <a:p>
          <a:endParaRPr lang="fr-FR"/>
        </a:p>
      </dgm:t>
    </dgm:pt>
    <dgm:pt modelId="{079042C4-01D8-5749-A665-7104E443A59E}" type="sibTrans" cxnId="{9EC0AAB7-D87A-3345-B8DA-E9D2CE6B362B}">
      <dgm:prSet/>
      <dgm:spPr/>
      <dgm:t>
        <a:bodyPr/>
        <a:lstStyle/>
        <a:p>
          <a:endParaRPr lang="fr-FR"/>
        </a:p>
      </dgm:t>
    </dgm:pt>
    <dgm:pt modelId="{F5F725F6-49D5-5848-941C-4E69251331E2}">
      <dgm:prSet/>
      <dgm:spPr/>
      <dgm:t>
        <a:bodyPr/>
        <a:lstStyle/>
        <a:p>
          <a:r>
            <a:rPr lang="fr-FR" dirty="0"/>
            <a:t>DERNIER EFFET</a:t>
          </a:r>
        </a:p>
      </dgm:t>
    </dgm:pt>
    <dgm:pt modelId="{7A2ED60E-FB3F-F841-8593-541E238F0D3D}" type="parTrans" cxnId="{A8B30DE8-BC42-B842-9AE4-581FFAAF741A}">
      <dgm:prSet/>
      <dgm:spPr/>
      <dgm:t>
        <a:bodyPr/>
        <a:lstStyle/>
        <a:p>
          <a:endParaRPr lang="fr-FR"/>
        </a:p>
      </dgm:t>
    </dgm:pt>
    <dgm:pt modelId="{62AE217A-14A6-6448-A100-C30ABBE943EF}" type="sibTrans" cxnId="{A8B30DE8-BC42-B842-9AE4-581FFAAF741A}">
      <dgm:prSet/>
      <dgm:spPr/>
      <dgm:t>
        <a:bodyPr/>
        <a:lstStyle/>
        <a:p>
          <a:endParaRPr lang="fr-FR"/>
        </a:p>
      </dgm:t>
    </dgm:pt>
    <dgm:pt modelId="{7B0FDDE0-70E6-EF48-9B11-F1B84E0B100E}" type="pres">
      <dgm:prSet presAssocID="{35B76DDC-E1F4-C345-A224-9A8A22F0DB63}" presName="rootnode" presStyleCnt="0">
        <dgm:presLayoutVars>
          <dgm:chMax/>
          <dgm:chPref/>
          <dgm:dir/>
          <dgm:animLvl val="lvl"/>
        </dgm:presLayoutVars>
      </dgm:prSet>
      <dgm:spPr/>
      <dgm:t>
        <a:bodyPr/>
        <a:lstStyle/>
        <a:p>
          <a:endParaRPr lang="fr-FR"/>
        </a:p>
      </dgm:t>
    </dgm:pt>
    <dgm:pt modelId="{FB395452-D54F-444A-AE9F-E0671274E6C8}" type="pres">
      <dgm:prSet presAssocID="{A560A7D5-9E76-FB49-868D-5F71B634F627}" presName="composite" presStyleCnt="0"/>
      <dgm:spPr/>
    </dgm:pt>
    <dgm:pt modelId="{F4F17DC5-7851-3543-9290-AD7BBFAA2664}" type="pres">
      <dgm:prSet presAssocID="{A560A7D5-9E76-FB49-868D-5F71B634F627}" presName="bentUpArrow1" presStyleLbl="alignImgPlace1" presStyleIdx="0" presStyleCnt="4"/>
      <dgm:spPr/>
    </dgm:pt>
    <dgm:pt modelId="{D82353D9-29FF-614B-A5E3-2D179639D396}" type="pres">
      <dgm:prSet presAssocID="{A560A7D5-9E76-FB49-868D-5F71B634F627}" presName="ParentText" presStyleLbl="node1" presStyleIdx="0" presStyleCnt="5">
        <dgm:presLayoutVars>
          <dgm:chMax val="1"/>
          <dgm:chPref val="1"/>
          <dgm:bulletEnabled val="1"/>
        </dgm:presLayoutVars>
      </dgm:prSet>
      <dgm:spPr/>
      <dgm:t>
        <a:bodyPr/>
        <a:lstStyle/>
        <a:p>
          <a:endParaRPr lang="fr-FR"/>
        </a:p>
      </dgm:t>
    </dgm:pt>
    <dgm:pt modelId="{D136305D-6CAF-7D49-82E4-E5CF80B0FFE2}" type="pres">
      <dgm:prSet presAssocID="{A560A7D5-9E76-FB49-868D-5F71B634F627}" presName="ChildText" presStyleLbl="revTx" presStyleIdx="0" presStyleCnt="4">
        <dgm:presLayoutVars>
          <dgm:chMax val="0"/>
          <dgm:chPref val="0"/>
          <dgm:bulletEnabled val="1"/>
        </dgm:presLayoutVars>
      </dgm:prSet>
      <dgm:spPr/>
    </dgm:pt>
    <dgm:pt modelId="{15DD298A-694D-564C-B225-52992EABABED}" type="pres">
      <dgm:prSet presAssocID="{6614F9AE-A766-A54D-A3D3-A6C9D3C16654}" presName="sibTrans" presStyleCnt="0"/>
      <dgm:spPr/>
    </dgm:pt>
    <dgm:pt modelId="{844AFB05-0EFA-F54D-BDD1-3DB0EEAAF8E9}" type="pres">
      <dgm:prSet presAssocID="{8E047A2D-6D6C-714C-9B33-787E04C1C17B}" presName="composite" presStyleCnt="0"/>
      <dgm:spPr/>
    </dgm:pt>
    <dgm:pt modelId="{C6897E51-5CCF-5345-A4D5-5667134A1929}" type="pres">
      <dgm:prSet presAssocID="{8E047A2D-6D6C-714C-9B33-787E04C1C17B}" presName="bentUpArrow1" presStyleLbl="alignImgPlace1" presStyleIdx="1" presStyleCnt="4"/>
      <dgm:spPr/>
    </dgm:pt>
    <dgm:pt modelId="{86BD2152-117D-1F41-933C-E30F529F2B4D}" type="pres">
      <dgm:prSet presAssocID="{8E047A2D-6D6C-714C-9B33-787E04C1C17B}" presName="ParentText" presStyleLbl="node1" presStyleIdx="1" presStyleCnt="5">
        <dgm:presLayoutVars>
          <dgm:chMax val="1"/>
          <dgm:chPref val="1"/>
          <dgm:bulletEnabled val="1"/>
        </dgm:presLayoutVars>
      </dgm:prSet>
      <dgm:spPr/>
      <dgm:t>
        <a:bodyPr/>
        <a:lstStyle/>
        <a:p>
          <a:endParaRPr lang="fr-FR"/>
        </a:p>
      </dgm:t>
    </dgm:pt>
    <dgm:pt modelId="{E1D8A204-3EA2-6F4A-864B-0F284D280916}" type="pres">
      <dgm:prSet presAssocID="{8E047A2D-6D6C-714C-9B33-787E04C1C17B}" presName="ChildText" presStyleLbl="revTx" presStyleIdx="1" presStyleCnt="4">
        <dgm:presLayoutVars>
          <dgm:chMax val="0"/>
          <dgm:chPref val="0"/>
          <dgm:bulletEnabled val="1"/>
        </dgm:presLayoutVars>
      </dgm:prSet>
      <dgm:spPr/>
    </dgm:pt>
    <dgm:pt modelId="{896AB780-7960-2145-BEDA-1AA6651FE992}" type="pres">
      <dgm:prSet presAssocID="{A136A27C-14AE-4447-B2AC-4C7612BB2B3D}" presName="sibTrans" presStyleCnt="0"/>
      <dgm:spPr/>
    </dgm:pt>
    <dgm:pt modelId="{124B6B4A-9BA0-9D4F-9AE5-9C7E86D25638}" type="pres">
      <dgm:prSet presAssocID="{77D0F09C-8623-6745-AA24-B795EC644B69}" presName="composite" presStyleCnt="0"/>
      <dgm:spPr/>
    </dgm:pt>
    <dgm:pt modelId="{5B9B592E-E4B6-0D49-BE88-61835EE91A67}" type="pres">
      <dgm:prSet presAssocID="{77D0F09C-8623-6745-AA24-B795EC644B69}" presName="bentUpArrow1" presStyleLbl="alignImgPlace1" presStyleIdx="2" presStyleCnt="4"/>
      <dgm:spPr/>
    </dgm:pt>
    <dgm:pt modelId="{A6A35F37-27BB-BF42-8B5E-1C299AA05EF1}" type="pres">
      <dgm:prSet presAssocID="{77D0F09C-8623-6745-AA24-B795EC644B69}" presName="ParentText" presStyleLbl="node1" presStyleIdx="2" presStyleCnt="5">
        <dgm:presLayoutVars>
          <dgm:chMax val="1"/>
          <dgm:chPref val="1"/>
          <dgm:bulletEnabled val="1"/>
        </dgm:presLayoutVars>
      </dgm:prSet>
      <dgm:spPr/>
      <dgm:t>
        <a:bodyPr/>
        <a:lstStyle/>
        <a:p>
          <a:endParaRPr lang="fr-FR"/>
        </a:p>
      </dgm:t>
    </dgm:pt>
    <dgm:pt modelId="{6E134CB3-9FA4-8843-8B7D-9455D053D482}" type="pres">
      <dgm:prSet presAssocID="{77D0F09C-8623-6745-AA24-B795EC644B69}" presName="ChildText" presStyleLbl="revTx" presStyleIdx="2" presStyleCnt="4">
        <dgm:presLayoutVars>
          <dgm:chMax val="0"/>
          <dgm:chPref val="0"/>
          <dgm:bulletEnabled val="1"/>
        </dgm:presLayoutVars>
      </dgm:prSet>
      <dgm:spPr/>
    </dgm:pt>
    <dgm:pt modelId="{E8175ECC-698F-484B-9814-8005119990ED}" type="pres">
      <dgm:prSet presAssocID="{D3AA95EE-57EE-4846-A6DC-C0EFCD95EDB3}" presName="sibTrans" presStyleCnt="0"/>
      <dgm:spPr/>
    </dgm:pt>
    <dgm:pt modelId="{696A794E-5037-B540-BCC4-4C7884841E4A}" type="pres">
      <dgm:prSet presAssocID="{5F906064-DE24-DE4E-83E8-6F2C8F615CD6}" presName="composite" presStyleCnt="0"/>
      <dgm:spPr/>
    </dgm:pt>
    <dgm:pt modelId="{2F0A4639-BCEC-EB4D-BA89-60FE4817EA9A}" type="pres">
      <dgm:prSet presAssocID="{5F906064-DE24-DE4E-83E8-6F2C8F615CD6}" presName="bentUpArrow1" presStyleLbl="alignImgPlace1" presStyleIdx="3" presStyleCnt="4"/>
      <dgm:spPr/>
    </dgm:pt>
    <dgm:pt modelId="{87107BE4-4908-FE4A-B198-507EB0D32E89}" type="pres">
      <dgm:prSet presAssocID="{5F906064-DE24-DE4E-83E8-6F2C8F615CD6}" presName="ParentText" presStyleLbl="node1" presStyleIdx="3" presStyleCnt="5">
        <dgm:presLayoutVars>
          <dgm:chMax val="1"/>
          <dgm:chPref val="1"/>
          <dgm:bulletEnabled val="1"/>
        </dgm:presLayoutVars>
      </dgm:prSet>
      <dgm:spPr/>
      <dgm:t>
        <a:bodyPr/>
        <a:lstStyle/>
        <a:p>
          <a:endParaRPr lang="fr-FR"/>
        </a:p>
      </dgm:t>
    </dgm:pt>
    <dgm:pt modelId="{E7786A3F-4FD9-6E43-8381-B718308BD37E}" type="pres">
      <dgm:prSet presAssocID="{5F906064-DE24-DE4E-83E8-6F2C8F615CD6}" presName="ChildText" presStyleLbl="revTx" presStyleIdx="3" presStyleCnt="4">
        <dgm:presLayoutVars>
          <dgm:chMax val="0"/>
          <dgm:chPref val="0"/>
          <dgm:bulletEnabled val="1"/>
        </dgm:presLayoutVars>
      </dgm:prSet>
      <dgm:spPr/>
    </dgm:pt>
    <dgm:pt modelId="{C742181B-0028-ED47-A3D4-595BE9896D0A}" type="pres">
      <dgm:prSet presAssocID="{079042C4-01D8-5749-A665-7104E443A59E}" presName="sibTrans" presStyleCnt="0"/>
      <dgm:spPr/>
    </dgm:pt>
    <dgm:pt modelId="{5FA52A7D-1A14-DA4D-9670-971E23AB5E7F}" type="pres">
      <dgm:prSet presAssocID="{F5F725F6-49D5-5848-941C-4E69251331E2}" presName="composite" presStyleCnt="0"/>
      <dgm:spPr/>
    </dgm:pt>
    <dgm:pt modelId="{A3C1B295-ABAD-9C4C-9165-EEDFCEB3A62F}" type="pres">
      <dgm:prSet presAssocID="{F5F725F6-49D5-5848-941C-4E69251331E2}" presName="ParentText" presStyleLbl="node1" presStyleIdx="4" presStyleCnt="5">
        <dgm:presLayoutVars>
          <dgm:chMax val="1"/>
          <dgm:chPref val="1"/>
          <dgm:bulletEnabled val="1"/>
        </dgm:presLayoutVars>
      </dgm:prSet>
      <dgm:spPr/>
      <dgm:t>
        <a:bodyPr/>
        <a:lstStyle/>
        <a:p>
          <a:endParaRPr lang="fr-FR"/>
        </a:p>
      </dgm:t>
    </dgm:pt>
  </dgm:ptLst>
  <dgm:cxnLst>
    <dgm:cxn modelId="{59A413DF-4498-C54C-8B85-CC8E9084F97E}" type="presOf" srcId="{8E047A2D-6D6C-714C-9B33-787E04C1C17B}" destId="{86BD2152-117D-1F41-933C-E30F529F2B4D}" srcOrd="0" destOrd="0" presId="urn:microsoft.com/office/officeart/2005/8/layout/StepDownProcess"/>
    <dgm:cxn modelId="{F2557F82-F8B2-3F48-875F-3C0A6645FD21}" type="presOf" srcId="{5F906064-DE24-DE4E-83E8-6F2C8F615CD6}" destId="{87107BE4-4908-FE4A-B198-507EB0D32E89}" srcOrd="0" destOrd="0" presId="urn:microsoft.com/office/officeart/2005/8/layout/StepDownProcess"/>
    <dgm:cxn modelId="{157EB923-0DA2-4E4D-BF9B-5D63DEE83241}" srcId="{35B76DDC-E1F4-C345-A224-9A8A22F0DB63}" destId="{8E047A2D-6D6C-714C-9B33-787E04C1C17B}" srcOrd="1" destOrd="0" parTransId="{4B1AD8CB-84E9-9F44-8538-B0078D2F4714}" sibTransId="{A136A27C-14AE-4447-B2AC-4C7612BB2B3D}"/>
    <dgm:cxn modelId="{C3D140D1-9A82-2142-B147-CBB7473937BA}" srcId="{35B76DDC-E1F4-C345-A224-9A8A22F0DB63}" destId="{77D0F09C-8623-6745-AA24-B795EC644B69}" srcOrd="2" destOrd="0" parTransId="{75C88C88-EAE5-5F40-8A77-39D7C48392E7}" sibTransId="{D3AA95EE-57EE-4846-A6DC-C0EFCD95EDB3}"/>
    <dgm:cxn modelId="{4DA65C0D-70D9-6349-BD48-B5773214F3F0}" type="presOf" srcId="{77D0F09C-8623-6745-AA24-B795EC644B69}" destId="{A6A35F37-27BB-BF42-8B5E-1C299AA05EF1}" srcOrd="0" destOrd="0" presId="urn:microsoft.com/office/officeart/2005/8/layout/StepDownProcess"/>
    <dgm:cxn modelId="{A8B30DE8-BC42-B842-9AE4-581FFAAF741A}" srcId="{35B76DDC-E1F4-C345-A224-9A8A22F0DB63}" destId="{F5F725F6-49D5-5848-941C-4E69251331E2}" srcOrd="4" destOrd="0" parTransId="{7A2ED60E-FB3F-F841-8593-541E238F0D3D}" sibTransId="{62AE217A-14A6-6448-A100-C30ABBE943EF}"/>
    <dgm:cxn modelId="{9619192C-5405-B544-9535-F8C060A20405}" type="presOf" srcId="{A560A7D5-9E76-FB49-868D-5F71B634F627}" destId="{D82353D9-29FF-614B-A5E3-2D179639D396}" srcOrd="0" destOrd="0" presId="urn:microsoft.com/office/officeart/2005/8/layout/StepDownProcess"/>
    <dgm:cxn modelId="{CC1E99D1-0C2C-E948-A5FC-6DF447984132}" srcId="{35B76DDC-E1F4-C345-A224-9A8A22F0DB63}" destId="{A560A7D5-9E76-FB49-868D-5F71B634F627}" srcOrd="0" destOrd="0" parTransId="{82E1D929-95BB-014D-8836-4A28DDBDEEE9}" sibTransId="{6614F9AE-A766-A54D-A3D3-A6C9D3C16654}"/>
    <dgm:cxn modelId="{E6C7CA62-0F12-FF4D-B5EB-B17908300043}" type="presOf" srcId="{35B76DDC-E1F4-C345-A224-9A8A22F0DB63}" destId="{7B0FDDE0-70E6-EF48-9B11-F1B84E0B100E}" srcOrd="0" destOrd="0" presId="urn:microsoft.com/office/officeart/2005/8/layout/StepDownProcess"/>
    <dgm:cxn modelId="{9EC0AAB7-D87A-3345-B8DA-E9D2CE6B362B}" srcId="{35B76DDC-E1F4-C345-A224-9A8A22F0DB63}" destId="{5F906064-DE24-DE4E-83E8-6F2C8F615CD6}" srcOrd="3" destOrd="0" parTransId="{388E0DF6-D599-4046-8371-E3ABA0314E40}" sibTransId="{079042C4-01D8-5749-A665-7104E443A59E}"/>
    <dgm:cxn modelId="{882D8DEF-024D-C241-9C05-0198779C6202}" type="presOf" srcId="{F5F725F6-49D5-5848-941C-4E69251331E2}" destId="{A3C1B295-ABAD-9C4C-9165-EEDFCEB3A62F}" srcOrd="0" destOrd="0" presId="urn:microsoft.com/office/officeart/2005/8/layout/StepDownProcess"/>
    <dgm:cxn modelId="{50B5C585-0B69-FE47-B37B-EE0768A1F4A0}" type="presParOf" srcId="{7B0FDDE0-70E6-EF48-9B11-F1B84E0B100E}" destId="{FB395452-D54F-444A-AE9F-E0671274E6C8}" srcOrd="0" destOrd="0" presId="urn:microsoft.com/office/officeart/2005/8/layout/StepDownProcess"/>
    <dgm:cxn modelId="{30E240EE-F287-9944-A6A5-9D21A1BAFA54}" type="presParOf" srcId="{FB395452-D54F-444A-AE9F-E0671274E6C8}" destId="{F4F17DC5-7851-3543-9290-AD7BBFAA2664}" srcOrd="0" destOrd="0" presId="urn:microsoft.com/office/officeart/2005/8/layout/StepDownProcess"/>
    <dgm:cxn modelId="{B30881E9-6960-3F48-AD0A-5450D523A730}" type="presParOf" srcId="{FB395452-D54F-444A-AE9F-E0671274E6C8}" destId="{D82353D9-29FF-614B-A5E3-2D179639D396}" srcOrd="1" destOrd="0" presId="urn:microsoft.com/office/officeart/2005/8/layout/StepDownProcess"/>
    <dgm:cxn modelId="{BB504BAE-60C5-8B4A-895F-2728DCCF6E7C}" type="presParOf" srcId="{FB395452-D54F-444A-AE9F-E0671274E6C8}" destId="{D136305D-6CAF-7D49-82E4-E5CF80B0FFE2}" srcOrd="2" destOrd="0" presId="urn:microsoft.com/office/officeart/2005/8/layout/StepDownProcess"/>
    <dgm:cxn modelId="{50B4D4A9-6E7E-B347-875D-A3F3CB9174FB}" type="presParOf" srcId="{7B0FDDE0-70E6-EF48-9B11-F1B84E0B100E}" destId="{15DD298A-694D-564C-B225-52992EABABED}" srcOrd="1" destOrd="0" presId="urn:microsoft.com/office/officeart/2005/8/layout/StepDownProcess"/>
    <dgm:cxn modelId="{3EE3D4F6-4A48-AF45-94ED-4105F001C6B2}" type="presParOf" srcId="{7B0FDDE0-70E6-EF48-9B11-F1B84E0B100E}" destId="{844AFB05-0EFA-F54D-BDD1-3DB0EEAAF8E9}" srcOrd="2" destOrd="0" presId="urn:microsoft.com/office/officeart/2005/8/layout/StepDownProcess"/>
    <dgm:cxn modelId="{9FBBD69B-CF01-C041-B1DC-8C3501C8073A}" type="presParOf" srcId="{844AFB05-0EFA-F54D-BDD1-3DB0EEAAF8E9}" destId="{C6897E51-5CCF-5345-A4D5-5667134A1929}" srcOrd="0" destOrd="0" presId="urn:microsoft.com/office/officeart/2005/8/layout/StepDownProcess"/>
    <dgm:cxn modelId="{A43EFC10-89B1-7A4E-A5AF-A65EEB382E9D}" type="presParOf" srcId="{844AFB05-0EFA-F54D-BDD1-3DB0EEAAF8E9}" destId="{86BD2152-117D-1F41-933C-E30F529F2B4D}" srcOrd="1" destOrd="0" presId="urn:microsoft.com/office/officeart/2005/8/layout/StepDownProcess"/>
    <dgm:cxn modelId="{19DE1C9C-8C9D-0E4E-9ED4-C3FDB9302231}" type="presParOf" srcId="{844AFB05-0EFA-F54D-BDD1-3DB0EEAAF8E9}" destId="{E1D8A204-3EA2-6F4A-864B-0F284D280916}" srcOrd="2" destOrd="0" presId="urn:microsoft.com/office/officeart/2005/8/layout/StepDownProcess"/>
    <dgm:cxn modelId="{A5BA6BF0-66D1-CE49-94D7-FF4BB9AF1D34}" type="presParOf" srcId="{7B0FDDE0-70E6-EF48-9B11-F1B84E0B100E}" destId="{896AB780-7960-2145-BEDA-1AA6651FE992}" srcOrd="3" destOrd="0" presId="urn:microsoft.com/office/officeart/2005/8/layout/StepDownProcess"/>
    <dgm:cxn modelId="{658CE92E-3100-3E43-89DF-9C83FDAB2F69}" type="presParOf" srcId="{7B0FDDE0-70E6-EF48-9B11-F1B84E0B100E}" destId="{124B6B4A-9BA0-9D4F-9AE5-9C7E86D25638}" srcOrd="4" destOrd="0" presId="urn:microsoft.com/office/officeart/2005/8/layout/StepDownProcess"/>
    <dgm:cxn modelId="{E24E92CF-4EA3-FB4E-B0E9-3AF380B720AF}" type="presParOf" srcId="{124B6B4A-9BA0-9D4F-9AE5-9C7E86D25638}" destId="{5B9B592E-E4B6-0D49-BE88-61835EE91A67}" srcOrd="0" destOrd="0" presId="urn:microsoft.com/office/officeart/2005/8/layout/StepDownProcess"/>
    <dgm:cxn modelId="{5A7740C1-D623-6D43-B17F-212D42241531}" type="presParOf" srcId="{124B6B4A-9BA0-9D4F-9AE5-9C7E86D25638}" destId="{A6A35F37-27BB-BF42-8B5E-1C299AA05EF1}" srcOrd="1" destOrd="0" presId="urn:microsoft.com/office/officeart/2005/8/layout/StepDownProcess"/>
    <dgm:cxn modelId="{1EACCD25-BB19-C443-9B4A-C2692D384E9E}" type="presParOf" srcId="{124B6B4A-9BA0-9D4F-9AE5-9C7E86D25638}" destId="{6E134CB3-9FA4-8843-8B7D-9455D053D482}" srcOrd="2" destOrd="0" presId="urn:microsoft.com/office/officeart/2005/8/layout/StepDownProcess"/>
    <dgm:cxn modelId="{B401EDAD-B3D6-414F-A321-907F52355E3C}" type="presParOf" srcId="{7B0FDDE0-70E6-EF48-9B11-F1B84E0B100E}" destId="{E8175ECC-698F-484B-9814-8005119990ED}" srcOrd="5" destOrd="0" presId="urn:microsoft.com/office/officeart/2005/8/layout/StepDownProcess"/>
    <dgm:cxn modelId="{E0056325-89BA-5148-9593-5E77C6251219}" type="presParOf" srcId="{7B0FDDE0-70E6-EF48-9B11-F1B84E0B100E}" destId="{696A794E-5037-B540-BCC4-4C7884841E4A}" srcOrd="6" destOrd="0" presId="urn:microsoft.com/office/officeart/2005/8/layout/StepDownProcess"/>
    <dgm:cxn modelId="{EABD3C39-4006-7249-91A7-9E9528B70BDA}" type="presParOf" srcId="{696A794E-5037-B540-BCC4-4C7884841E4A}" destId="{2F0A4639-BCEC-EB4D-BA89-60FE4817EA9A}" srcOrd="0" destOrd="0" presId="urn:microsoft.com/office/officeart/2005/8/layout/StepDownProcess"/>
    <dgm:cxn modelId="{20FDC780-5F61-2D40-B8AD-1A78019A1507}" type="presParOf" srcId="{696A794E-5037-B540-BCC4-4C7884841E4A}" destId="{87107BE4-4908-FE4A-B198-507EB0D32E89}" srcOrd="1" destOrd="0" presId="urn:microsoft.com/office/officeart/2005/8/layout/StepDownProcess"/>
    <dgm:cxn modelId="{4AD032F6-3753-164E-915D-A7622E4EF9BB}" type="presParOf" srcId="{696A794E-5037-B540-BCC4-4C7884841E4A}" destId="{E7786A3F-4FD9-6E43-8381-B718308BD37E}" srcOrd="2" destOrd="0" presId="urn:microsoft.com/office/officeart/2005/8/layout/StepDownProcess"/>
    <dgm:cxn modelId="{9513EF4D-9741-8C48-A360-D8AFC58BFA14}" type="presParOf" srcId="{7B0FDDE0-70E6-EF48-9B11-F1B84E0B100E}" destId="{C742181B-0028-ED47-A3D4-595BE9896D0A}" srcOrd="7" destOrd="0" presId="urn:microsoft.com/office/officeart/2005/8/layout/StepDownProcess"/>
    <dgm:cxn modelId="{48B3C13C-C3C5-B341-B087-BF325E1FB4A5}" type="presParOf" srcId="{7B0FDDE0-70E6-EF48-9B11-F1B84E0B100E}" destId="{5FA52A7D-1A14-DA4D-9670-971E23AB5E7F}" srcOrd="8" destOrd="0" presId="urn:microsoft.com/office/officeart/2005/8/layout/StepDownProcess"/>
    <dgm:cxn modelId="{ECE66C88-5BF9-7C43-8539-5517714BB8A7}" type="presParOf" srcId="{5FA52A7D-1A14-DA4D-9670-971E23AB5E7F}" destId="{A3C1B295-ABAD-9C4C-9165-EEDFCEB3A62F}"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F3087CE-A1EC-5A45-BE81-FBF5DD9C1579}" type="doc">
      <dgm:prSet loTypeId="urn:microsoft.com/office/officeart/2005/8/layout/hierarchy2" loCatId="" qsTypeId="urn:microsoft.com/office/officeart/2005/8/quickstyle/simple1" qsCatId="simple" csTypeId="urn:microsoft.com/office/officeart/2005/8/colors/accent1_2" csCatId="accent1" phldr="1"/>
      <dgm:spPr/>
      <dgm:t>
        <a:bodyPr/>
        <a:lstStyle/>
        <a:p>
          <a:endParaRPr lang="fr-FR"/>
        </a:p>
      </dgm:t>
    </dgm:pt>
    <dgm:pt modelId="{14F55FA9-5B9F-0141-A23B-37391F74A89B}">
      <dgm:prSet phldrT="[Texte]"/>
      <dgm:spPr/>
      <dgm:t>
        <a:bodyPr/>
        <a:lstStyle/>
        <a:p>
          <a:r>
            <a:rPr lang="fr-FR" dirty="0"/>
            <a:t>PROBLEME</a:t>
          </a:r>
        </a:p>
      </dgm:t>
    </dgm:pt>
    <dgm:pt modelId="{B3EB4492-9AA2-F347-9E2C-35C901F53496}" type="parTrans" cxnId="{292DACEA-DB18-B741-9146-AFD6ED3757CC}">
      <dgm:prSet/>
      <dgm:spPr/>
      <dgm:t>
        <a:bodyPr/>
        <a:lstStyle/>
        <a:p>
          <a:endParaRPr lang="fr-FR"/>
        </a:p>
      </dgm:t>
    </dgm:pt>
    <dgm:pt modelId="{667402BA-462A-8B47-8113-19E0AEF7E322}" type="sibTrans" cxnId="{292DACEA-DB18-B741-9146-AFD6ED3757CC}">
      <dgm:prSet/>
      <dgm:spPr/>
      <dgm:t>
        <a:bodyPr/>
        <a:lstStyle/>
        <a:p>
          <a:endParaRPr lang="fr-FR"/>
        </a:p>
      </dgm:t>
    </dgm:pt>
    <dgm:pt modelId="{87B2CB7D-06F7-2843-937E-061ED5154C74}">
      <dgm:prSet phldrT="[Texte]"/>
      <dgm:spPr>
        <a:solidFill>
          <a:schemeClr val="accent1">
            <a:lumMod val="60000"/>
            <a:lumOff val="40000"/>
          </a:schemeClr>
        </a:solidFill>
      </dgm:spPr>
      <dgm:t>
        <a:bodyPr/>
        <a:lstStyle/>
        <a:p>
          <a:r>
            <a:rPr lang="fr-FR" dirty="0"/>
            <a:t>Solution 1</a:t>
          </a:r>
        </a:p>
      </dgm:t>
    </dgm:pt>
    <dgm:pt modelId="{36655A0C-6562-B74E-9333-07487BCE5B1D}" type="parTrans" cxnId="{5EC1120E-61BF-1341-90D2-7AE0C2E8DEEA}">
      <dgm:prSet/>
      <dgm:spPr/>
      <dgm:t>
        <a:bodyPr/>
        <a:lstStyle/>
        <a:p>
          <a:endParaRPr lang="fr-FR"/>
        </a:p>
      </dgm:t>
    </dgm:pt>
    <dgm:pt modelId="{CA443662-8EA1-EA4F-A2D9-CEA5F1F50B65}" type="sibTrans" cxnId="{5EC1120E-61BF-1341-90D2-7AE0C2E8DEEA}">
      <dgm:prSet/>
      <dgm:spPr/>
      <dgm:t>
        <a:bodyPr/>
        <a:lstStyle/>
        <a:p>
          <a:endParaRPr lang="fr-FR"/>
        </a:p>
      </dgm:t>
    </dgm:pt>
    <dgm:pt modelId="{15853BF9-1D49-9648-B6D8-74287663ABD6}">
      <dgm:prSet phldrT="[Texte]"/>
      <dgm:spPr>
        <a:solidFill>
          <a:schemeClr val="accent1">
            <a:lumMod val="60000"/>
            <a:lumOff val="40000"/>
          </a:schemeClr>
        </a:solidFill>
      </dgm:spPr>
      <dgm:t>
        <a:bodyPr/>
        <a:lstStyle/>
        <a:p>
          <a:r>
            <a:rPr lang="fr-FR" dirty="0"/>
            <a:t>Solution 2</a:t>
          </a:r>
        </a:p>
      </dgm:t>
    </dgm:pt>
    <dgm:pt modelId="{27C7AB2C-E8CC-A446-BD11-B04C32E3D5E5}" type="parTrans" cxnId="{C57C444F-6E2D-254D-BC60-AD2D415B6A0C}">
      <dgm:prSet/>
      <dgm:spPr/>
      <dgm:t>
        <a:bodyPr/>
        <a:lstStyle/>
        <a:p>
          <a:endParaRPr lang="fr-FR"/>
        </a:p>
      </dgm:t>
    </dgm:pt>
    <dgm:pt modelId="{F4FD94BE-3F97-D54C-A16D-8E5074A2FA68}" type="sibTrans" cxnId="{C57C444F-6E2D-254D-BC60-AD2D415B6A0C}">
      <dgm:prSet/>
      <dgm:spPr/>
      <dgm:t>
        <a:bodyPr/>
        <a:lstStyle/>
        <a:p>
          <a:endParaRPr lang="fr-FR"/>
        </a:p>
      </dgm:t>
    </dgm:pt>
    <dgm:pt modelId="{3678903A-668A-5E45-A2B5-3346EC62E8F2}">
      <dgm:prSet phldrT="[Texte]"/>
      <dgm:spPr>
        <a:solidFill>
          <a:schemeClr val="accent1">
            <a:lumMod val="60000"/>
            <a:lumOff val="40000"/>
          </a:schemeClr>
        </a:solidFill>
      </dgm:spPr>
      <dgm:t>
        <a:bodyPr/>
        <a:lstStyle/>
        <a:p>
          <a:r>
            <a:rPr lang="fr-FR" dirty="0"/>
            <a:t>Solution 3</a:t>
          </a:r>
        </a:p>
      </dgm:t>
    </dgm:pt>
    <dgm:pt modelId="{28C26044-E58F-C748-AC14-8876ACD51A41}" type="parTrans" cxnId="{1CC57A6A-3679-6D4A-B452-355D5D85D528}">
      <dgm:prSet/>
      <dgm:spPr/>
      <dgm:t>
        <a:bodyPr/>
        <a:lstStyle/>
        <a:p>
          <a:endParaRPr lang="fr-FR"/>
        </a:p>
      </dgm:t>
    </dgm:pt>
    <dgm:pt modelId="{2D07F1CE-9F98-4C48-ACB2-045ACE9267C6}" type="sibTrans" cxnId="{1CC57A6A-3679-6D4A-B452-355D5D85D528}">
      <dgm:prSet/>
      <dgm:spPr/>
      <dgm:t>
        <a:bodyPr/>
        <a:lstStyle/>
        <a:p>
          <a:endParaRPr lang="fr-FR"/>
        </a:p>
      </dgm:t>
    </dgm:pt>
    <dgm:pt modelId="{BE3CBC2D-4507-084B-9597-A6DCFCA8E6AC}">
      <dgm:prSet phldrT="[Texte]"/>
      <dgm:spPr>
        <a:solidFill>
          <a:schemeClr val="accent1">
            <a:lumMod val="60000"/>
            <a:lumOff val="40000"/>
          </a:schemeClr>
        </a:solidFill>
      </dgm:spPr>
      <dgm:t>
        <a:bodyPr/>
        <a:lstStyle/>
        <a:p>
          <a:r>
            <a:rPr lang="fr-FR" dirty="0"/>
            <a:t>Solution...</a:t>
          </a:r>
        </a:p>
      </dgm:t>
    </dgm:pt>
    <dgm:pt modelId="{450DED31-B6E9-A349-98A2-529044FC7793}" type="parTrans" cxnId="{7FA0434F-8B4C-164C-A1DF-A2CAA7A978BF}">
      <dgm:prSet/>
      <dgm:spPr/>
      <dgm:t>
        <a:bodyPr/>
        <a:lstStyle/>
        <a:p>
          <a:endParaRPr lang="fr-FR"/>
        </a:p>
      </dgm:t>
    </dgm:pt>
    <dgm:pt modelId="{DF606F9C-3826-5D46-A35C-E356C6C86286}" type="sibTrans" cxnId="{7FA0434F-8B4C-164C-A1DF-A2CAA7A978BF}">
      <dgm:prSet/>
      <dgm:spPr/>
      <dgm:t>
        <a:bodyPr/>
        <a:lstStyle/>
        <a:p>
          <a:endParaRPr lang="fr-FR"/>
        </a:p>
      </dgm:t>
    </dgm:pt>
    <dgm:pt modelId="{1FA399A1-4AEA-1F4B-B67F-A316D35340FD}" type="pres">
      <dgm:prSet presAssocID="{FF3087CE-A1EC-5A45-BE81-FBF5DD9C1579}" presName="diagram" presStyleCnt="0">
        <dgm:presLayoutVars>
          <dgm:chPref val="1"/>
          <dgm:dir/>
          <dgm:animOne val="branch"/>
          <dgm:animLvl val="lvl"/>
          <dgm:resizeHandles val="exact"/>
        </dgm:presLayoutVars>
      </dgm:prSet>
      <dgm:spPr/>
      <dgm:t>
        <a:bodyPr/>
        <a:lstStyle/>
        <a:p>
          <a:endParaRPr lang="fr-FR"/>
        </a:p>
      </dgm:t>
    </dgm:pt>
    <dgm:pt modelId="{7D7D9A90-2E93-AE4A-96FC-2F937506103A}" type="pres">
      <dgm:prSet presAssocID="{14F55FA9-5B9F-0141-A23B-37391F74A89B}" presName="root1" presStyleCnt="0"/>
      <dgm:spPr/>
    </dgm:pt>
    <dgm:pt modelId="{F7B83E9C-F6DB-3E40-BFF8-EE15A7280A0A}" type="pres">
      <dgm:prSet presAssocID="{14F55FA9-5B9F-0141-A23B-37391F74A89B}" presName="LevelOneTextNode" presStyleLbl="node0" presStyleIdx="0" presStyleCnt="1">
        <dgm:presLayoutVars>
          <dgm:chPref val="3"/>
        </dgm:presLayoutVars>
      </dgm:prSet>
      <dgm:spPr/>
      <dgm:t>
        <a:bodyPr/>
        <a:lstStyle/>
        <a:p>
          <a:endParaRPr lang="fr-FR"/>
        </a:p>
      </dgm:t>
    </dgm:pt>
    <dgm:pt modelId="{6579EB0C-A882-5C43-B17A-670B19D896CE}" type="pres">
      <dgm:prSet presAssocID="{14F55FA9-5B9F-0141-A23B-37391F74A89B}" presName="level2hierChild" presStyleCnt="0"/>
      <dgm:spPr/>
    </dgm:pt>
    <dgm:pt modelId="{A4FD3D54-E23E-9D49-BB48-2CA1C66EDF01}" type="pres">
      <dgm:prSet presAssocID="{36655A0C-6562-B74E-9333-07487BCE5B1D}" presName="conn2-1" presStyleLbl="parChTrans1D2" presStyleIdx="0" presStyleCnt="4"/>
      <dgm:spPr/>
      <dgm:t>
        <a:bodyPr/>
        <a:lstStyle/>
        <a:p>
          <a:endParaRPr lang="fr-FR"/>
        </a:p>
      </dgm:t>
    </dgm:pt>
    <dgm:pt modelId="{69906BBC-A6CE-944F-8BEF-A643C2567233}" type="pres">
      <dgm:prSet presAssocID="{36655A0C-6562-B74E-9333-07487BCE5B1D}" presName="connTx" presStyleLbl="parChTrans1D2" presStyleIdx="0" presStyleCnt="4"/>
      <dgm:spPr/>
      <dgm:t>
        <a:bodyPr/>
        <a:lstStyle/>
        <a:p>
          <a:endParaRPr lang="fr-FR"/>
        </a:p>
      </dgm:t>
    </dgm:pt>
    <dgm:pt modelId="{6F725904-78E0-304A-8E95-CBFF41A666F1}" type="pres">
      <dgm:prSet presAssocID="{87B2CB7D-06F7-2843-937E-061ED5154C74}" presName="root2" presStyleCnt="0"/>
      <dgm:spPr/>
    </dgm:pt>
    <dgm:pt modelId="{391557E9-97FE-7C4A-99CC-6534BE8F36BE}" type="pres">
      <dgm:prSet presAssocID="{87B2CB7D-06F7-2843-937E-061ED5154C74}" presName="LevelTwoTextNode" presStyleLbl="node2" presStyleIdx="0" presStyleCnt="4">
        <dgm:presLayoutVars>
          <dgm:chPref val="3"/>
        </dgm:presLayoutVars>
      </dgm:prSet>
      <dgm:spPr/>
      <dgm:t>
        <a:bodyPr/>
        <a:lstStyle/>
        <a:p>
          <a:endParaRPr lang="fr-FR"/>
        </a:p>
      </dgm:t>
    </dgm:pt>
    <dgm:pt modelId="{4E58A49B-25D4-9644-B540-DDA95A2D5B38}" type="pres">
      <dgm:prSet presAssocID="{87B2CB7D-06F7-2843-937E-061ED5154C74}" presName="level3hierChild" presStyleCnt="0"/>
      <dgm:spPr/>
    </dgm:pt>
    <dgm:pt modelId="{0811327D-FEA1-7B46-94AC-6DB42F5B95AB}" type="pres">
      <dgm:prSet presAssocID="{27C7AB2C-E8CC-A446-BD11-B04C32E3D5E5}" presName="conn2-1" presStyleLbl="parChTrans1D2" presStyleIdx="1" presStyleCnt="4"/>
      <dgm:spPr/>
      <dgm:t>
        <a:bodyPr/>
        <a:lstStyle/>
        <a:p>
          <a:endParaRPr lang="fr-FR"/>
        </a:p>
      </dgm:t>
    </dgm:pt>
    <dgm:pt modelId="{24FA3B4D-02F4-9049-BC6A-85A1D662B23D}" type="pres">
      <dgm:prSet presAssocID="{27C7AB2C-E8CC-A446-BD11-B04C32E3D5E5}" presName="connTx" presStyleLbl="parChTrans1D2" presStyleIdx="1" presStyleCnt="4"/>
      <dgm:spPr/>
      <dgm:t>
        <a:bodyPr/>
        <a:lstStyle/>
        <a:p>
          <a:endParaRPr lang="fr-FR"/>
        </a:p>
      </dgm:t>
    </dgm:pt>
    <dgm:pt modelId="{B224ACD4-F9CF-5045-A0DD-6AFCEEDDB7D7}" type="pres">
      <dgm:prSet presAssocID="{15853BF9-1D49-9648-B6D8-74287663ABD6}" presName="root2" presStyleCnt="0"/>
      <dgm:spPr/>
    </dgm:pt>
    <dgm:pt modelId="{283D60C0-5154-D94A-AB9D-25A65CC935C8}" type="pres">
      <dgm:prSet presAssocID="{15853BF9-1D49-9648-B6D8-74287663ABD6}" presName="LevelTwoTextNode" presStyleLbl="node2" presStyleIdx="1" presStyleCnt="4">
        <dgm:presLayoutVars>
          <dgm:chPref val="3"/>
        </dgm:presLayoutVars>
      </dgm:prSet>
      <dgm:spPr/>
      <dgm:t>
        <a:bodyPr/>
        <a:lstStyle/>
        <a:p>
          <a:endParaRPr lang="fr-FR"/>
        </a:p>
      </dgm:t>
    </dgm:pt>
    <dgm:pt modelId="{93E4B607-0429-7847-B4CA-CF3C42DF8A69}" type="pres">
      <dgm:prSet presAssocID="{15853BF9-1D49-9648-B6D8-74287663ABD6}" presName="level3hierChild" presStyleCnt="0"/>
      <dgm:spPr/>
    </dgm:pt>
    <dgm:pt modelId="{23A6F0B9-FCA7-0A44-BBF2-D5130C693F0B}" type="pres">
      <dgm:prSet presAssocID="{28C26044-E58F-C748-AC14-8876ACD51A41}" presName="conn2-1" presStyleLbl="parChTrans1D2" presStyleIdx="2" presStyleCnt="4"/>
      <dgm:spPr/>
      <dgm:t>
        <a:bodyPr/>
        <a:lstStyle/>
        <a:p>
          <a:endParaRPr lang="fr-FR"/>
        </a:p>
      </dgm:t>
    </dgm:pt>
    <dgm:pt modelId="{F268540E-86E7-9441-ADEE-E915E1ACF98F}" type="pres">
      <dgm:prSet presAssocID="{28C26044-E58F-C748-AC14-8876ACD51A41}" presName="connTx" presStyleLbl="parChTrans1D2" presStyleIdx="2" presStyleCnt="4"/>
      <dgm:spPr/>
      <dgm:t>
        <a:bodyPr/>
        <a:lstStyle/>
        <a:p>
          <a:endParaRPr lang="fr-FR"/>
        </a:p>
      </dgm:t>
    </dgm:pt>
    <dgm:pt modelId="{516F2BE9-2627-6243-AEC3-9F77174D3853}" type="pres">
      <dgm:prSet presAssocID="{3678903A-668A-5E45-A2B5-3346EC62E8F2}" presName="root2" presStyleCnt="0"/>
      <dgm:spPr/>
    </dgm:pt>
    <dgm:pt modelId="{9511DC21-1A5B-C144-8E08-10846BDCBF94}" type="pres">
      <dgm:prSet presAssocID="{3678903A-668A-5E45-A2B5-3346EC62E8F2}" presName="LevelTwoTextNode" presStyleLbl="node2" presStyleIdx="2" presStyleCnt="4">
        <dgm:presLayoutVars>
          <dgm:chPref val="3"/>
        </dgm:presLayoutVars>
      </dgm:prSet>
      <dgm:spPr/>
      <dgm:t>
        <a:bodyPr/>
        <a:lstStyle/>
        <a:p>
          <a:endParaRPr lang="fr-FR"/>
        </a:p>
      </dgm:t>
    </dgm:pt>
    <dgm:pt modelId="{7D7D4248-7183-D549-B94C-64760DD20E55}" type="pres">
      <dgm:prSet presAssocID="{3678903A-668A-5E45-A2B5-3346EC62E8F2}" presName="level3hierChild" presStyleCnt="0"/>
      <dgm:spPr/>
    </dgm:pt>
    <dgm:pt modelId="{6B3776BE-AE15-BC45-B96D-1316E8E11A7F}" type="pres">
      <dgm:prSet presAssocID="{450DED31-B6E9-A349-98A2-529044FC7793}" presName="conn2-1" presStyleLbl="parChTrans1D2" presStyleIdx="3" presStyleCnt="4"/>
      <dgm:spPr/>
      <dgm:t>
        <a:bodyPr/>
        <a:lstStyle/>
        <a:p>
          <a:endParaRPr lang="fr-FR"/>
        </a:p>
      </dgm:t>
    </dgm:pt>
    <dgm:pt modelId="{A6A88198-4F35-9945-A153-EEDCF8DC3394}" type="pres">
      <dgm:prSet presAssocID="{450DED31-B6E9-A349-98A2-529044FC7793}" presName="connTx" presStyleLbl="parChTrans1D2" presStyleIdx="3" presStyleCnt="4"/>
      <dgm:spPr/>
      <dgm:t>
        <a:bodyPr/>
        <a:lstStyle/>
        <a:p>
          <a:endParaRPr lang="fr-FR"/>
        </a:p>
      </dgm:t>
    </dgm:pt>
    <dgm:pt modelId="{EA184508-3735-A74A-B348-F3E5962ECA89}" type="pres">
      <dgm:prSet presAssocID="{BE3CBC2D-4507-084B-9597-A6DCFCA8E6AC}" presName="root2" presStyleCnt="0"/>
      <dgm:spPr/>
    </dgm:pt>
    <dgm:pt modelId="{CFE5F6BE-EA7E-1A4F-8D87-B5224E574217}" type="pres">
      <dgm:prSet presAssocID="{BE3CBC2D-4507-084B-9597-A6DCFCA8E6AC}" presName="LevelTwoTextNode" presStyleLbl="node2" presStyleIdx="3" presStyleCnt="4">
        <dgm:presLayoutVars>
          <dgm:chPref val="3"/>
        </dgm:presLayoutVars>
      </dgm:prSet>
      <dgm:spPr/>
      <dgm:t>
        <a:bodyPr/>
        <a:lstStyle/>
        <a:p>
          <a:endParaRPr lang="fr-FR"/>
        </a:p>
      </dgm:t>
    </dgm:pt>
    <dgm:pt modelId="{701EE5EB-9F4B-B641-B1C3-884C1E56357C}" type="pres">
      <dgm:prSet presAssocID="{BE3CBC2D-4507-084B-9597-A6DCFCA8E6AC}" presName="level3hierChild" presStyleCnt="0"/>
      <dgm:spPr/>
    </dgm:pt>
  </dgm:ptLst>
  <dgm:cxnLst>
    <dgm:cxn modelId="{5EC1120E-61BF-1341-90D2-7AE0C2E8DEEA}" srcId="{14F55FA9-5B9F-0141-A23B-37391F74A89B}" destId="{87B2CB7D-06F7-2843-937E-061ED5154C74}" srcOrd="0" destOrd="0" parTransId="{36655A0C-6562-B74E-9333-07487BCE5B1D}" sibTransId="{CA443662-8EA1-EA4F-A2D9-CEA5F1F50B65}"/>
    <dgm:cxn modelId="{65AE7AA4-3798-3643-A12C-874D8481042B}" type="presOf" srcId="{36655A0C-6562-B74E-9333-07487BCE5B1D}" destId="{A4FD3D54-E23E-9D49-BB48-2CA1C66EDF01}" srcOrd="0" destOrd="0" presId="urn:microsoft.com/office/officeart/2005/8/layout/hierarchy2"/>
    <dgm:cxn modelId="{D9EB37B7-2B60-7342-A704-80246A67F676}" type="presOf" srcId="{28C26044-E58F-C748-AC14-8876ACD51A41}" destId="{23A6F0B9-FCA7-0A44-BBF2-D5130C693F0B}" srcOrd="0" destOrd="0" presId="urn:microsoft.com/office/officeart/2005/8/layout/hierarchy2"/>
    <dgm:cxn modelId="{C5D8E375-160F-1547-9830-C18915006562}" type="presOf" srcId="{3678903A-668A-5E45-A2B5-3346EC62E8F2}" destId="{9511DC21-1A5B-C144-8E08-10846BDCBF94}" srcOrd="0" destOrd="0" presId="urn:microsoft.com/office/officeart/2005/8/layout/hierarchy2"/>
    <dgm:cxn modelId="{7FA0434F-8B4C-164C-A1DF-A2CAA7A978BF}" srcId="{14F55FA9-5B9F-0141-A23B-37391F74A89B}" destId="{BE3CBC2D-4507-084B-9597-A6DCFCA8E6AC}" srcOrd="3" destOrd="0" parTransId="{450DED31-B6E9-A349-98A2-529044FC7793}" sibTransId="{DF606F9C-3826-5D46-A35C-E356C6C86286}"/>
    <dgm:cxn modelId="{99E56B83-C5E8-E643-87C4-281B255CD426}" type="presOf" srcId="{27C7AB2C-E8CC-A446-BD11-B04C32E3D5E5}" destId="{24FA3B4D-02F4-9049-BC6A-85A1D662B23D}" srcOrd="1" destOrd="0" presId="urn:microsoft.com/office/officeart/2005/8/layout/hierarchy2"/>
    <dgm:cxn modelId="{08127247-BF7C-DD4A-A1FE-ACA3744AFBC2}" type="presOf" srcId="{450DED31-B6E9-A349-98A2-529044FC7793}" destId="{6B3776BE-AE15-BC45-B96D-1316E8E11A7F}" srcOrd="0" destOrd="0" presId="urn:microsoft.com/office/officeart/2005/8/layout/hierarchy2"/>
    <dgm:cxn modelId="{7F677C54-AC22-5D46-8F00-B92B7C0E397F}" type="presOf" srcId="{450DED31-B6E9-A349-98A2-529044FC7793}" destId="{A6A88198-4F35-9945-A153-EEDCF8DC3394}" srcOrd="1" destOrd="0" presId="urn:microsoft.com/office/officeart/2005/8/layout/hierarchy2"/>
    <dgm:cxn modelId="{C57C444F-6E2D-254D-BC60-AD2D415B6A0C}" srcId="{14F55FA9-5B9F-0141-A23B-37391F74A89B}" destId="{15853BF9-1D49-9648-B6D8-74287663ABD6}" srcOrd="1" destOrd="0" parTransId="{27C7AB2C-E8CC-A446-BD11-B04C32E3D5E5}" sibTransId="{F4FD94BE-3F97-D54C-A16D-8E5074A2FA68}"/>
    <dgm:cxn modelId="{050B0EF7-6534-9349-8AC9-6348F992AFC0}" type="presOf" srcId="{36655A0C-6562-B74E-9333-07487BCE5B1D}" destId="{69906BBC-A6CE-944F-8BEF-A643C2567233}" srcOrd="1" destOrd="0" presId="urn:microsoft.com/office/officeart/2005/8/layout/hierarchy2"/>
    <dgm:cxn modelId="{1CC57A6A-3679-6D4A-B452-355D5D85D528}" srcId="{14F55FA9-5B9F-0141-A23B-37391F74A89B}" destId="{3678903A-668A-5E45-A2B5-3346EC62E8F2}" srcOrd="2" destOrd="0" parTransId="{28C26044-E58F-C748-AC14-8876ACD51A41}" sibTransId="{2D07F1CE-9F98-4C48-ACB2-045ACE9267C6}"/>
    <dgm:cxn modelId="{6CA800E7-4055-ED46-BF60-54D107FE5BF0}" type="presOf" srcId="{27C7AB2C-E8CC-A446-BD11-B04C32E3D5E5}" destId="{0811327D-FEA1-7B46-94AC-6DB42F5B95AB}" srcOrd="0" destOrd="0" presId="urn:microsoft.com/office/officeart/2005/8/layout/hierarchy2"/>
    <dgm:cxn modelId="{849FD673-53E6-784A-BF60-68086AB88F70}" type="presOf" srcId="{BE3CBC2D-4507-084B-9597-A6DCFCA8E6AC}" destId="{CFE5F6BE-EA7E-1A4F-8D87-B5224E574217}" srcOrd="0" destOrd="0" presId="urn:microsoft.com/office/officeart/2005/8/layout/hierarchy2"/>
    <dgm:cxn modelId="{065E8E89-0830-3948-9457-0A1FFB73C85E}" type="presOf" srcId="{87B2CB7D-06F7-2843-937E-061ED5154C74}" destId="{391557E9-97FE-7C4A-99CC-6534BE8F36BE}" srcOrd="0" destOrd="0" presId="urn:microsoft.com/office/officeart/2005/8/layout/hierarchy2"/>
    <dgm:cxn modelId="{F1B3F6F0-54D5-6E4A-8E6D-4ED7C24736FE}" type="presOf" srcId="{14F55FA9-5B9F-0141-A23B-37391F74A89B}" destId="{F7B83E9C-F6DB-3E40-BFF8-EE15A7280A0A}" srcOrd="0" destOrd="0" presId="urn:microsoft.com/office/officeart/2005/8/layout/hierarchy2"/>
    <dgm:cxn modelId="{3CBB54D8-9AC6-0943-9AA1-37BF7D2F5387}" type="presOf" srcId="{FF3087CE-A1EC-5A45-BE81-FBF5DD9C1579}" destId="{1FA399A1-4AEA-1F4B-B67F-A316D35340FD}" srcOrd="0" destOrd="0" presId="urn:microsoft.com/office/officeart/2005/8/layout/hierarchy2"/>
    <dgm:cxn modelId="{292DACEA-DB18-B741-9146-AFD6ED3757CC}" srcId="{FF3087CE-A1EC-5A45-BE81-FBF5DD9C1579}" destId="{14F55FA9-5B9F-0141-A23B-37391F74A89B}" srcOrd="0" destOrd="0" parTransId="{B3EB4492-9AA2-F347-9E2C-35C901F53496}" sibTransId="{667402BA-462A-8B47-8113-19E0AEF7E322}"/>
    <dgm:cxn modelId="{55899BCB-D9CD-AB4F-AA48-4EBB2A2916B7}" type="presOf" srcId="{28C26044-E58F-C748-AC14-8876ACD51A41}" destId="{F268540E-86E7-9441-ADEE-E915E1ACF98F}" srcOrd="1" destOrd="0" presId="urn:microsoft.com/office/officeart/2005/8/layout/hierarchy2"/>
    <dgm:cxn modelId="{BB21B671-E4A5-E24D-9CA1-225E8D2C81DB}" type="presOf" srcId="{15853BF9-1D49-9648-B6D8-74287663ABD6}" destId="{283D60C0-5154-D94A-AB9D-25A65CC935C8}" srcOrd="0" destOrd="0" presId="urn:microsoft.com/office/officeart/2005/8/layout/hierarchy2"/>
    <dgm:cxn modelId="{94DA3D7B-52E1-CD4B-8178-200D302A7D29}" type="presParOf" srcId="{1FA399A1-4AEA-1F4B-B67F-A316D35340FD}" destId="{7D7D9A90-2E93-AE4A-96FC-2F937506103A}" srcOrd="0" destOrd="0" presId="urn:microsoft.com/office/officeart/2005/8/layout/hierarchy2"/>
    <dgm:cxn modelId="{122B454E-0959-1740-8534-86577E5EE610}" type="presParOf" srcId="{7D7D9A90-2E93-AE4A-96FC-2F937506103A}" destId="{F7B83E9C-F6DB-3E40-BFF8-EE15A7280A0A}" srcOrd="0" destOrd="0" presId="urn:microsoft.com/office/officeart/2005/8/layout/hierarchy2"/>
    <dgm:cxn modelId="{B99BB7B3-9F56-6A4D-AD79-2418725175DA}" type="presParOf" srcId="{7D7D9A90-2E93-AE4A-96FC-2F937506103A}" destId="{6579EB0C-A882-5C43-B17A-670B19D896CE}" srcOrd="1" destOrd="0" presId="urn:microsoft.com/office/officeart/2005/8/layout/hierarchy2"/>
    <dgm:cxn modelId="{30E70A2F-947A-A545-986E-5251486998E0}" type="presParOf" srcId="{6579EB0C-A882-5C43-B17A-670B19D896CE}" destId="{A4FD3D54-E23E-9D49-BB48-2CA1C66EDF01}" srcOrd="0" destOrd="0" presId="urn:microsoft.com/office/officeart/2005/8/layout/hierarchy2"/>
    <dgm:cxn modelId="{21A3088C-0135-E243-B27D-3DA5E2D33CCF}" type="presParOf" srcId="{A4FD3D54-E23E-9D49-BB48-2CA1C66EDF01}" destId="{69906BBC-A6CE-944F-8BEF-A643C2567233}" srcOrd="0" destOrd="0" presId="urn:microsoft.com/office/officeart/2005/8/layout/hierarchy2"/>
    <dgm:cxn modelId="{9D4626DD-14F9-1D47-BF76-A7582CF77E86}" type="presParOf" srcId="{6579EB0C-A882-5C43-B17A-670B19D896CE}" destId="{6F725904-78E0-304A-8E95-CBFF41A666F1}" srcOrd="1" destOrd="0" presId="urn:microsoft.com/office/officeart/2005/8/layout/hierarchy2"/>
    <dgm:cxn modelId="{8386B4EB-9097-B74A-AD4D-D4E8A1FAA02B}" type="presParOf" srcId="{6F725904-78E0-304A-8E95-CBFF41A666F1}" destId="{391557E9-97FE-7C4A-99CC-6534BE8F36BE}" srcOrd="0" destOrd="0" presId="urn:microsoft.com/office/officeart/2005/8/layout/hierarchy2"/>
    <dgm:cxn modelId="{9A0C6BED-4433-E348-94ED-650A6CC7FD2B}" type="presParOf" srcId="{6F725904-78E0-304A-8E95-CBFF41A666F1}" destId="{4E58A49B-25D4-9644-B540-DDA95A2D5B38}" srcOrd="1" destOrd="0" presId="urn:microsoft.com/office/officeart/2005/8/layout/hierarchy2"/>
    <dgm:cxn modelId="{70515947-F2DD-814F-A0E5-A8C598F4174E}" type="presParOf" srcId="{6579EB0C-A882-5C43-B17A-670B19D896CE}" destId="{0811327D-FEA1-7B46-94AC-6DB42F5B95AB}" srcOrd="2" destOrd="0" presId="urn:microsoft.com/office/officeart/2005/8/layout/hierarchy2"/>
    <dgm:cxn modelId="{F2BEBF99-3FDF-E346-AFAD-5FEDE71BD219}" type="presParOf" srcId="{0811327D-FEA1-7B46-94AC-6DB42F5B95AB}" destId="{24FA3B4D-02F4-9049-BC6A-85A1D662B23D}" srcOrd="0" destOrd="0" presId="urn:microsoft.com/office/officeart/2005/8/layout/hierarchy2"/>
    <dgm:cxn modelId="{EBA690C8-0F96-2F4C-80E0-5871C67A2A07}" type="presParOf" srcId="{6579EB0C-A882-5C43-B17A-670B19D896CE}" destId="{B224ACD4-F9CF-5045-A0DD-6AFCEEDDB7D7}" srcOrd="3" destOrd="0" presId="urn:microsoft.com/office/officeart/2005/8/layout/hierarchy2"/>
    <dgm:cxn modelId="{F1D6C32C-297F-6041-8CFC-0179410DC2CC}" type="presParOf" srcId="{B224ACD4-F9CF-5045-A0DD-6AFCEEDDB7D7}" destId="{283D60C0-5154-D94A-AB9D-25A65CC935C8}" srcOrd="0" destOrd="0" presId="urn:microsoft.com/office/officeart/2005/8/layout/hierarchy2"/>
    <dgm:cxn modelId="{E8312B4E-4D7B-D846-9DE4-3726A9A66170}" type="presParOf" srcId="{B224ACD4-F9CF-5045-A0DD-6AFCEEDDB7D7}" destId="{93E4B607-0429-7847-B4CA-CF3C42DF8A69}" srcOrd="1" destOrd="0" presId="urn:microsoft.com/office/officeart/2005/8/layout/hierarchy2"/>
    <dgm:cxn modelId="{06B18E7F-1773-0C4B-85B4-B6B8BCD39F42}" type="presParOf" srcId="{6579EB0C-A882-5C43-B17A-670B19D896CE}" destId="{23A6F0B9-FCA7-0A44-BBF2-D5130C693F0B}" srcOrd="4" destOrd="0" presId="urn:microsoft.com/office/officeart/2005/8/layout/hierarchy2"/>
    <dgm:cxn modelId="{144124D8-061F-E843-A034-A1B888A7D705}" type="presParOf" srcId="{23A6F0B9-FCA7-0A44-BBF2-D5130C693F0B}" destId="{F268540E-86E7-9441-ADEE-E915E1ACF98F}" srcOrd="0" destOrd="0" presId="urn:microsoft.com/office/officeart/2005/8/layout/hierarchy2"/>
    <dgm:cxn modelId="{CD765E02-58B4-1542-99A8-C1C0697900D1}" type="presParOf" srcId="{6579EB0C-A882-5C43-B17A-670B19D896CE}" destId="{516F2BE9-2627-6243-AEC3-9F77174D3853}" srcOrd="5" destOrd="0" presId="urn:microsoft.com/office/officeart/2005/8/layout/hierarchy2"/>
    <dgm:cxn modelId="{DD98DDDA-8E3F-C34A-9D3C-788A080BC229}" type="presParOf" srcId="{516F2BE9-2627-6243-AEC3-9F77174D3853}" destId="{9511DC21-1A5B-C144-8E08-10846BDCBF94}" srcOrd="0" destOrd="0" presId="urn:microsoft.com/office/officeart/2005/8/layout/hierarchy2"/>
    <dgm:cxn modelId="{9585457A-12C7-0444-88C6-5595B9EE1449}" type="presParOf" srcId="{516F2BE9-2627-6243-AEC3-9F77174D3853}" destId="{7D7D4248-7183-D549-B94C-64760DD20E55}" srcOrd="1" destOrd="0" presId="urn:microsoft.com/office/officeart/2005/8/layout/hierarchy2"/>
    <dgm:cxn modelId="{F2701BE7-FC1A-774E-9A02-B3B90CC28AAE}" type="presParOf" srcId="{6579EB0C-A882-5C43-B17A-670B19D896CE}" destId="{6B3776BE-AE15-BC45-B96D-1316E8E11A7F}" srcOrd="6" destOrd="0" presId="urn:microsoft.com/office/officeart/2005/8/layout/hierarchy2"/>
    <dgm:cxn modelId="{87E20F90-4521-FB4C-8E80-3F14ECC96D6D}" type="presParOf" srcId="{6B3776BE-AE15-BC45-B96D-1316E8E11A7F}" destId="{A6A88198-4F35-9945-A153-EEDCF8DC3394}" srcOrd="0" destOrd="0" presId="urn:microsoft.com/office/officeart/2005/8/layout/hierarchy2"/>
    <dgm:cxn modelId="{33197496-FA63-C44E-8ED5-359AF1F8D752}" type="presParOf" srcId="{6579EB0C-A882-5C43-B17A-670B19D896CE}" destId="{EA184508-3735-A74A-B348-F3E5962ECA89}" srcOrd="7" destOrd="0" presId="urn:microsoft.com/office/officeart/2005/8/layout/hierarchy2"/>
    <dgm:cxn modelId="{0FC92C61-E674-FB43-BF22-6841FB5B3918}" type="presParOf" srcId="{EA184508-3735-A74A-B348-F3E5962ECA89}" destId="{CFE5F6BE-EA7E-1A4F-8D87-B5224E574217}" srcOrd="0" destOrd="0" presId="urn:microsoft.com/office/officeart/2005/8/layout/hierarchy2"/>
    <dgm:cxn modelId="{52229F66-F36C-094D-AC02-9A6EF746A98B}" type="presParOf" srcId="{EA184508-3735-A74A-B348-F3E5962ECA89}" destId="{701EE5EB-9F4B-B641-B1C3-884C1E56357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02C348-7720-4BE4-85A4-80E8C42D3FB6}">
      <dsp:nvSpPr>
        <dsp:cNvPr id="0" name=""/>
        <dsp:cNvSpPr/>
      </dsp:nvSpPr>
      <dsp:spPr>
        <a:xfrm rot="5400000">
          <a:off x="6734999" y="-2644000"/>
          <a:ext cx="1341702" cy="6970211"/>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78105" rIns="156210" bIns="7810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a:t>Dans un texte </a:t>
          </a:r>
          <a:r>
            <a:rPr lang="fr-FR" sz="1700" kern="1200" dirty="0" smtClean="0"/>
            <a:t>descriptif</a:t>
          </a:r>
          <a:r>
            <a:rPr lang="fr-FR" sz="1700" kern="1200" dirty="0"/>
            <a:t>, l'auteur donne de l'information sur un sujet en en précisant certains </a:t>
          </a:r>
          <a:r>
            <a:rPr lang="fr-FR" sz="1700" kern="1200" dirty="0" smtClean="0"/>
            <a:t>attributs </a:t>
          </a:r>
          <a:r>
            <a:rPr lang="fr-FR" sz="1700" kern="1200" dirty="0"/>
            <a:t>ou certaines </a:t>
          </a:r>
          <a:r>
            <a:rPr lang="fr-FR" sz="1700" kern="1200" dirty="0" smtClean="0"/>
            <a:t>caractéristiques de ce dernier </a:t>
          </a:r>
          <a:r>
            <a:rPr lang="fr-FR" sz="1400" kern="1200" dirty="0" smtClean="0"/>
            <a:t>(animal, personnage, ..)</a:t>
          </a:r>
          <a:r>
            <a:rPr lang="fr-FR" sz="1700" kern="1200" dirty="0" smtClean="0"/>
            <a:t>. </a:t>
          </a:r>
          <a:r>
            <a:rPr lang="fr-FR" sz="1700" kern="1200" dirty="0"/>
            <a:t>L'objet de la description est d'ordinaire présenté dans un premier temps puis sont donnés les détails qui le caractérisent.</a:t>
          </a:r>
        </a:p>
      </dsp:txBody>
      <dsp:txXfrm rot="-5400000">
        <a:off x="3920745" y="235750"/>
        <a:ext cx="6904715" cy="1210710"/>
      </dsp:txXfrm>
    </dsp:sp>
    <dsp:sp modelId="{80D66B69-12F3-4015-8CF4-0B98F25A68CE}">
      <dsp:nvSpPr>
        <dsp:cNvPr id="0" name=""/>
        <dsp:cNvSpPr/>
      </dsp:nvSpPr>
      <dsp:spPr>
        <a:xfrm>
          <a:off x="0" y="2541"/>
          <a:ext cx="3920744" cy="167712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a:lnSpc>
              <a:spcPct val="90000"/>
            </a:lnSpc>
            <a:spcBef>
              <a:spcPct val="0"/>
            </a:spcBef>
            <a:spcAft>
              <a:spcPct val="35000"/>
            </a:spcAft>
          </a:pPr>
          <a:r>
            <a:rPr lang="fr-FR" sz="3300" kern="1200" dirty="0"/>
            <a:t>LA DESCRIPTION</a:t>
          </a:r>
        </a:p>
      </dsp:txBody>
      <dsp:txXfrm>
        <a:off x="81871" y="84412"/>
        <a:ext cx="3757002" cy="1513385"/>
      </dsp:txXfrm>
    </dsp:sp>
    <dsp:sp modelId="{2EF42BB4-6615-463A-8817-238B61BA2166}">
      <dsp:nvSpPr>
        <dsp:cNvPr id="0" name=""/>
        <dsp:cNvSpPr/>
      </dsp:nvSpPr>
      <dsp:spPr>
        <a:xfrm rot="5400000">
          <a:off x="6734999" y="-883016"/>
          <a:ext cx="1341702" cy="6970211"/>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78105" rIns="156210" bIns="78105" numCol="1" spcCol="1270" anchor="ctr" anchorCtr="0">
          <a:noAutofit/>
        </a:bodyPr>
        <a:lstStyle/>
        <a:p>
          <a:pPr marL="228600" lvl="1" indent="-228600" algn="l" defTabSz="933450">
            <a:lnSpc>
              <a:spcPct val="90000"/>
            </a:lnSpc>
            <a:spcBef>
              <a:spcPct val="0"/>
            </a:spcBef>
            <a:spcAft>
              <a:spcPct val="15000"/>
            </a:spcAft>
            <a:buChar char="••"/>
          </a:pPr>
          <a:r>
            <a:rPr lang="fr-FR" sz="2100" kern="1200" dirty="0"/>
            <a:t>Dans un texte utilisant l'énumération, l'auteur présente une liste d'éléments liés les uns aux autres par un point </a:t>
          </a:r>
          <a:r>
            <a:rPr lang="fr-FR" sz="2100" kern="1200" dirty="0" smtClean="0"/>
            <a:t>commun </a:t>
          </a:r>
          <a:endParaRPr lang="fr-FR" sz="1400" kern="1200" dirty="0"/>
        </a:p>
      </dsp:txBody>
      <dsp:txXfrm rot="-5400000">
        <a:off x="3920745" y="1996734"/>
        <a:ext cx="6904715" cy="1210710"/>
      </dsp:txXfrm>
    </dsp:sp>
    <dsp:sp modelId="{BF3DABB7-C8DA-40FD-99F2-FFCCDB01E795}">
      <dsp:nvSpPr>
        <dsp:cNvPr id="0" name=""/>
        <dsp:cNvSpPr/>
      </dsp:nvSpPr>
      <dsp:spPr>
        <a:xfrm>
          <a:off x="0" y="1763525"/>
          <a:ext cx="3920744" cy="167712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a:lnSpc>
              <a:spcPct val="90000"/>
            </a:lnSpc>
            <a:spcBef>
              <a:spcPct val="0"/>
            </a:spcBef>
            <a:spcAft>
              <a:spcPct val="35000"/>
            </a:spcAft>
          </a:pPr>
          <a:r>
            <a:rPr lang="fr-FR" sz="3300" kern="1200" dirty="0"/>
            <a:t>L'ENUMERATION OU LA COLLECTION</a:t>
          </a:r>
        </a:p>
      </dsp:txBody>
      <dsp:txXfrm>
        <a:off x="81871" y="1845396"/>
        <a:ext cx="3757002" cy="1513385"/>
      </dsp:txXfrm>
    </dsp:sp>
    <dsp:sp modelId="{7744F95F-06B5-42CC-9285-5A70AA89A47C}">
      <dsp:nvSpPr>
        <dsp:cNvPr id="0" name=""/>
        <dsp:cNvSpPr/>
      </dsp:nvSpPr>
      <dsp:spPr>
        <a:xfrm rot="5400000">
          <a:off x="6734999" y="877967"/>
          <a:ext cx="1341702" cy="6970211"/>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a:lnSpc>
              <a:spcPct val="90000"/>
            </a:lnSpc>
            <a:spcBef>
              <a:spcPct val="0"/>
            </a:spcBef>
            <a:spcAft>
              <a:spcPct val="15000"/>
            </a:spcAft>
            <a:buChar char="••"/>
          </a:pPr>
          <a:r>
            <a:rPr lang="fr-FR" sz="2300" kern="1200"/>
            <a:t>Le texte construit selon une structure du type séquentiel présente les éléments en suivant leur ordre d'enchaînement temporel.</a:t>
          </a:r>
        </a:p>
      </dsp:txBody>
      <dsp:txXfrm rot="-5400000">
        <a:off x="3920745" y="3757717"/>
        <a:ext cx="6904715" cy="1210710"/>
      </dsp:txXfrm>
    </dsp:sp>
    <dsp:sp modelId="{006A749E-B80E-46C7-B34F-5B75B7A5EB26}">
      <dsp:nvSpPr>
        <dsp:cNvPr id="0" name=""/>
        <dsp:cNvSpPr/>
      </dsp:nvSpPr>
      <dsp:spPr>
        <a:xfrm>
          <a:off x="0" y="3524509"/>
          <a:ext cx="3920744" cy="167712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a:lnSpc>
              <a:spcPct val="90000"/>
            </a:lnSpc>
            <a:spcBef>
              <a:spcPct val="0"/>
            </a:spcBef>
            <a:spcAft>
              <a:spcPct val="35000"/>
            </a:spcAft>
          </a:pPr>
          <a:r>
            <a:rPr lang="fr-FR" sz="3300" kern="1200"/>
            <a:t>LA SEQUENCE</a:t>
          </a:r>
        </a:p>
      </dsp:txBody>
      <dsp:txXfrm>
        <a:off x="81871" y="3606380"/>
        <a:ext cx="3757002" cy="15133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4BCA75-CA49-4528-8FDD-3CED611A7D8B}">
      <dsp:nvSpPr>
        <dsp:cNvPr id="0" name=""/>
        <dsp:cNvSpPr/>
      </dsp:nvSpPr>
      <dsp:spPr>
        <a:xfrm rot="5400000">
          <a:off x="6649843" y="-2637187"/>
          <a:ext cx="1256770" cy="6850097"/>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fr-FR" sz="1900" kern="1200" smtClean="0">
              <a:latin typeface="Calibri" panose="020F0502020204030204"/>
              <a:ea typeface="+mn-ea"/>
              <a:cs typeface="+mn-cs"/>
            </a:rPr>
            <a:t>Le texte orienté vers la comparaison met en relief les ressemblances et les différences qui existent entre des objets, des êtres vivants, des situations ou des événements.</a:t>
          </a:r>
          <a:endParaRPr lang="fr-FR" sz="1900" kern="1200">
            <a:latin typeface="Calibri" panose="020F0502020204030204"/>
            <a:ea typeface="+mn-ea"/>
            <a:cs typeface="+mn-cs"/>
          </a:endParaRPr>
        </a:p>
      </dsp:txBody>
      <dsp:txXfrm rot="-5400000">
        <a:off x="3853180" y="220826"/>
        <a:ext cx="6788747" cy="1134070"/>
      </dsp:txXfrm>
    </dsp:sp>
    <dsp:sp modelId="{25D3F010-83A0-4477-9B15-49541606D9F2}">
      <dsp:nvSpPr>
        <dsp:cNvPr id="0" name=""/>
        <dsp:cNvSpPr/>
      </dsp:nvSpPr>
      <dsp:spPr>
        <a:xfrm>
          <a:off x="0" y="2380"/>
          <a:ext cx="3853180" cy="157096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a:lnSpc>
              <a:spcPct val="90000"/>
            </a:lnSpc>
            <a:spcBef>
              <a:spcPct val="0"/>
            </a:spcBef>
            <a:spcAft>
              <a:spcPct val="35000"/>
            </a:spcAft>
          </a:pPr>
          <a:r>
            <a:rPr lang="fr-FR" sz="4000" kern="1200" dirty="0" smtClean="0">
              <a:latin typeface="Calibri" panose="020F0502020204030204"/>
              <a:ea typeface="+mn-ea"/>
              <a:cs typeface="+mn-cs"/>
            </a:rPr>
            <a:t>LA COMPARAISON</a:t>
          </a:r>
          <a:endParaRPr lang="fr-FR" sz="4000" kern="1200" dirty="0">
            <a:latin typeface="Calibri" panose="020F0502020204030204"/>
            <a:ea typeface="+mn-ea"/>
            <a:cs typeface="+mn-cs"/>
          </a:endParaRPr>
        </a:p>
      </dsp:txBody>
      <dsp:txXfrm>
        <a:off x="76688" y="79068"/>
        <a:ext cx="3699804" cy="1417587"/>
      </dsp:txXfrm>
    </dsp:sp>
    <dsp:sp modelId="{77DCD2FD-0D8A-4F77-BF55-2AA7F07DE878}">
      <dsp:nvSpPr>
        <dsp:cNvPr id="0" name=""/>
        <dsp:cNvSpPr/>
      </dsp:nvSpPr>
      <dsp:spPr>
        <a:xfrm rot="5400000">
          <a:off x="6649843" y="-987675"/>
          <a:ext cx="1256770" cy="6850097"/>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fr-FR" sz="1900" kern="1200" smtClean="0">
              <a:latin typeface="Calibri" panose="020F0502020204030204"/>
              <a:ea typeface="+mn-ea"/>
              <a:cs typeface="+mn-cs"/>
            </a:rPr>
            <a:t>Dans un texte du type cause et effet, il est possible de dégager une relation causale entre les idées. Une idée est l'antécédent ou la cause et l'autre idée est sa conséquence ou son effet.</a:t>
          </a:r>
          <a:endParaRPr lang="fr-FR" sz="1900" kern="1200">
            <a:latin typeface="Calibri" panose="020F0502020204030204"/>
            <a:ea typeface="+mn-ea"/>
            <a:cs typeface="+mn-cs"/>
          </a:endParaRPr>
        </a:p>
      </dsp:txBody>
      <dsp:txXfrm rot="-5400000">
        <a:off x="3853180" y="1870338"/>
        <a:ext cx="6788747" cy="1134070"/>
      </dsp:txXfrm>
    </dsp:sp>
    <dsp:sp modelId="{974818E4-1AF6-4843-B8F1-25F9CF9005B2}">
      <dsp:nvSpPr>
        <dsp:cNvPr id="0" name=""/>
        <dsp:cNvSpPr/>
      </dsp:nvSpPr>
      <dsp:spPr>
        <a:xfrm>
          <a:off x="0" y="1651891"/>
          <a:ext cx="3853180" cy="157096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a:lnSpc>
              <a:spcPct val="90000"/>
            </a:lnSpc>
            <a:spcBef>
              <a:spcPct val="0"/>
            </a:spcBef>
            <a:spcAft>
              <a:spcPct val="35000"/>
            </a:spcAft>
          </a:pPr>
          <a:r>
            <a:rPr lang="fr-FR" sz="4000" kern="1200" smtClean="0">
              <a:latin typeface="Calibri" panose="020F0502020204030204"/>
              <a:ea typeface="+mn-ea"/>
              <a:cs typeface="+mn-cs"/>
            </a:rPr>
            <a:t>LA CAUSE et L'EFFET</a:t>
          </a:r>
          <a:endParaRPr lang="fr-FR" sz="4000" kern="1200">
            <a:latin typeface="Calibri" panose="020F0502020204030204"/>
            <a:ea typeface="+mn-ea"/>
            <a:cs typeface="+mn-cs"/>
          </a:endParaRPr>
        </a:p>
      </dsp:txBody>
      <dsp:txXfrm>
        <a:off x="76688" y="1728579"/>
        <a:ext cx="3699804" cy="1417587"/>
      </dsp:txXfrm>
    </dsp:sp>
    <dsp:sp modelId="{573B3489-14B0-4FD7-8BFC-EADE3D6C88C9}">
      <dsp:nvSpPr>
        <dsp:cNvPr id="0" name=""/>
        <dsp:cNvSpPr/>
      </dsp:nvSpPr>
      <dsp:spPr>
        <a:xfrm rot="5400000">
          <a:off x="6649843" y="661836"/>
          <a:ext cx="1256770" cy="6850097"/>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fr-FR" sz="1900" kern="1200" dirty="0" smtClean="0">
              <a:latin typeface="Calibri" panose="020F0502020204030204"/>
              <a:ea typeface="+mn-ea"/>
              <a:cs typeface="+mn-cs"/>
            </a:rPr>
            <a:t>La structure problème et solution ressemble à la structure cause et effet en ce sens que le problème est l'antécédent de la solution. Toutefois, cette structure comporte aussi une certaine juxtaposition du problème et des solution(s).</a:t>
          </a:r>
          <a:endParaRPr lang="fr-FR" sz="1900" kern="1200" dirty="0">
            <a:latin typeface="Calibri" panose="020F0502020204030204"/>
            <a:ea typeface="+mn-ea"/>
            <a:cs typeface="+mn-cs"/>
          </a:endParaRPr>
        </a:p>
      </dsp:txBody>
      <dsp:txXfrm rot="-5400000">
        <a:off x="3853180" y="3519849"/>
        <a:ext cx="6788747" cy="1134070"/>
      </dsp:txXfrm>
    </dsp:sp>
    <dsp:sp modelId="{676A44DE-3F04-4D22-9AAE-BC26044951D2}">
      <dsp:nvSpPr>
        <dsp:cNvPr id="0" name=""/>
        <dsp:cNvSpPr/>
      </dsp:nvSpPr>
      <dsp:spPr>
        <a:xfrm>
          <a:off x="0" y="3301403"/>
          <a:ext cx="3853180" cy="157096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a:lnSpc>
              <a:spcPct val="90000"/>
            </a:lnSpc>
            <a:spcBef>
              <a:spcPct val="0"/>
            </a:spcBef>
            <a:spcAft>
              <a:spcPct val="35000"/>
            </a:spcAft>
          </a:pPr>
          <a:r>
            <a:rPr lang="fr-FR" sz="4000" kern="1200" smtClean="0">
              <a:latin typeface="Calibri" panose="020F0502020204030204"/>
              <a:ea typeface="+mn-ea"/>
              <a:cs typeface="+mn-cs"/>
            </a:rPr>
            <a:t>LE PROBLEME et LA SOLUTION</a:t>
          </a:r>
          <a:endParaRPr lang="fr-FR" sz="4000" kern="1200">
            <a:latin typeface="Calibri" panose="020F0502020204030204"/>
            <a:ea typeface="+mn-ea"/>
            <a:cs typeface="+mn-cs"/>
          </a:endParaRPr>
        </a:p>
      </dsp:txBody>
      <dsp:txXfrm>
        <a:off x="76688" y="3378091"/>
        <a:ext cx="3699804" cy="14175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0BF9EF-2143-434A-AAF0-2756D1DA66B5}">
      <dsp:nvSpPr>
        <dsp:cNvPr id="0" name=""/>
        <dsp:cNvSpPr/>
      </dsp:nvSpPr>
      <dsp:spPr>
        <a:xfrm>
          <a:off x="1730929" y="2005695"/>
          <a:ext cx="1382278" cy="1382278"/>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lvl="0" algn="ctr" defTabSz="2800350">
            <a:lnSpc>
              <a:spcPct val="90000"/>
            </a:lnSpc>
            <a:spcBef>
              <a:spcPct val="0"/>
            </a:spcBef>
            <a:spcAft>
              <a:spcPct val="35000"/>
            </a:spcAft>
          </a:pPr>
          <a:endParaRPr lang="fr-FR" sz="6300" kern="1200" dirty="0"/>
        </a:p>
      </dsp:txBody>
      <dsp:txXfrm>
        <a:off x="1933359" y="2208125"/>
        <a:ext cx="977418" cy="977418"/>
      </dsp:txXfrm>
    </dsp:sp>
    <dsp:sp modelId="{12CE076D-2510-4444-A344-EA5B6BF85499}">
      <dsp:nvSpPr>
        <dsp:cNvPr id="0" name=""/>
        <dsp:cNvSpPr/>
      </dsp:nvSpPr>
      <dsp:spPr>
        <a:xfrm rot="16200000">
          <a:off x="2213079" y="1771025"/>
          <a:ext cx="417978" cy="51363"/>
        </a:xfrm>
        <a:custGeom>
          <a:avLst/>
          <a:gdLst/>
          <a:ahLst/>
          <a:cxnLst/>
          <a:rect l="0" t="0" r="0" b="0"/>
          <a:pathLst>
            <a:path>
              <a:moveTo>
                <a:pt x="0" y="25681"/>
              </a:moveTo>
              <a:lnTo>
                <a:pt x="417978" y="2568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2411619" y="1786257"/>
        <a:ext cx="20898" cy="20898"/>
      </dsp:txXfrm>
    </dsp:sp>
    <dsp:sp modelId="{D7F8E55A-417F-404F-82F6-33B32AC3E8B4}">
      <dsp:nvSpPr>
        <dsp:cNvPr id="0" name=""/>
        <dsp:cNvSpPr/>
      </dsp:nvSpPr>
      <dsp:spPr>
        <a:xfrm>
          <a:off x="1730929" y="205438"/>
          <a:ext cx="1382278" cy="1382278"/>
        </a:xfrm>
        <a:prstGeom prst="ellipse">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lvl="0" algn="ctr" defTabSz="2800350">
            <a:lnSpc>
              <a:spcPct val="90000"/>
            </a:lnSpc>
            <a:spcBef>
              <a:spcPct val="0"/>
            </a:spcBef>
            <a:spcAft>
              <a:spcPct val="35000"/>
            </a:spcAft>
          </a:pPr>
          <a:endParaRPr lang="fr-FR" sz="6300" kern="1200" dirty="0"/>
        </a:p>
      </dsp:txBody>
      <dsp:txXfrm>
        <a:off x="1933359" y="407868"/>
        <a:ext cx="977418" cy="977418"/>
      </dsp:txXfrm>
    </dsp:sp>
    <dsp:sp modelId="{B861F84A-F9F5-B445-80DA-5AD2E81CA24F}">
      <dsp:nvSpPr>
        <dsp:cNvPr id="0" name=""/>
        <dsp:cNvSpPr/>
      </dsp:nvSpPr>
      <dsp:spPr>
        <a:xfrm rot="20520000">
          <a:off x="3069152" y="2392998"/>
          <a:ext cx="417978" cy="51363"/>
        </a:xfrm>
        <a:custGeom>
          <a:avLst/>
          <a:gdLst/>
          <a:ahLst/>
          <a:cxnLst/>
          <a:rect l="0" t="0" r="0" b="0"/>
          <a:pathLst>
            <a:path>
              <a:moveTo>
                <a:pt x="0" y="25681"/>
              </a:moveTo>
              <a:lnTo>
                <a:pt x="417978" y="2568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3267692" y="2408230"/>
        <a:ext cx="20898" cy="20898"/>
      </dsp:txXfrm>
    </dsp:sp>
    <dsp:sp modelId="{54D9A1A8-7CD4-BD40-A7BD-4E9BEAA46A32}">
      <dsp:nvSpPr>
        <dsp:cNvPr id="0" name=""/>
        <dsp:cNvSpPr/>
      </dsp:nvSpPr>
      <dsp:spPr>
        <a:xfrm>
          <a:off x="3443076" y="1449385"/>
          <a:ext cx="1382278" cy="1382278"/>
        </a:xfrm>
        <a:prstGeom prst="ellipse">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lvl="0" algn="ctr" defTabSz="2800350">
            <a:lnSpc>
              <a:spcPct val="90000"/>
            </a:lnSpc>
            <a:spcBef>
              <a:spcPct val="0"/>
            </a:spcBef>
            <a:spcAft>
              <a:spcPct val="35000"/>
            </a:spcAft>
          </a:pPr>
          <a:endParaRPr lang="fr-FR" sz="6300" kern="1200" dirty="0"/>
        </a:p>
      </dsp:txBody>
      <dsp:txXfrm>
        <a:off x="3645506" y="1651815"/>
        <a:ext cx="977418" cy="977418"/>
      </dsp:txXfrm>
    </dsp:sp>
    <dsp:sp modelId="{C836C25C-CF50-DF4C-BF17-1D91F5CBE591}">
      <dsp:nvSpPr>
        <dsp:cNvPr id="0" name=""/>
        <dsp:cNvSpPr/>
      </dsp:nvSpPr>
      <dsp:spPr>
        <a:xfrm rot="3240000">
          <a:off x="2742162" y="3399373"/>
          <a:ext cx="417978" cy="51363"/>
        </a:xfrm>
        <a:custGeom>
          <a:avLst/>
          <a:gdLst/>
          <a:ahLst/>
          <a:cxnLst/>
          <a:rect l="0" t="0" r="0" b="0"/>
          <a:pathLst>
            <a:path>
              <a:moveTo>
                <a:pt x="0" y="25681"/>
              </a:moveTo>
              <a:lnTo>
                <a:pt x="417978" y="2568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2940701" y="3414605"/>
        <a:ext cx="20898" cy="20898"/>
      </dsp:txXfrm>
    </dsp:sp>
    <dsp:sp modelId="{2CDB3617-B6ED-FE4F-9E77-A20F05D1294E}">
      <dsp:nvSpPr>
        <dsp:cNvPr id="0" name=""/>
        <dsp:cNvSpPr/>
      </dsp:nvSpPr>
      <dsp:spPr>
        <a:xfrm>
          <a:off x="2789094" y="3462134"/>
          <a:ext cx="1382278" cy="1382278"/>
        </a:xfrm>
        <a:prstGeom prst="ellipse">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lvl="0" algn="ctr" defTabSz="2800350">
            <a:lnSpc>
              <a:spcPct val="90000"/>
            </a:lnSpc>
            <a:spcBef>
              <a:spcPct val="0"/>
            </a:spcBef>
            <a:spcAft>
              <a:spcPct val="35000"/>
            </a:spcAft>
          </a:pPr>
          <a:endParaRPr lang="fr-FR" sz="6300" kern="1200"/>
        </a:p>
      </dsp:txBody>
      <dsp:txXfrm>
        <a:off x="2991524" y="3664564"/>
        <a:ext cx="977418" cy="977418"/>
      </dsp:txXfrm>
    </dsp:sp>
    <dsp:sp modelId="{A53F0D12-3689-8C49-89B9-A397C565F281}">
      <dsp:nvSpPr>
        <dsp:cNvPr id="0" name=""/>
        <dsp:cNvSpPr/>
      </dsp:nvSpPr>
      <dsp:spPr>
        <a:xfrm rot="7560000">
          <a:off x="1683997" y="3399373"/>
          <a:ext cx="417978" cy="51363"/>
        </a:xfrm>
        <a:custGeom>
          <a:avLst/>
          <a:gdLst/>
          <a:ahLst/>
          <a:cxnLst/>
          <a:rect l="0" t="0" r="0" b="0"/>
          <a:pathLst>
            <a:path>
              <a:moveTo>
                <a:pt x="0" y="25681"/>
              </a:moveTo>
              <a:lnTo>
                <a:pt x="417978" y="2568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rot="10800000">
        <a:off x="1882537" y="3414605"/>
        <a:ext cx="20898" cy="20898"/>
      </dsp:txXfrm>
    </dsp:sp>
    <dsp:sp modelId="{C1778BBB-2304-EB41-8AD6-1FEA6E62F0D4}">
      <dsp:nvSpPr>
        <dsp:cNvPr id="0" name=""/>
        <dsp:cNvSpPr/>
      </dsp:nvSpPr>
      <dsp:spPr>
        <a:xfrm>
          <a:off x="672765" y="3462134"/>
          <a:ext cx="1382278" cy="1382278"/>
        </a:xfrm>
        <a:prstGeom prst="ellipse">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lvl="0" algn="ctr" defTabSz="2800350">
            <a:lnSpc>
              <a:spcPct val="90000"/>
            </a:lnSpc>
            <a:spcBef>
              <a:spcPct val="0"/>
            </a:spcBef>
            <a:spcAft>
              <a:spcPct val="35000"/>
            </a:spcAft>
          </a:pPr>
          <a:endParaRPr lang="fr-FR" sz="6300" kern="1200" dirty="0"/>
        </a:p>
      </dsp:txBody>
      <dsp:txXfrm>
        <a:off x="875195" y="3664564"/>
        <a:ext cx="977418" cy="977418"/>
      </dsp:txXfrm>
    </dsp:sp>
    <dsp:sp modelId="{466678D2-1BEC-B24C-A270-1DF943131E30}">
      <dsp:nvSpPr>
        <dsp:cNvPr id="0" name=""/>
        <dsp:cNvSpPr/>
      </dsp:nvSpPr>
      <dsp:spPr>
        <a:xfrm rot="11880000">
          <a:off x="1357006" y="2392998"/>
          <a:ext cx="417978" cy="51363"/>
        </a:xfrm>
        <a:custGeom>
          <a:avLst/>
          <a:gdLst/>
          <a:ahLst/>
          <a:cxnLst/>
          <a:rect l="0" t="0" r="0" b="0"/>
          <a:pathLst>
            <a:path>
              <a:moveTo>
                <a:pt x="0" y="25681"/>
              </a:moveTo>
              <a:lnTo>
                <a:pt x="417978" y="2568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rot="10800000">
        <a:off x="1555546" y="2408230"/>
        <a:ext cx="20898" cy="20898"/>
      </dsp:txXfrm>
    </dsp:sp>
    <dsp:sp modelId="{22979AA3-FBAD-664D-B4D3-FC00CED15FA3}">
      <dsp:nvSpPr>
        <dsp:cNvPr id="0" name=""/>
        <dsp:cNvSpPr/>
      </dsp:nvSpPr>
      <dsp:spPr>
        <a:xfrm>
          <a:off x="18783" y="1449385"/>
          <a:ext cx="1382278" cy="1382278"/>
        </a:xfrm>
        <a:prstGeom prst="ellipse">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lvl="0" algn="ctr" defTabSz="2800350">
            <a:lnSpc>
              <a:spcPct val="90000"/>
            </a:lnSpc>
            <a:spcBef>
              <a:spcPct val="0"/>
            </a:spcBef>
            <a:spcAft>
              <a:spcPct val="35000"/>
            </a:spcAft>
          </a:pPr>
          <a:endParaRPr lang="fr-FR" sz="6300" kern="1200" dirty="0"/>
        </a:p>
      </dsp:txBody>
      <dsp:txXfrm>
        <a:off x="221213" y="1651815"/>
        <a:ext cx="977418" cy="97741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0AA1CC-3E04-9043-836A-2E1D70CEECD1}">
      <dsp:nvSpPr>
        <dsp:cNvPr id="0" name=""/>
        <dsp:cNvSpPr/>
      </dsp:nvSpPr>
      <dsp:spPr>
        <a:xfrm>
          <a:off x="3132347" y="1301710"/>
          <a:ext cx="2216159" cy="384622"/>
        </a:xfrm>
        <a:custGeom>
          <a:avLst/>
          <a:gdLst/>
          <a:ahLst/>
          <a:cxnLst/>
          <a:rect l="0" t="0" r="0" b="0"/>
          <a:pathLst>
            <a:path>
              <a:moveTo>
                <a:pt x="0" y="0"/>
              </a:moveTo>
              <a:lnTo>
                <a:pt x="0" y="192311"/>
              </a:lnTo>
              <a:lnTo>
                <a:pt x="2216159" y="192311"/>
              </a:lnTo>
              <a:lnTo>
                <a:pt x="2216159" y="38462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39EC52-032A-7540-8A40-C9657E40DD60}">
      <dsp:nvSpPr>
        <dsp:cNvPr id="0" name=""/>
        <dsp:cNvSpPr/>
      </dsp:nvSpPr>
      <dsp:spPr>
        <a:xfrm>
          <a:off x="3086628" y="1301710"/>
          <a:ext cx="91440" cy="384622"/>
        </a:xfrm>
        <a:custGeom>
          <a:avLst/>
          <a:gdLst/>
          <a:ahLst/>
          <a:cxnLst/>
          <a:rect l="0" t="0" r="0" b="0"/>
          <a:pathLst>
            <a:path>
              <a:moveTo>
                <a:pt x="45720" y="0"/>
              </a:moveTo>
              <a:lnTo>
                <a:pt x="45720" y="38462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4C5D8B-F982-0B4E-8628-0431282B33F8}">
      <dsp:nvSpPr>
        <dsp:cNvPr id="0" name=""/>
        <dsp:cNvSpPr/>
      </dsp:nvSpPr>
      <dsp:spPr>
        <a:xfrm>
          <a:off x="916188" y="1301710"/>
          <a:ext cx="2216159" cy="384622"/>
        </a:xfrm>
        <a:custGeom>
          <a:avLst/>
          <a:gdLst/>
          <a:ahLst/>
          <a:cxnLst/>
          <a:rect l="0" t="0" r="0" b="0"/>
          <a:pathLst>
            <a:path>
              <a:moveTo>
                <a:pt x="2216159" y="0"/>
              </a:moveTo>
              <a:lnTo>
                <a:pt x="2216159" y="192311"/>
              </a:lnTo>
              <a:lnTo>
                <a:pt x="0" y="192311"/>
              </a:lnTo>
              <a:lnTo>
                <a:pt x="0" y="38462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D2428C-1969-ED4D-BD16-659B5F89A8F0}">
      <dsp:nvSpPr>
        <dsp:cNvPr id="0" name=""/>
        <dsp:cNvSpPr/>
      </dsp:nvSpPr>
      <dsp:spPr>
        <a:xfrm>
          <a:off x="2216579" y="385942"/>
          <a:ext cx="1831536" cy="91576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465" tIns="37465" rIns="37465" bIns="37465" numCol="1" spcCol="1270" anchor="ctr" anchorCtr="0">
          <a:noAutofit/>
        </a:bodyPr>
        <a:lstStyle/>
        <a:p>
          <a:pPr lvl="0" algn="ctr" defTabSz="2622550">
            <a:lnSpc>
              <a:spcPct val="90000"/>
            </a:lnSpc>
            <a:spcBef>
              <a:spcPct val="0"/>
            </a:spcBef>
            <a:spcAft>
              <a:spcPct val="35000"/>
            </a:spcAft>
          </a:pPr>
          <a:endParaRPr lang="fr-FR" sz="5900" kern="1200" dirty="0"/>
        </a:p>
      </dsp:txBody>
      <dsp:txXfrm>
        <a:off x="2216579" y="385942"/>
        <a:ext cx="1831536" cy="915768"/>
      </dsp:txXfrm>
    </dsp:sp>
    <dsp:sp modelId="{B14B4773-8A95-754A-88C2-98C18990D594}">
      <dsp:nvSpPr>
        <dsp:cNvPr id="0" name=""/>
        <dsp:cNvSpPr/>
      </dsp:nvSpPr>
      <dsp:spPr>
        <a:xfrm>
          <a:off x="420" y="1686333"/>
          <a:ext cx="1831536" cy="2275583"/>
        </a:xfrm>
        <a:prstGeom prst="rect">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endParaRPr lang="fr-FR" sz="6500" kern="1200" dirty="0"/>
        </a:p>
      </dsp:txBody>
      <dsp:txXfrm>
        <a:off x="420" y="1686333"/>
        <a:ext cx="1831536" cy="2275583"/>
      </dsp:txXfrm>
    </dsp:sp>
    <dsp:sp modelId="{79587CA8-E4BC-5149-890B-CEBBC5AF2608}">
      <dsp:nvSpPr>
        <dsp:cNvPr id="0" name=""/>
        <dsp:cNvSpPr/>
      </dsp:nvSpPr>
      <dsp:spPr>
        <a:xfrm>
          <a:off x="2216579" y="1686333"/>
          <a:ext cx="1831536" cy="2274658"/>
        </a:xfrm>
        <a:prstGeom prst="rect">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endParaRPr lang="fr-FR" sz="6500" kern="1200" dirty="0"/>
        </a:p>
      </dsp:txBody>
      <dsp:txXfrm>
        <a:off x="2216579" y="1686333"/>
        <a:ext cx="1831536" cy="2274658"/>
      </dsp:txXfrm>
    </dsp:sp>
    <dsp:sp modelId="{9E5C7295-59D3-B244-B36B-F0EADEA952F9}">
      <dsp:nvSpPr>
        <dsp:cNvPr id="0" name=""/>
        <dsp:cNvSpPr/>
      </dsp:nvSpPr>
      <dsp:spPr>
        <a:xfrm>
          <a:off x="4432738" y="1686333"/>
          <a:ext cx="1831536" cy="2275574"/>
        </a:xfrm>
        <a:prstGeom prst="rect">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endParaRPr lang="fr-FR" sz="6500" kern="1200" dirty="0"/>
        </a:p>
      </dsp:txBody>
      <dsp:txXfrm>
        <a:off x="4432738" y="1686333"/>
        <a:ext cx="1831536" cy="227557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67A0BD-7301-7B43-B7DA-E4B1F79B6DCD}">
      <dsp:nvSpPr>
        <dsp:cNvPr id="0" name=""/>
        <dsp:cNvSpPr/>
      </dsp:nvSpPr>
      <dsp:spPr>
        <a:xfrm>
          <a:off x="591502" y="0"/>
          <a:ext cx="6703695" cy="203542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8F78515-B4EB-8247-A79D-A5BEA88198B6}">
      <dsp:nvSpPr>
        <dsp:cNvPr id="0" name=""/>
        <dsp:cNvSpPr/>
      </dsp:nvSpPr>
      <dsp:spPr>
        <a:xfrm>
          <a:off x="0" y="610626"/>
          <a:ext cx="2366010" cy="81416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endParaRPr lang="fr-FR" sz="3300" kern="1200" dirty="0"/>
        </a:p>
      </dsp:txBody>
      <dsp:txXfrm>
        <a:off x="39744" y="650370"/>
        <a:ext cx="2286522" cy="734681"/>
      </dsp:txXfrm>
    </dsp:sp>
    <dsp:sp modelId="{ECD26354-B24E-C54E-80A0-8227F00F9C6A}">
      <dsp:nvSpPr>
        <dsp:cNvPr id="0" name=""/>
        <dsp:cNvSpPr/>
      </dsp:nvSpPr>
      <dsp:spPr>
        <a:xfrm>
          <a:off x="2705429" y="667667"/>
          <a:ext cx="2366010" cy="81416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endParaRPr lang="fr-FR" sz="3300" kern="1200" dirty="0"/>
        </a:p>
      </dsp:txBody>
      <dsp:txXfrm>
        <a:off x="2745173" y="707411"/>
        <a:ext cx="2286522" cy="734681"/>
      </dsp:txXfrm>
    </dsp:sp>
    <dsp:sp modelId="{53DCC70C-B190-E44E-BE1A-06DBB492E323}">
      <dsp:nvSpPr>
        <dsp:cNvPr id="0" name=""/>
        <dsp:cNvSpPr/>
      </dsp:nvSpPr>
      <dsp:spPr>
        <a:xfrm>
          <a:off x="5520690" y="610626"/>
          <a:ext cx="2366010" cy="81416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endParaRPr lang="fr-FR" sz="3300" kern="1200" dirty="0"/>
        </a:p>
      </dsp:txBody>
      <dsp:txXfrm>
        <a:off x="5560434" y="650370"/>
        <a:ext cx="2286522" cy="73468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EA0984-64A3-6247-88F7-3B0A3E54C097}">
      <dsp:nvSpPr>
        <dsp:cNvPr id="0" name=""/>
        <dsp:cNvSpPr/>
      </dsp:nvSpPr>
      <dsp:spPr>
        <a:xfrm>
          <a:off x="1713010" y="240"/>
          <a:ext cx="828976" cy="828976"/>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fr-FR" sz="3500" kern="1200" dirty="0"/>
        </a:p>
      </dsp:txBody>
      <dsp:txXfrm>
        <a:off x="1834411" y="121641"/>
        <a:ext cx="586174" cy="586174"/>
      </dsp:txXfrm>
    </dsp:sp>
    <dsp:sp modelId="{95117CDB-BF7D-174E-8A14-0129BF22AC20}">
      <dsp:nvSpPr>
        <dsp:cNvPr id="0" name=""/>
        <dsp:cNvSpPr/>
      </dsp:nvSpPr>
      <dsp:spPr>
        <a:xfrm rot="2160000">
          <a:off x="2515762" y="636944"/>
          <a:ext cx="220263" cy="27977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fr-FR" sz="1100" kern="1200"/>
        </a:p>
      </dsp:txBody>
      <dsp:txXfrm>
        <a:off x="2522072" y="673480"/>
        <a:ext cx="154184" cy="167867"/>
      </dsp:txXfrm>
    </dsp:sp>
    <dsp:sp modelId="{AB72C1B7-AF0D-2D48-9F19-29D2836C9D8D}">
      <dsp:nvSpPr>
        <dsp:cNvPr id="0" name=""/>
        <dsp:cNvSpPr/>
      </dsp:nvSpPr>
      <dsp:spPr>
        <a:xfrm>
          <a:off x="2719886" y="731779"/>
          <a:ext cx="828976" cy="828976"/>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fr-FR" sz="3500" kern="1200" dirty="0"/>
        </a:p>
      </dsp:txBody>
      <dsp:txXfrm>
        <a:off x="2841287" y="853180"/>
        <a:ext cx="586174" cy="586174"/>
      </dsp:txXfrm>
    </dsp:sp>
    <dsp:sp modelId="{C5DA1339-075E-1B45-8E96-1A96F351BD1C}">
      <dsp:nvSpPr>
        <dsp:cNvPr id="0" name=""/>
        <dsp:cNvSpPr/>
      </dsp:nvSpPr>
      <dsp:spPr>
        <a:xfrm rot="6480000">
          <a:off x="2833873" y="1592276"/>
          <a:ext cx="220263" cy="27977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fr-FR" sz="1100" kern="1200"/>
        </a:p>
      </dsp:txBody>
      <dsp:txXfrm rot="10800000">
        <a:off x="2877122" y="1616810"/>
        <a:ext cx="154184" cy="167867"/>
      </dsp:txXfrm>
    </dsp:sp>
    <dsp:sp modelId="{762F4695-D3A5-A347-A671-BBABC7188158}">
      <dsp:nvSpPr>
        <dsp:cNvPr id="0" name=""/>
        <dsp:cNvSpPr/>
      </dsp:nvSpPr>
      <dsp:spPr>
        <a:xfrm>
          <a:off x="2335294" y="1915433"/>
          <a:ext cx="828976" cy="828976"/>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fr-FR" sz="3500" kern="1200" dirty="0"/>
        </a:p>
      </dsp:txBody>
      <dsp:txXfrm>
        <a:off x="2456695" y="2036834"/>
        <a:ext cx="586174" cy="586174"/>
      </dsp:txXfrm>
    </dsp:sp>
    <dsp:sp modelId="{0A86CBF0-D005-734A-A8B7-D5F5BE1CB8AC}">
      <dsp:nvSpPr>
        <dsp:cNvPr id="0" name=""/>
        <dsp:cNvSpPr/>
      </dsp:nvSpPr>
      <dsp:spPr>
        <a:xfrm rot="10800000">
          <a:off x="2023601" y="2190031"/>
          <a:ext cx="220263" cy="27977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fr-FR" sz="1100" kern="1200"/>
        </a:p>
      </dsp:txBody>
      <dsp:txXfrm rot="10800000">
        <a:off x="2089680" y="2245987"/>
        <a:ext cx="154184" cy="167867"/>
      </dsp:txXfrm>
    </dsp:sp>
    <dsp:sp modelId="{47D202D0-0E30-244A-B291-B7C90D881B7B}">
      <dsp:nvSpPr>
        <dsp:cNvPr id="0" name=""/>
        <dsp:cNvSpPr/>
      </dsp:nvSpPr>
      <dsp:spPr>
        <a:xfrm>
          <a:off x="1090726" y="1915433"/>
          <a:ext cx="828976" cy="828976"/>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fr-FR" sz="3500" kern="1200" dirty="0"/>
        </a:p>
      </dsp:txBody>
      <dsp:txXfrm>
        <a:off x="1212127" y="2036834"/>
        <a:ext cx="586174" cy="586174"/>
      </dsp:txXfrm>
    </dsp:sp>
    <dsp:sp modelId="{7AF68CD3-90CE-6644-A038-C191FF28F989}">
      <dsp:nvSpPr>
        <dsp:cNvPr id="0" name=""/>
        <dsp:cNvSpPr/>
      </dsp:nvSpPr>
      <dsp:spPr>
        <a:xfrm rot="15120000">
          <a:off x="1204713" y="1604133"/>
          <a:ext cx="220263" cy="27977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fr-FR" sz="1100" kern="1200"/>
        </a:p>
      </dsp:txBody>
      <dsp:txXfrm rot="10800000">
        <a:off x="1247962" y="1691511"/>
        <a:ext cx="154184" cy="167867"/>
      </dsp:txXfrm>
    </dsp:sp>
    <dsp:sp modelId="{9413CC28-B36D-8645-B086-1C84A7F3E66E}">
      <dsp:nvSpPr>
        <dsp:cNvPr id="0" name=""/>
        <dsp:cNvSpPr/>
      </dsp:nvSpPr>
      <dsp:spPr>
        <a:xfrm>
          <a:off x="706134" y="731779"/>
          <a:ext cx="828976" cy="828976"/>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fr-FR" sz="3500" kern="1200" dirty="0"/>
        </a:p>
      </dsp:txBody>
      <dsp:txXfrm>
        <a:off x="827535" y="853180"/>
        <a:ext cx="586174" cy="586174"/>
      </dsp:txXfrm>
    </dsp:sp>
    <dsp:sp modelId="{3617B0D7-D933-964A-8BFC-9F616AC5F1AE}">
      <dsp:nvSpPr>
        <dsp:cNvPr id="0" name=""/>
        <dsp:cNvSpPr/>
      </dsp:nvSpPr>
      <dsp:spPr>
        <a:xfrm rot="19440000">
          <a:off x="1508886" y="644272"/>
          <a:ext cx="220263" cy="27977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fr-FR" sz="1100" kern="1200"/>
        </a:p>
      </dsp:txBody>
      <dsp:txXfrm>
        <a:off x="1515196" y="719648"/>
        <a:ext cx="154184" cy="16786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0234F8-FC62-4E4C-B978-831C4D5D08E5}">
      <dsp:nvSpPr>
        <dsp:cNvPr id="0" name=""/>
        <dsp:cNvSpPr/>
      </dsp:nvSpPr>
      <dsp:spPr>
        <a:xfrm>
          <a:off x="105363" y="778694"/>
          <a:ext cx="2598973" cy="2598973"/>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r>
            <a:rPr lang="fr-FR" sz="3000" kern="1200" dirty="0"/>
            <a:t>Elément 1</a:t>
          </a:r>
        </a:p>
      </dsp:txBody>
      <dsp:txXfrm>
        <a:off x="468283" y="1085169"/>
        <a:ext cx="1498507" cy="1986024"/>
      </dsp:txXfrm>
    </dsp:sp>
    <dsp:sp modelId="{117E2E02-BEF6-E842-B094-BAA9BEAA1218}">
      <dsp:nvSpPr>
        <dsp:cNvPr id="0" name=""/>
        <dsp:cNvSpPr/>
      </dsp:nvSpPr>
      <dsp:spPr>
        <a:xfrm>
          <a:off x="1978498" y="778694"/>
          <a:ext cx="2598973" cy="2598973"/>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r>
            <a:rPr lang="fr-FR" sz="3000" kern="1200" dirty="0"/>
            <a:t>Elément 2</a:t>
          </a:r>
        </a:p>
      </dsp:txBody>
      <dsp:txXfrm>
        <a:off x="2716044" y="1085169"/>
        <a:ext cx="1498507" cy="198602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F17DC5-7851-3543-9290-AD7BBFAA2664}">
      <dsp:nvSpPr>
        <dsp:cNvPr id="0" name=""/>
        <dsp:cNvSpPr/>
      </dsp:nvSpPr>
      <dsp:spPr>
        <a:xfrm rot="5400000">
          <a:off x="873408" y="774843"/>
          <a:ext cx="674334" cy="767705"/>
        </a:xfrm>
        <a:prstGeom prst="bentUpArrow">
          <a:avLst>
            <a:gd name="adj1" fmla="val 32840"/>
            <a:gd name="adj2" fmla="val 25000"/>
            <a:gd name="adj3" fmla="val 35780"/>
          </a:avLst>
        </a:prstGeom>
        <a:solidFill>
          <a:schemeClr val="accent1">
            <a:tint val="50000"/>
            <a:hueOff val="0"/>
            <a:satOff val="0"/>
            <a:lumOff val="0"/>
            <a:alphaOff val="0"/>
          </a:schemeClr>
        </a:solidFill>
        <a:ln>
          <a:noFill/>
        </a:ln>
        <a:effectLst>
          <a:outerShdw blurRad="50800" dist="38100" dir="5400000" rotWithShape="0">
            <a:srgbClr val="000000">
              <a:alpha val="60000"/>
            </a:srgbClr>
          </a:outerShdw>
        </a:effectLst>
      </dsp:spPr>
      <dsp:style>
        <a:lnRef idx="0">
          <a:scrgbClr r="0" g="0" b="0"/>
        </a:lnRef>
        <a:fillRef idx="1">
          <a:scrgbClr r="0" g="0" b="0"/>
        </a:fillRef>
        <a:effectRef idx="3">
          <a:scrgbClr r="0" g="0" b="0"/>
        </a:effectRef>
        <a:fontRef idx="minor"/>
      </dsp:style>
    </dsp:sp>
    <dsp:sp modelId="{D82353D9-29FF-614B-A5E3-2D179639D396}">
      <dsp:nvSpPr>
        <dsp:cNvPr id="0" name=""/>
        <dsp:cNvSpPr/>
      </dsp:nvSpPr>
      <dsp:spPr>
        <a:xfrm>
          <a:off x="694750" y="27329"/>
          <a:ext cx="1135181" cy="794590"/>
        </a:xfrm>
        <a:prstGeom prst="roundRect">
          <a:avLst>
            <a:gd name="adj" fmla="val 1667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kern="1200" dirty="0"/>
            <a:t>PREMIER EFFET</a:t>
          </a:r>
        </a:p>
      </dsp:txBody>
      <dsp:txXfrm>
        <a:off x="733546" y="66125"/>
        <a:ext cx="1057589" cy="716998"/>
      </dsp:txXfrm>
    </dsp:sp>
    <dsp:sp modelId="{D136305D-6CAF-7D49-82E4-E5CF80B0FFE2}">
      <dsp:nvSpPr>
        <dsp:cNvPr id="0" name=""/>
        <dsp:cNvSpPr/>
      </dsp:nvSpPr>
      <dsp:spPr>
        <a:xfrm>
          <a:off x="1829932" y="103112"/>
          <a:ext cx="825623" cy="642223"/>
        </a:xfrm>
        <a:prstGeom prst="rect">
          <a:avLst/>
        </a:prstGeom>
        <a:noFill/>
        <a:ln>
          <a:noFill/>
        </a:ln>
        <a:effectLst/>
      </dsp:spPr>
      <dsp:style>
        <a:lnRef idx="0">
          <a:scrgbClr r="0" g="0" b="0"/>
        </a:lnRef>
        <a:fillRef idx="0">
          <a:scrgbClr r="0" g="0" b="0"/>
        </a:fillRef>
        <a:effectRef idx="0">
          <a:scrgbClr r="0" g="0" b="0"/>
        </a:effectRef>
        <a:fontRef idx="minor"/>
      </dsp:style>
    </dsp:sp>
    <dsp:sp modelId="{C6897E51-5CCF-5345-A4D5-5667134A1929}">
      <dsp:nvSpPr>
        <dsp:cNvPr id="0" name=""/>
        <dsp:cNvSpPr/>
      </dsp:nvSpPr>
      <dsp:spPr>
        <a:xfrm rot="5400000">
          <a:off x="1814594" y="1667430"/>
          <a:ext cx="674334" cy="767705"/>
        </a:xfrm>
        <a:prstGeom prst="bentUpArrow">
          <a:avLst>
            <a:gd name="adj1" fmla="val 32840"/>
            <a:gd name="adj2" fmla="val 25000"/>
            <a:gd name="adj3" fmla="val 35780"/>
          </a:avLst>
        </a:prstGeom>
        <a:solidFill>
          <a:schemeClr val="accent1">
            <a:tint val="50000"/>
            <a:hueOff val="0"/>
            <a:satOff val="0"/>
            <a:lumOff val="0"/>
            <a:alphaOff val="0"/>
          </a:schemeClr>
        </a:solidFill>
        <a:ln>
          <a:noFill/>
        </a:ln>
        <a:effectLst>
          <a:outerShdw blurRad="50800" dist="38100" dir="5400000" rotWithShape="0">
            <a:srgbClr val="000000">
              <a:alpha val="60000"/>
            </a:srgbClr>
          </a:outerShdw>
        </a:effectLst>
      </dsp:spPr>
      <dsp:style>
        <a:lnRef idx="0">
          <a:scrgbClr r="0" g="0" b="0"/>
        </a:lnRef>
        <a:fillRef idx="1">
          <a:scrgbClr r="0" g="0" b="0"/>
        </a:fillRef>
        <a:effectRef idx="3">
          <a:scrgbClr r="0" g="0" b="0"/>
        </a:effectRef>
        <a:fontRef idx="minor"/>
      </dsp:style>
    </dsp:sp>
    <dsp:sp modelId="{86BD2152-117D-1F41-933C-E30F529F2B4D}">
      <dsp:nvSpPr>
        <dsp:cNvPr id="0" name=""/>
        <dsp:cNvSpPr/>
      </dsp:nvSpPr>
      <dsp:spPr>
        <a:xfrm>
          <a:off x="1635937" y="919917"/>
          <a:ext cx="1135181" cy="794590"/>
        </a:xfrm>
        <a:prstGeom prst="roundRect">
          <a:avLst>
            <a:gd name="adj" fmla="val 1667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kern="1200" dirty="0"/>
            <a:t>EFFET 2</a:t>
          </a:r>
        </a:p>
      </dsp:txBody>
      <dsp:txXfrm>
        <a:off x="1674733" y="958713"/>
        <a:ext cx="1057589" cy="716998"/>
      </dsp:txXfrm>
    </dsp:sp>
    <dsp:sp modelId="{E1D8A204-3EA2-6F4A-864B-0F284D280916}">
      <dsp:nvSpPr>
        <dsp:cNvPr id="0" name=""/>
        <dsp:cNvSpPr/>
      </dsp:nvSpPr>
      <dsp:spPr>
        <a:xfrm>
          <a:off x="2771119" y="995699"/>
          <a:ext cx="825623" cy="642223"/>
        </a:xfrm>
        <a:prstGeom prst="rect">
          <a:avLst/>
        </a:prstGeom>
        <a:noFill/>
        <a:ln>
          <a:noFill/>
        </a:ln>
        <a:effectLst/>
      </dsp:spPr>
      <dsp:style>
        <a:lnRef idx="0">
          <a:scrgbClr r="0" g="0" b="0"/>
        </a:lnRef>
        <a:fillRef idx="0">
          <a:scrgbClr r="0" g="0" b="0"/>
        </a:fillRef>
        <a:effectRef idx="0">
          <a:scrgbClr r="0" g="0" b="0"/>
        </a:effectRef>
        <a:fontRef idx="minor"/>
      </dsp:style>
    </dsp:sp>
    <dsp:sp modelId="{5B9B592E-E4B6-0D49-BE88-61835EE91A67}">
      <dsp:nvSpPr>
        <dsp:cNvPr id="0" name=""/>
        <dsp:cNvSpPr/>
      </dsp:nvSpPr>
      <dsp:spPr>
        <a:xfrm rot="5400000">
          <a:off x="2755781" y="2560017"/>
          <a:ext cx="674334" cy="767705"/>
        </a:xfrm>
        <a:prstGeom prst="bentUpArrow">
          <a:avLst>
            <a:gd name="adj1" fmla="val 32840"/>
            <a:gd name="adj2" fmla="val 25000"/>
            <a:gd name="adj3" fmla="val 35780"/>
          </a:avLst>
        </a:prstGeom>
        <a:solidFill>
          <a:schemeClr val="accent1">
            <a:tint val="50000"/>
            <a:hueOff val="0"/>
            <a:satOff val="0"/>
            <a:lumOff val="0"/>
            <a:alphaOff val="0"/>
          </a:schemeClr>
        </a:solidFill>
        <a:ln>
          <a:noFill/>
        </a:ln>
        <a:effectLst>
          <a:outerShdw blurRad="50800" dist="38100" dir="5400000" rotWithShape="0">
            <a:srgbClr val="000000">
              <a:alpha val="60000"/>
            </a:srgbClr>
          </a:outerShdw>
        </a:effectLst>
      </dsp:spPr>
      <dsp:style>
        <a:lnRef idx="0">
          <a:scrgbClr r="0" g="0" b="0"/>
        </a:lnRef>
        <a:fillRef idx="1">
          <a:scrgbClr r="0" g="0" b="0"/>
        </a:fillRef>
        <a:effectRef idx="3">
          <a:scrgbClr r="0" g="0" b="0"/>
        </a:effectRef>
        <a:fontRef idx="minor"/>
      </dsp:style>
    </dsp:sp>
    <dsp:sp modelId="{A6A35F37-27BB-BF42-8B5E-1C299AA05EF1}">
      <dsp:nvSpPr>
        <dsp:cNvPr id="0" name=""/>
        <dsp:cNvSpPr/>
      </dsp:nvSpPr>
      <dsp:spPr>
        <a:xfrm>
          <a:off x="2577123" y="1812504"/>
          <a:ext cx="1135181" cy="794590"/>
        </a:xfrm>
        <a:prstGeom prst="roundRect">
          <a:avLst>
            <a:gd name="adj" fmla="val 1667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kern="1200" dirty="0"/>
            <a:t>EFFET 3…</a:t>
          </a:r>
        </a:p>
      </dsp:txBody>
      <dsp:txXfrm>
        <a:off x="2615919" y="1851300"/>
        <a:ext cx="1057589" cy="716998"/>
      </dsp:txXfrm>
    </dsp:sp>
    <dsp:sp modelId="{6E134CB3-9FA4-8843-8B7D-9455D053D482}">
      <dsp:nvSpPr>
        <dsp:cNvPr id="0" name=""/>
        <dsp:cNvSpPr/>
      </dsp:nvSpPr>
      <dsp:spPr>
        <a:xfrm>
          <a:off x="3712305" y="1888287"/>
          <a:ext cx="825623" cy="642223"/>
        </a:xfrm>
        <a:prstGeom prst="rect">
          <a:avLst/>
        </a:prstGeom>
        <a:noFill/>
        <a:ln>
          <a:noFill/>
        </a:ln>
        <a:effectLst/>
      </dsp:spPr>
      <dsp:style>
        <a:lnRef idx="0">
          <a:scrgbClr r="0" g="0" b="0"/>
        </a:lnRef>
        <a:fillRef idx="0">
          <a:scrgbClr r="0" g="0" b="0"/>
        </a:fillRef>
        <a:effectRef idx="0">
          <a:scrgbClr r="0" g="0" b="0"/>
        </a:effectRef>
        <a:fontRef idx="minor"/>
      </dsp:style>
    </dsp:sp>
    <dsp:sp modelId="{2F0A4639-BCEC-EB4D-BA89-60FE4817EA9A}">
      <dsp:nvSpPr>
        <dsp:cNvPr id="0" name=""/>
        <dsp:cNvSpPr/>
      </dsp:nvSpPr>
      <dsp:spPr>
        <a:xfrm rot="5400000">
          <a:off x="3696967" y="3452605"/>
          <a:ext cx="674334" cy="767705"/>
        </a:xfrm>
        <a:prstGeom prst="bentUpArrow">
          <a:avLst>
            <a:gd name="adj1" fmla="val 32840"/>
            <a:gd name="adj2" fmla="val 25000"/>
            <a:gd name="adj3" fmla="val 35780"/>
          </a:avLst>
        </a:prstGeom>
        <a:solidFill>
          <a:schemeClr val="accent1">
            <a:tint val="50000"/>
            <a:hueOff val="0"/>
            <a:satOff val="0"/>
            <a:lumOff val="0"/>
            <a:alphaOff val="0"/>
          </a:schemeClr>
        </a:solidFill>
        <a:ln>
          <a:noFill/>
        </a:ln>
        <a:effectLst>
          <a:outerShdw blurRad="50800" dist="38100" dir="5400000" rotWithShape="0">
            <a:srgbClr val="000000">
              <a:alpha val="60000"/>
            </a:srgbClr>
          </a:outerShdw>
        </a:effectLst>
      </dsp:spPr>
      <dsp:style>
        <a:lnRef idx="0">
          <a:scrgbClr r="0" g="0" b="0"/>
        </a:lnRef>
        <a:fillRef idx="1">
          <a:scrgbClr r="0" g="0" b="0"/>
        </a:fillRef>
        <a:effectRef idx="3">
          <a:scrgbClr r="0" g="0" b="0"/>
        </a:effectRef>
        <a:fontRef idx="minor"/>
      </dsp:style>
    </dsp:sp>
    <dsp:sp modelId="{87107BE4-4908-FE4A-B198-507EB0D32E89}">
      <dsp:nvSpPr>
        <dsp:cNvPr id="0" name=""/>
        <dsp:cNvSpPr/>
      </dsp:nvSpPr>
      <dsp:spPr>
        <a:xfrm>
          <a:off x="3518309" y="2705092"/>
          <a:ext cx="1135181" cy="794590"/>
        </a:xfrm>
        <a:prstGeom prst="roundRect">
          <a:avLst>
            <a:gd name="adj" fmla="val 1667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kern="1200" dirty="0"/>
            <a:t>EFFET ...</a:t>
          </a:r>
        </a:p>
      </dsp:txBody>
      <dsp:txXfrm>
        <a:off x="3557105" y="2743888"/>
        <a:ext cx="1057589" cy="716998"/>
      </dsp:txXfrm>
    </dsp:sp>
    <dsp:sp modelId="{E7786A3F-4FD9-6E43-8381-B718308BD37E}">
      <dsp:nvSpPr>
        <dsp:cNvPr id="0" name=""/>
        <dsp:cNvSpPr/>
      </dsp:nvSpPr>
      <dsp:spPr>
        <a:xfrm>
          <a:off x="4653491" y="2780874"/>
          <a:ext cx="825623" cy="642223"/>
        </a:xfrm>
        <a:prstGeom prst="rect">
          <a:avLst/>
        </a:prstGeom>
        <a:noFill/>
        <a:ln>
          <a:noFill/>
        </a:ln>
        <a:effectLst/>
      </dsp:spPr>
      <dsp:style>
        <a:lnRef idx="0">
          <a:scrgbClr r="0" g="0" b="0"/>
        </a:lnRef>
        <a:fillRef idx="0">
          <a:scrgbClr r="0" g="0" b="0"/>
        </a:fillRef>
        <a:effectRef idx="0">
          <a:scrgbClr r="0" g="0" b="0"/>
        </a:effectRef>
        <a:fontRef idx="minor"/>
      </dsp:style>
    </dsp:sp>
    <dsp:sp modelId="{A3C1B295-ABAD-9C4C-9165-EEDFCEB3A62F}">
      <dsp:nvSpPr>
        <dsp:cNvPr id="0" name=""/>
        <dsp:cNvSpPr/>
      </dsp:nvSpPr>
      <dsp:spPr>
        <a:xfrm>
          <a:off x="4459496" y="3597679"/>
          <a:ext cx="1135181" cy="794590"/>
        </a:xfrm>
        <a:prstGeom prst="roundRect">
          <a:avLst>
            <a:gd name="adj" fmla="val 1667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kern="1200" dirty="0"/>
            <a:t>DERNIER EFFET</a:t>
          </a:r>
        </a:p>
      </dsp:txBody>
      <dsp:txXfrm>
        <a:off x="4498292" y="3636475"/>
        <a:ext cx="1057589" cy="71699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B83E9C-F6DB-3E40-BFF8-EE15A7280A0A}">
      <dsp:nvSpPr>
        <dsp:cNvPr id="0" name=""/>
        <dsp:cNvSpPr/>
      </dsp:nvSpPr>
      <dsp:spPr>
        <a:xfrm>
          <a:off x="409255" y="1476280"/>
          <a:ext cx="1710551" cy="85527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r-FR" sz="2500" kern="1200" dirty="0"/>
            <a:t>PROBLEME</a:t>
          </a:r>
        </a:p>
      </dsp:txBody>
      <dsp:txXfrm>
        <a:off x="434305" y="1501330"/>
        <a:ext cx="1660451" cy="805175"/>
      </dsp:txXfrm>
    </dsp:sp>
    <dsp:sp modelId="{A4FD3D54-E23E-9D49-BB48-2CA1C66EDF01}">
      <dsp:nvSpPr>
        <dsp:cNvPr id="0" name=""/>
        <dsp:cNvSpPr/>
      </dsp:nvSpPr>
      <dsp:spPr>
        <a:xfrm rot="17692822">
          <a:off x="1648772" y="1146027"/>
          <a:ext cx="1626289" cy="40429"/>
        </a:xfrm>
        <a:custGeom>
          <a:avLst/>
          <a:gdLst/>
          <a:ahLst/>
          <a:cxnLst/>
          <a:rect l="0" t="0" r="0" b="0"/>
          <a:pathLst>
            <a:path>
              <a:moveTo>
                <a:pt x="0" y="20214"/>
              </a:moveTo>
              <a:lnTo>
                <a:pt x="1626289" y="2021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2421259" y="1125585"/>
        <a:ext cx="81314" cy="81314"/>
      </dsp:txXfrm>
    </dsp:sp>
    <dsp:sp modelId="{391557E9-97FE-7C4A-99CC-6534BE8F36BE}">
      <dsp:nvSpPr>
        <dsp:cNvPr id="0" name=""/>
        <dsp:cNvSpPr/>
      </dsp:nvSpPr>
      <dsp:spPr>
        <a:xfrm>
          <a:off x="2804027" y="929"/>
          <a:ext cx="1710551" cy="855275"/>
        </a:xfrm>
        <a:prstGeom prst="roundRect">
          <a:avLst>
            <a:gd name="adj" fmla="val 10000"/>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r-FR" sz="2500" kern="1200" dirty="0"/>
            <a:t>Solution 1</a:t>
          </a:r>
        </a:p>
      </dsp:txBody>
      <dsp:txXfrm>
        <a:off x="2829077" y="25979"/>
        <a:ext cx="1660451" cy="805175"/>
      </dsp:txXfrm>
    </dsp:sp>
    <dsp:sp modelId="{0811327D-FEA1-7B46-94AC-6DB42F5B95AB}">
      <dsp:nvSpPr>
        <dsp:cNvPr id="0" name=""/>
        <dsp:cNvSpPr/>
      </dsp:nvSpPr>
      <dsp:spPr>
        <a:xfrm rot="19457599">
          <a:off x="2040606" y="1637811"/>
          <a:ext cx="842620" cy="40429"/>
        </a:xfrm>
        <a:custGeom>
          <a:avLst/>
          <a:gdLst/>
          <a:ahLst/>
          <a:cxnLst/>
          <a:rect l="0" t="0" r="0" b="0"/>
          <a:pathLst>
            <a:path>
              <a:moveTo>
                <a:pt x="0" y="20214"/>
              </a:moveTo>
              <a:lnTo>
                <a:pt x="842620" y="2021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2440851" y="1636960"/>
        <a:ext cx="42131" cy="42131"/>
      </dsp:txXfrm>
    </dsp:sp>
    <dsp:sp modelId="{283D60C0-5154-D94A-AB9D-25A65CC935C8}">
      <dsp:nvSpPr>
        <dsp:cNvPr id="0" name=""/>
        <dsp:cNvSpPr/>
      </dsp:nvSpPr>
      <dsp:spPr>
        <a:xfrm>
          <a:off x="2804027" y="984496"/>
          <a:ext cx="1710551" cy="855275"/>
        </a:xfrm>
        <a:prstGeom prst="roundRect">
          <a:avLst>
            <a:gd name="adj" fmla="val 10000"/>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r-FR" sz="2500" kern="1200" dirty="0"/>
            <a:t>Solution 2</a:t>
          </a:r>
        </a:p>
      </dsp:txBody>
      <dsp:txXfrm>
        <a:off x="2829077" y="1009546"/>
        <a:ext cx="1660451" cy="805175"/>
      </dsp:txXfrm>
    </dsp:sp>
    <dsp:sp modelId="{23A6F0B9-FCA7-0A44-BBF2-D5130C693F0B}">
      <dsp:nvSpPr>
        <dsp:cNvPr id="0" name=""/>
        <dsp:cNvSpPr/>
      </dsp:nvSpPr>
      <dsp:spPr>
        <a:xfrm rot="2142401">
          <a:off x="2040606" y="2129594"/>
          <a:ext cx="842620" cy="40429"/>
        </a:xfrm>
        <a:custGeom>
          <a:avLst/>
          <a:gdLst/>
          <a:ahLst/>
          <a:cxnLst/>
          <a:rect l="0" t="0" r="0" b="0"/>
          <a:pathLst>
            <a:path>
              <a:moveTo>
                <a:pt x="0" y="20214"/>
              </a:moveTo>
              <a:lnTo>
                <a:pt x="842620" y="2021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2440851" y="2128744"/>
        <a:ext cx="42131" cy="42131"/>
      </dsp:txXfrm>
    </dsp:sp>
    <dsp:sp modelId="{9511DC21-1A5B-C144-8E08-10846BDCBF94}">
      <dsp:nvSpPr>
        <dsp:cNvPr id="0" name=""/>
        <dsp:cNvSpPr/>
      </dsp:nvSpPr>
      <dsp:spPr>
        <a:xfrm>
          <a:off x="2804027" y="1968063"/>
          <a:ext cx="1710551" cy="855275"/>
        </a:xfrm>
        <a:prstGeom prst="roundRect">
          <a:avLst>
            <a:gd name="adj" fmla="val 10000"/>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r-FR" sz="2500" kern="1200" dirty="0"/>
            <a:t>Solution 3</a:t>
          </a:r>
        </a:p>
      </dsp:txBody>
      <dsp:txXfrm>
        <a:off x="2829077" y="1993113"/>
        <a:ext cx="1660451" cy="805175"/>
      </dsp:txXfrm>
    </dsp:sp>
    <dsp:sp modelId="{6B3776BE-AE15-BC45-B96D-1316E8E11A7F}">
      <dsp:nvSpPr>
        <dsp:cNvPr id="0" name=""/>
        <dsp:cNvSpPr/>
      </dsp:nvSpPr>
      <dsp:spPr>
        <a:xfrm rot="3907178">
          <a:off x="1648772" y="2621378"/>
          <a:ext cx="1626289" cy="40429"/>
        </a:xfrm>
        <a:custGeom>
          <a:avLst/>
          <a:gdLst/>
          <a:ahLst/>
          <a:cxnLst/>
          <a:rect l="0" t="0" r="0" b="0"/>
          <a:pathLst>
            <a:path>
              <a:moveTo>
                <a:pt x="0" y="20214"/>
              </a:moveTo>
              <a:lnTo>
                <a:pt x="1626289" y="2021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2421259" y="2600936"/>
        <a:ext cx="81314" cy="81314"/>
      </dsp:txXfrm>
    </dsp:sp>
    <dsp:sp modelId="{CFE5F6BE-EA7E-1A4F-8D87-B5224E574217}">
      <dsp:nvSpPr>
        <dsp:cNvPr id="0" name=""/>
        <dsp:cNvSpPr/>
      </dsp:nvSpPr>
      <dsp:spPr>
        <a:xfrm>
          <a:off x="2804027" y="2951630"/>
          <a:ext cx="1710551" cy="855275"/>
        </a:xfrm>
        <a:prstGeom prst="roundRect">
          <a:avLst>
            <a:gd name="adj" fmla="val 10000"/>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r-FR" sz="2500" kern="1200" dirty="0"/>
            <a:t>Solution...</a:t>
          </a:r>
        </a:p>
      </dsp:txBody>
      <dsp:txXfrm>
        <a:off x="2829077" y="2976680"/>
        <a:ext cx="1660451" cy="80517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C5BDA3-5D30-4926-A8AB-696EA1702F92}" type="datetimeFigureOut">
              <a:rPr lang="fr-FR" smtClean="0"/>
              <a:t>10/11/2021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F8E45E-8756-4661-AB9D-6237A8EA047F}" type="slidenum">
              <a:rPr lang="fr-FR" smtClean="0"/>
              <a:t>‹N°›</a:t>
            </a:fld>
            <a:endParaRPr lang="fr-FR"/>
          </a:p>
        </p:txBody>
      </p:sp>
    </p:spTree>
    <p:extLst>
      <p:ext uri="{BB962C8B-B14F-4D97-AF65-F5344CB8AC3E}">
        <p14:creationId xmlns:p14="http://schemas.microsoft.com/office/powerpoint/2010/main" val="1064626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Extraits%20&#233;valuations%20Litt&#233;ratie.docx"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Je ne reviendrai pas sur le</a:t>
            </a:r>
            <a:r>
              <a:rPr lang="fr-FR" baseline="0" dirty="0" smtClean="0"/>
              <a:t> contenu de ce document, néanmoins, je tiens à bien repréciser que cette  formation doit s’envisager  sur deux , voire trois années consécutives tant son contenu est dense et nécessite du temps d’appropriation, par ailleurs, je vous invite vivement à vous emparer du dispositif de formation intensive en français l’année prochaine pour poursuivre en équipe de cycle d’écoles, voire inter écoles d’un même bassin géographique, cette formation. </a:t>
            </a:r>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2</a:t>
            </a:fld>
            <a:endParaRPr lang="fr-FR"/>
          </a:p>
        </p:txBody>
      </p:sp>
    </p:spTree>
    <p:extLst>
      <p:ext uri="{BB962C8B-B14F-4D97-AF65-F5344CB8AC3E}">
        <p14:creationId xmlns:p14="http://schemas.microsoft.com/office/powerpoint/2010/main" val="9005345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b="0"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F8E45E-8756-4661-AB9D-6237A8EA047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8085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0" dirty="0" smtClean="0"/>
              <a:t>Globalement une connaissance</a:t>
            </a:r>
            <a:r>
              <a:rPr lang="fr-FR" b="0" baseline="0" dirty="0" smtClean="0"/>
              <a:t> assez fine des obstacles que rencontrent les élèves dans la compréhension des textes documentaires, mais individuellement cette connaissance est parcellaire. Il importe donc que nous y revenions car cette connaissance nous fait prendre conscience que la lecture et la compréhension des textes documentaires est complexe et que nous devons aider les élèves à dépasser ces obstacles par un enseignement explicite de la compréhension. </a:t>
            </a:r>
            <a:endParaRPr lang="fr-FR" b="0"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F8E45E-8756-4661-AB9D-6237A8EA047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522967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buFont typeface="Arial" panose="020B0604020202020204" pitchFamily="34" charset="0"/>
              <a:buChar char="•"/>
            </a:pPr>
            <a:r>
              <a:rPr lang="fr-FR" b="0" dirty="0" smtClean="0"/>
              <a:t>7 d’entre vous semblent mettre en œuvre dans leur classe des séquences d’apprentissage à la lecture documentaire</a:t>
            </a:r>
            <a:r>
              <a:rPr lang="fr-FR" b="0" baseline="0" dirty="0" smtClean="0"/>
              <a:t>, ces séquences sont issues de manuels ou élaborées par vos soins. Pouvez-vous nous préciser de quoi il s’agit exactement ? </a:t>
            </a:r>
          </a:p>
          <a:p>
            <a:pPr marL="171450" indent="-171450">
              <a:buFont typeface="Arial" panose="020B0604020202020204" pitchFamily="34" charset="0"/>
              <a:buChar char="•"/>
            </a:pPr>
            <a:r>
              <a:rPr lang="fr-FR" b="0" baseline="0" dirty="0" smtClean="0"/>
              <a:t>On note une incohérence car 12 d’entre vous affirment utiliser des textes issus de manuels disciplinaires pour enseigner la compréhension mais vous n’être que 7 à proposer des séquences spécifiques sur la compréhension de textes documentaires. Sans doute une confusion dans la lecture des items. </a:t>
            </a:r>
          </a:p>
          <a:p>
            <a:pPr marL="171450" indent="-171450">
              <a:buFont typeface="Arial" panose="020B0604020202020204" pitchFamily="34" charset="0"/>
              <a:buChar char="•"/>
            </a:pPr>
            <a:r>
              <a:rPr lang="fr-FR" b="0" baseline="0" dirty="0" smtClean="0"/>
              <a:t>Dans la rubrique autres : deux remarques intéressantes  qui rejoignent 3  questionnements suite à la lecture du texte de cadrage.  </a:t>
            </a:r>
            <a:endParaRPr lang="fr-FR" b="0"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F8E45E-8756-4661-AB9D-6237A8EA047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789443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 typeface="Arial" panose="020B0604020202020204" pitchFamily="34" charset="0"/>
              <a:buNone/>
            </a:pPr>
            <a:endParaRPr lang="fr-FR" b="0"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F8E45E-8756-4661-AB9D-6237A8EA047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52656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fr-FR" sz="1600" b="1" i="0" u="none" strike="noStrike" kern="1200" cap="none" spc="0" normalizeH="0" baseline="0" noProof="0" dirty="0" smtClean="0">
                <a:ln>
                  <a:noFill/>
                </a:ln>
                <a:solidFill>
                  <a:prstClr val="black">
                    <a:lumMod val="75000"/>
                    <a:lumOff val="25000"/>
                  </a:prstClr>
                </a:solidFill>
                <a:effectLst/>
                <a:uLnTx/>
                <a:uFillTx/>
                <a:latin typeface="Century Gothic" panose="020B0502020202020204"/>
                <a:ea typeface="+mn-ea"/>
                <a:cs typeface="+mn-cs"/>
              </a:rPr>
              <a:t>Des activités à partir des textes documentaires  qui visent :</a:t>
            </a:r>
          </a:p>
          <a:p>
            <a:pPr marL="342900" marR="0" lvl="0" indent="-342900" algn="l"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fr-FR" sz="16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a:ea typeface="+mn-ea"/>
                <a:cs typeface="+mn-cs"/>
              </a:rPr>
              <a:t>majoritairement à la recherche d’informations et la recherche de réponses à des questions de compréhension. </a:t>
            </a:r>
          </a:p>
          <a:p>
            <a:pPr marL="342900" marR="0" lvl="0" indent="-342900" algn="l"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fr-FR" sz="16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a:ea typeface="+mn-ea"/>
                <a:cs typeface="+mn-cs"/>
              </a:rPr>
              <a:t>Dans une moindre mesure un travail sur la compréhension des textes documentaires, l’étude du fonctionnement de ces derniers qui apparaît dans des formulations isolées ce qui laisse penser que cette approche du travail sur la compréhension  ne semble pas  vraiment structurée.</a:t>
            </a:r>
          </a:p>
          <a:p>
            <a:pPr marL="342900" marR="0" lvl="0" indent="-342900" algn="l" defTabSz="457200" rtl="0" eaLnBrk="1" fontAlgn="auto" latinLnBrk="0" hangingPunct="1">
              <a:lnSpc>
                <a:spcPct val="100000"/>
              </a:lnSpc>
              <a:spcBef>
                <a:spcPts val="1000"/>
              </a:spcBef>
              <a:spcAft>
                <a:spcPts val="0"/>
              </a:spcAft>
              <a:buClr>
                <a:srgbClr val="A53010"/>
              </a:buClr>
              <a:buSzTx/>
              <a:buFont typeface="Wingdings 3" charset="2"/>
              <a:buChar char=""/>
              <a:tabLst/>
              <a:defRPr/>
            </a:pPr>
            <a:endParaRPr kumimoji="0" lang="fr-FR" sz="16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a:ea typeface="+mn-ea"/>
              <a:cs typeface="+mn-cs"/>
            </a:endParaRPr>
          </a:p>
          <a:p>
            <a:pPr marL="342900" marR="0" lvl="0" indent="-342900" algn="l"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lang="fr-FR" b="1" i="0" dirty="0" smtClean="0">
                <a:solidFill>
                  <a:srgbClr val="202124"/>
                </a:solidFill>
                <a:effectLst/>
                <a:latin typeface="arial" panose="020B0604020202020204" pitchFamily="34" charset="0"/>
              </a:rPr>
              <a:t>Comprendre un texte</a:t>
            </a:r>
            <a:r>
              <a:rPr lang="fr-FR" b="0" i="0" dirty="0" smtClean="0">
                <a:solidFill>
                  <a:srgbClr val="202124"/>
                </a:solidFill>
                <a:effectLst/>
                <a:latin typeface="arial" panose="020B0604020202020204" pitchFamily="34" charset="0"/>
              </a:rPr>
              <a:t>, c'est se représenter mentalement celui-ci en tenant compte des différents éléments qu'il contient. Cela implique donc qu'au cours de sa lecture, l'élève : prélève des informations ,</a:t>
            </a:r>
            <a:r>
              <a:rPr lang="fr-FR" b="0" i="0" baseline="0" dirty="0" smtClean="0">
                <a:solidFill>
                  <a:srgbClr val="202124"/>
                </a:solidFill>
                <a:effectLst/>
                <a:latin typeface="arial" panose="020B0604020202020204" pitchFamily="34" charset="0"/>
              </a:rPr>
              <a:t> </a:t>
            </a:r>
            <a:r>
              <a:rPr lang="fr-FR" b="0" i="0" dirty="0" smtClean="0">
                <a:solidFill>
                  <a:srgbClr val="202124"/>
                </a:solidFill>
                <a:effectLst/>
                <a:latin typeface="arial" panose="020B0604020202020204" pitchFamily="34" charset="0"/>
              </a:rPr>
              <a:t> mémorise ces informations,</a:t>
            </a:r>
            <a:r>
              <a:rPr lang="fr-FR" b="0" i="0" baseline="0" dirty="0" smtClean="0">
                <a:solidFill>
                  <a:srgbClr val="202124"/>
                </a:solidFill>
                <a:effectLst/>
                <a:latin typeface="arial" panose="020B0604020202020204" pitchFamily="34" charset="0"/>
              </a:rPr>
              <a:t> </a:t>
            </a:r>
            <a:r>
              <a:rPr lang="fr-FR" b="0" i="0" dirty="0" smtClean="0">
                <a:solidFill>
                  <a:srgbClr val="202124"/>
                </a:solidFill>
                <a:effectLst/>
                <a:latin typeface="arial" panose="020B0604020202020204" pitchFamily="34" charset="0"/>
              </a:rPr>
              <a:t> les organise en les mettant en relation.</a:t>
            </a:r>
          </a:p>
          <a:p>
            <a:pPr marL="342900" marR="0" lvl="0" indent="-342900" algn="l"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lang="fr-FR" b="1" i="0" dirty="0" smtClean="0">
                <a:solidFill>
                  <a:srgbClr val="202124"/>
                </a:solidFill>
                <a:effectLst/>
                <a:latin typeface="arial" panose="020B0604020202020204" pitchFamily="34" charset="0"/>
              </a:rPr>
              <a:t>Interpréter un texte </a:t>
            </a:r>
            <a:r>
              <a:rPr lang="fr-FR" b="0" i="0" dirty="0" smtClean="0">
                <a:solidFill>
                  <a:srgbClr val="202124"/>
                </a:solidFill>
                <a:effectLst/>
                <a:latin typeface="arial" panose="020B0604020202020204" pitchFamily="34" charset="0"/>
              </a:rPr>
              <a:t>: expliquer un </a:t>
            </a:r>
            <a:r>
              <a:rPr lang="fr-FR" b="1" i="0" dirty="0" smtClean="0">
                <a:solidFill>
                  <a:srgbClr val="202124"/>
                </a:solidFill>
                <a:effectLst/>
                <a:latin typeface="arial" panose="020B0604020202020204" pitchFamily="34" charset="0"/>
              </a:rPr>
              <a:t>texte</a:t>
            </a:r>
            <a:r>
              <a:rPr lang="fr-FR" b="0" i="0" dirty="0" smtClean="0">
                <a:solidFill>
                  <a:srgbClr val="202124"/>
                </a:solidFill>
                <a:effectLst/>
                <a:latin typeface="arial" panose="020B0604020202020204" pitchFamily="34" charset="0"/>
              </a:rPr>
              <a:t>, lui donner un sens.</a:t>
            </a:r>
            <a:endParaRPr lang="fr-FR" b="0"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F8E45E-8756-4661-AB9D-6237A8EA047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60837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 typeface="Arial" panose="020B0604020202020204" pitchFamily="34" charset="0"/>
              <a:buNone/>
            </a:pPr>
            <a:endParaRPr lang="fr-FR" b="0"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F8E45E-8756-4661-AB9D-6237A8EA047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67484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smtClean="0"/>
              <a:t>Mise en activité :</a:t>
            </a:r>
          </a:p>
          <a:p>
            <a:r>
              <a:rPr lang="fr-FR" dirty="0" smtClean="0"/>
              <a:t>Questionner les collègues : Quels sont les éléments visuels des documentaires qui correspondent à chaque fonction ?   Trace écrite au tableau noir à anticiper. Projeter le contenu du tableau après l’échange avec les PE. </a:t>
            </a:r>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24</a:t>
            </a:fld>
            <a:endParaRPr lang="fr-FR"/>
          </a:p>
        </p:txBody>
      </p:sp>
    </p:spTree>
    <p:extLst>
      <p:ext uri="{BB962C8B-B14F-4D97-AF65-F5344CB8AC3E}">
        <p14:creationId xmlns:p14="http://schemas.microsoft.com/office/powerpoint/2010/main" val="13372270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25</a:t>
            </a:fld>
            <a:endParaRPr lang="fr-FR"/>
          </a:p>
        </p:txBody>
      </p:sp>
    </p:spTree>
    <p:extLst>
      <p:ext uri="{BB962C8B-B14F-4D97-AF65-F5344CB8AC3E}">
        <p14:creationId xmlns:p14="http://schemas.microsoft.com/office/powerpoint/2010/main" val="18237189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 typeface="Arial" panose="020B0604020202020204" pitchFamily="34" charset="0"/>
              <a:buNone/>
            </a:pPr>
            <a:endParaRPr lang="fr-FR" b="0"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F8E45E-8756-4661-AB9D-6237A8EA047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641076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000" u="none" dirty="0" smtClean="0">
                <a:solidFill>
                  <a:schemeClr val="tx1"/>
                </a:solidFill>
                <a:hlinkClick r:id="rId3" action="ppaction://hlinkfile"/>
              </a:rPr>
              <a:t>structure</a:t>
            </a:r>
            <a:r>
              <a:rPr lang="fr-FR" sz="2000" u="none" baseline="0" dirty="0" smtClean="0">
                <a:solidFill>
                  <a:schemeClr val="tx1"/>
                </a:solidFill>
                <a:hlinkClick r:id="rId3" action="ppaction://hlinkfile"/>
              </a:rPr>
              <a:t> énumération ou collection : </a:t>
            </a:r>
            <a:r>
              <a:rPr lang="fr-FR" sz="1200" u="none" dirty="0" smtClean="0">
                <a:solidFill>
                  <a:schemeClr val="tx1"/>
                </a:solidFill>
                <a:hlinkClick r:id="rId3" action="ppaction://hlinkfile"/>
              </a:rPr>
              <a:t>description des pays scandinaves évaluation  </a:t>
            </a:r>
            <a:r>
              <a:rPr lang="fr-FR" sz="1200" u="none" dirty="0" err="1" smtClean="0">
                <a:solidFill>
                  <a:schemeClr val="tx1"/>
                </a:solidFill>
                <a:hlinkClick r:id="rId3" action="ppaction://hlinkfile"/>
              </a:rPr>
              <a:t>littératie</a:t>
            </a:r>
            <a:r>
              <a:rPr lang="fr-FR" sz="1200" u="none" dirty="0" smtClean="0">
                <a:solidFill>
                  <a:schemeClr val="tx1"/>
                </a:solidFill>
                <a:hlinkClick r:id="rId3" action="ppaction://hlinkfile"/>
              </a:rPr>
              <a:t> 6</a:t>
            </a:r>
            <a:r>
              <a:rPr lang="fr-FR" sz="1200" u="none" baseline="30000" dirty="0" smtClean="0">
                <a:solidFill>
                  <a:schemeClr val="tx1"/>
                </a:solidFill>
                <a:hlinkClick r:id="rId3" action="ppaction://hlinkfile"/>
              </a:rPr>
              <a:t>ème)</a:t>
            </a:r>
            <a:r>
              <a:rPr lang="fr-FR" sz="1200" u="none" dirty="0" smtClean="0">
                <a:solidFill>
                  <a:schemeClr val="tx1"/>
                </a:solidFill>
                <a:hlinkClick r:id="rId3" action="ppaction://hlinkfile"/>
              </a:rPr>
              <a:t>  </a:t>
            </a:r>
            <a:endParaRPr lang="fr-FR" sz="1200" u="none" dirty="0" smtClean="0">
              <a:solidFill>
                <a:schemeClr val="tx1"/>
              </a:solidFill>
            </a:endParaRPr>
          </a:p>
          <a:p>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28</a:t>
            </a:fld>
            <a:endParaRPr lang="fr-FR"/>
          </a:p>
        </p:txBody>
      </p:sp>
    </p:spTree>
    <p:extLst>
      <p:ext uri="{BB962C8B-B14F-4D97-AF65-F5344CB8AC3E}">
        <p14:creationId xmlns:p14="http://schemas.microsoft.com/office/powerpoint/2010/main" val="3839774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Il importe</a:t>
            </a:r>
            <a:r>
              <a:rPr lang="fr-FR" baseline="0" dirty="0" smtClean="0"/>
              <a:t> d’avoir à l’esprit d’entrée de jeu deux choses importantes :</a:t>
            </a:r>
          </a:p>
          <a:p>
            <a:pPr marL="0" indent="0">
              <a:buFont typeface="Arial" panose="020B0604020202020204" pitchFamily="34" charset="0"/>
              <a:buNone/>
            </a:pPr>
            <a:endParaRPr lang="fr-FR" baseline="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baseline="0" dirty="0" smtClean="0"/>
              <a:t>Il va falloir envisager la rencontre des élèves avec les textes documentaires selon une progression donnée qui va s’échelonner sur tout le cycle 3 dans le cadre d’un enseignement explicite de la compréhension.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baseline="0" dirty="0" smtClean="0"/>
              <a:t>Cela nous amène également à questionner les textes documentaires  que nous proposons aux élèves dans les différentes disciplines et notamment ceux issus des manuels scolaires.  D’autant plus que, nous allons le voir par la suite, la multiplicité des moyens sémiotiques n’est pas le seul obstacle auquel les élèves peuvent être confrontés. </a:t>
            </a:r>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3</a:t>
            </a:fld>
            <a:endParaRPr lang="fr-FR"/>
          </a:p>
        </p:txBody>
      </p:sp>
    </p:spTree>
    <p:extLst>
      <p:ext uri="{BB962C8B-B14F-4D97-AF65-F5344CB8AC3E}">
        <p14:creationId xmlns:p14="http://schemas.microsoft.com/office/powerpoint/2010/main" val="37281299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Distribuer aux collègues le document d’Ingrid Lavallée</a:t>
            </a:r>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29</a:t>
            </a:fld>
            <a:endParaRPr lang="fr-FR"/>
          </a:p>
        </p:txBody>
      </p:sp>
    </p:spTree>
    <p:extLst>
      <p:ext uri="{BB962C8B-B14F-4D97-AF65-F5344CB8AC3E}">
        <p14:creationId xmlns:p14="http://schemas.microsoft.com/office/powerpoint/2010/main" val="679505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30</a:t>
            </a:fld>
            <a:endParaRPr lang="fr-FR"/>
          </a:p>
        </p:txBody>
      </p:sp>
    </p:spTree>
    <p:extLst>
      <p:ext uri="{BB962C8B-B14F-4D97-AF65-F5344CB8AC3E}">
        <p14:creationId xmlns:p14="http://schemas.microsoft.com/office/powerpoint/2010/main" val="17562381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31</a:t>
            </a:fld>
            <a:endParaRPr lang="fr-FR"/>
          </a:p>
        </p:txBody>
      </p:sp>
    </p:spTree>
    <p:extLst>
      <p:ext uri="{BB962C8B-B14F-4D97-AF65-F5344CB8AC3E}">
        <p14:creationId xmlns:p14="http://schemas.microsoft.com/office/powerpoint/2010/main" val="21241088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32</a:t>
            </a:fld>
            <a:endParaRPr lang="fr-FR"/>
          </a:p>
        </p:txBody>
      </p:sp>
    </p:spTree>
    <p:extLst>
      <p:ext uri="{BB962C8B-B14F-4D97-AF65-F5344CB8AC3E}">
        <p14:creationId xmlns:p14="http://schemas.microsoft.com/office/powerpoint/2010/main" val="30968513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Le formateur circule de groupe en groupe pour accompagner l’activité.</a:t>
            </a:r>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41</a:t>
            </a:fld>
            <a:endParaRPr lang="fr-FR"/>
          </a:p>
        </p:txBody>
      </p:sp>
    </p:spTree>
    <p:extLst>
      <p:ext uri="{BB962C8B-B14F-4D97-AF65-F5344CB8AC3E}">
        <p14:creationId xmlns:p14="http://schemas.microsoft.com/office/powerpoint/2010/main" val="23911041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algn="l" rtl="0" eaLnBrk="1" fontAlgn="ctr" latinLnBrk="0" hangingPunct="1">
              <a:spcBef>
                <a:spcPts val="0"/>
              </a:spcBef>
              <a:spcAft>
                <a:spcPts val="0"/>
              </a:spcAft>
            </a:pPr>
            <a:r>
              <a:rPr lang="fr-FR" dirty="0" smtClean="0"/>
              <a:t>Autres possibilités: Explorer les séances de la séquence  :</a:t>
            </a:r>
          </a:p>
          <a:p>
            <a:pPr marL="0" algn="l" rtl="0" eaLnBrk="1" fontAlgn="ctr" latinLnBrk="0" hangingPunct="1">
              <a:spcBef>
                <a:spcPts val="0"/>
              </a:spcBef>
              <a:spcAft>
                <a:spcPts val="0"/>
              </a:spcAft>
            </a:pPr>
            <a:r>
              <a:rPr lang="fr-FR" sz="1200" b="1" i="0" u="none" strike="noStrike" kern="1200" dirty="0" smtClean="0">
                <a:solidFill>
                  <a:srgbClr val="7F7F7F"/>
                </a:solidFill>
                <a:effectLst/>
                <a:latin typeface="Century Gothic" panose="020B0502020202020204" pitchFamily="34" charset="0"/>
              </a:rPr>
              <a:t>Objectif : </a:t>
            </a:r>
            <a:r>
              <a:rPr lang="fr-FR" sz="1200" b="0" i="0" u="none" strike="noStrike" kern="1200" dirty="0" smtClean="0">
                <a:solidFill>
                  <a:srgbClr val="7F7F7F"/>
                </a:solidFill>
                <a:effectLst/>
                <a:latin typeface="Century Gothic" panose="020B0502020202020204" pitchFamily="34" charset="0"/>
              </a:rPr>
              <a:t>Apprendre à faire des inférences </a:t>
            </a:r>
            <a:endParaRPr lang="fr-FR" sz="1200" b="0" i="0" u="none" strike="noStrike" dirty="0" smtClean="0">
              <a:effectLst/>
              <a:latin typeface="Arial" panose="020B0604020202020204" pitchFamily="34" charset="0"/>
            </a:endParaRPr>
          </a:p>
          <a:p>
            <a:pPr marL="0" algn="l" rtl="0" eaLnBrk="1" fontAlgn="ctr" latinLnBrk="0" hangingPunct="1">
              <a:spcBef>
                <a:spcPts val="0"/>
              </a:spcBef>
              <a:spcAft>
                <a:spcPts val="0"/>
              </a:spcAft>
            </a:pPr>
            <a:r>
              <a:rPr lang="fr-FR" sz="1200" b="1" i="0" u="none" strike="noStrike" kern="1200" dirty="0" smtClean="0">
                <a:solidFill>
                  <a:srgbClr val="7F7F7F"/>
                </a:solidFill>
                <a:effectLst/>
                <a:latin typeface="Century Gothic" panose="020B0502020202020204" pitchFamily="34" charset="0"/>
              </a:rPr>
              <a:t>Objectif : </a:t>
            </a:r>
            <a:r>
              <a:rPr lang="fr-FR" sz="1200" b="0" i="0" u="none" strike="noStrike" kern="1200" dirty="0" smtClean="0">
                <a:solidFill>
                  <a:srgbClr val="7F7F7F"/>
                </a:solidFill>
                <a:effectLst/>
                <a:latin typeface="Century Gothic" panose="020B0502020202020204" pitchFamily="34" charset="0"/>
              </a:rPr>
              <a:t>Apprendre à comprendre les mots grâce au contexte</a:t>
            </a:r>
            <a:endParaRPr lang="fr-FR" sz="1200" b="0" i="0" u="none" strike="noStrike" dirty="0" smtClean="0">
              <a:effectLst/>
              <a:latin typeface="Arial" panose="020B0604020202020204" pitchFamily="34" charset="0"/>
            </a:endParaRPr>
          </a:p>
          <a:p>
            <a:pPr marL="0" algn="l" rtl="0" eaLnBrk="1" fontAlgn="ctr" latinLnBrk="0" hangingPunct="1">
              <a:spcBef>
                <a:spcPts val="0"/>
              </a:spcBef>
              <a:spcAft>
                <a:spcPts val="0"/>
              </a:spcAft>
            </a:pPr>
            <a:r>
              <a:rPr lang="fr-FR" sz="1200" b="1" i="0" u="none" strike="noStrike" kern="1200" dirty="0" smtClean="0">
                <a:solidFill>
                  <a:srgbClr val="7F7F7F"/>
                </a:solidFill>
                <a:effectLst/>
                <a:latin typeface="Century Gothic" panose="020B0502020202020204" pitchFamily="34" charset="0"/>
              </a:rPr>
              <a:t>Objectif:</a:t>
            </a:r>
            <a:r>
              <a:rPr lang="fr-FR" sz="1200" b="1" i="0" u="none" strike="noStrike" kern="1200" baseline="0" dirty="0" smtClean="0">
                <a:solidFill>
                  <a:srgbClr val="7F7F7F"/>
                </a:solidFill>
                <a:effectLst/>
                <a:latin typeface="Century Gothic" panose="020B0502020202020204" pitchFamily="34" charset="0"/>
              </a:rPr>
              <a:t> </a:t>
            </a:r>
            <a:r>
              <a:rPr lang="fr-FR" sz="1200" b="0" i="0" u="none" strike="noStrike" kern="1200" baseline="0" dirty="0" smtClean="0">
                <a:solidFill>
                  <a:srgbClr val="7F7F7F"/>
                </a:solidFill>
                <a:effectLst/>
                <a:latin typeface="Century Gothic" panose="020B0502020202020204" pitchFamily="34" charset="0"/>
              </a:rPr>
              <a:t>Apprendre à se poser des questions en lisant </a:t>
            </a:r>
            <a:endParaRPr lang="fr-FR" sz="1200" b="0" i="0" u="none" strike="noStrike" dirty="0" smtClean="0">
              <a:effectLst/>
              <a:latin typeface="Arial" panose="020B0604020202020204" pitchFamily="34" charset="0"/>
            </a:endParaRPr>
          </a:p>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F8E45E-8756-4661-AB9D-6237A8EA047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42</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52847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 typeface="Arial" panose="020B0604020202020204" pitchFamily="34" charset="0"/>
              <a:buNone/>
            </a:pPr>
            <a:r>
              <a:rPr lang="fr-FR" b="0" dirty="0" smtClean="0"/>
              <a:t>Des attentes toutes légitimes mais il ne faut pas oublier que la mise en œuvre de séances,</a:t>
            </a:r>
            <a:r>
              <a:rPr lang="fr-FR" b="0" baseline="0" dirty="0" smtClean="0"/>
              <a:t> de séquences nécessite en amont d’être au clair avec les difficultés que rencontrent les élèves, avec quelques connaissances didactiques et pédagogiques </a:t>
            </a:r>
            <a:r>
              <a:rPr lang="fr-FR" b="0" dirty="0" smtClean="0"/>
              <a:t> </a:t>
            </a:r>
            <a:endParaRPr lang="fr-FR" b="0"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F8E45E-8756-4661-AB9D-6237A8EA047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43</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7971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Plus rarement des documents authentiques</a:t>
            </a:r>
            <a:r>
              <a:rPr lang="fr-FR" baseline="0" dirty="0" smtClean="0"/>
              <a:t> extraits des archives:  lettres, dessins, photos, cartes, plans, ….</a:t>
            </a:r>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4</a:t>
            </a:fld>
            <a:endParaRPr lang="fr-FR"/>
          </a:p>
        </p:txBody>
      </p:sp>
    </p:spTree>
    <p:extLst>
      <p:ext uri="{BB962C8B-B14F-4D97-AF65-F5344CB8AC3E}">
        <p14:creationId xmlns:p14="http://schemas.microsoft.com/office/powerpoint/2010/main" val="3376652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b="0"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F8E45E-8756-4661-AB9D-6237A8EA047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1518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buFont typeface="Arial" panose="020B0604020202020204" pitchFamily="34" charset="0"/>
              <a:buChar char="•"/>
            </a:pPr>
            <a:r>
              <a:rPr lang="fr-FR" dirty="0" smtClean="0"/>
              <a:t>Une demande forte du ministère, relayée par la rectrice dans les académies  de former les enseignants de cycle 3 sur la lecture </a:t>
            </a:r>
          </a:p>
          <a:p>
            <a:pPr marL="171450" indent="-171450">
              <a:buFont typeface="Arial" panose="020B0604020202020204" pitchFamily="34" charset="0"/>
              <a:buChar char="•"/>
            </a:pPr>
            <a:r>
              <a:rPr lang="fr-FR" dirty="0" smtClean="0"/>
              <a:t>Des résultats aux différentes évaluations nationales et internationales,</a:t>
            </a:r>
            <a:r>
              <a:rPr lang="fr-FR" baseline="0" dirty="0" smtClean="0"/>
              <a:t> dont je vous ferai grâce, qui montrent que les élèves français sont globalement en difficulté de compréhension de lecture et notamment en ce qui concerne les textes documentaires. </a:t>
            </a:r>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8</a:t>
            </a:fld>
            <a:endParaRPr lang="fr-FR"/>
          </a:p>
        </p:txBody>
      </p:sp>
    </p:spTree>
    <p:extLst>
      <p:ext uri="{BB962C8B-B14F-4D97-AF65-F5344CB8AC3E}">
        <p14:creationId xmlns:p14="http://schemas.microsoft.com/office/powerpoint/2010/main" val="1557174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Texte narratif : </a:t>
            </a:r>
            <a:r>
              <a:rPr lang="fr-FR" sz="1200" b="0" i="0" kern="1200" dirty="0" smtClean="0">
                <a:solidFill>
                  <a:schemeClr val="tx1"/>
                </a:solidFill>
                <a:effectLst/>
                <a:latin typeface="+mn-lt"/>
                <a:ea typeface="+mn-ea"/>
                <a:cs typeface="+mn-cs"/>
              </a:rPr>
              <a:t>Un </a:t>
            </a:r>
            <a:r>
              <a:rPr lang="fr-FR" sz="1200" b="1" i="0" kern="1200" dirty="0" smtClean="0">
                <a:solidFill>
                  <a:schemeClr val="tx1"/>
                </a:solidFill>
                <a:effectLst/>
                <a:latin typeface="+mn-lt"/>
                <a:ea typeface="+mn-ea"/>
                <a:cs typeface="+mn-cs"/>
              </a:rPr>
              <a:t>texte narratif</a:t>
            </a:r>
            <a:r>
              <a:rPr lang="fr-FR" sz="1200" b="0" i="0" kern="1200" dirty="0" smtClean="0">
                <a:solidFill>
                  <a:schemeClr val="tx1"/>
                </a:solidFill>
                <a:effectLst/>
                <a:latin typeface="+mn-lt"/>
                <a:ea typeface="+mn-ea"/>
                <a:cs typeface="+mn-cs"/>
              </a:rPr>
              <a:t> est une histoire réelle ou fictive, racontée par un narrateur.</a:t>
            </a:r>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9</a:t>
            </a:fld>
            <a:endParaRPr lang="fr-FR"/>
          </a:p>
        </p:txBody>
      </p:sp>
    </p:spTree>
    <p:extLst>
      <p:ext uri="{BB962C8B-B14F-4D97-AF65-F5344CB8AC3E}">
        <p14:creationId xmlns:p14="http://schemas.microsoft.com/office/powerpoint/2010/main" val="33260117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Pour</a:t>
            </a:r>
            <a:r>
              <a:rPr lang="fr-FR" baseline="0" dirty="0" smtClean="0"/>
              <a:t> toutes ces raisons, les textes documentaires sont mis en avant dans les IO et les élèves sont évalués à l’entrée en 6</a:t>
            </a:r>
            <a:r>
              <a:rPr lang="fr-FR" baseline="30000" dirty="0" smtClean="0"/>
              <a:t>ème</a:t>
            </a:r>
            <a:r>
              <a:rPr lang="fr-FR" baseline="0" dirty="0" smtClean="0"/>
              <a:t> : https://eduscol.education.fr/2304/evaluations-de-debut-de-sixieme </a:t>
            </a:r>
          </a:p>
          <a:p>
            <a:r>
              <a:rPr lang="fr-FR" dirty="0" smtClean="0"/>
              <a:t>Distribuer</a:t>
            </a:r>
            <a:r>
              <a:rPr lang="fr-FR" baseline="0" dirty="0" smtClean="0"/>
              <a:t> </a:t>
            </a:r>
            <a:r>
              <a:rPr lang="fr-FR" dirty="0" smtClean="0"/>
              <a:t>le document récapitulatif rédigé par le formateur avec les commentaires.</a:t>
            </a:r>
            <a:r>
              <a:rPr lang="fr-FR" baseline="0" dirty="0" smtClean="0"/>
              <a:t> Lire avec les PE le document pour repérer les éléments essentiels à avoir en mémoire qui donnent le cadre dans lequel va se dérouler l’enseignement et l’apprentissage des élèves. </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8FF8E45E-8756-4661-AB9D-6237A8EA047F}" type="slidenum">
              <a:rPr lang="fr-FR" smtClean="0"/>
              <a:t>11</a:t>
            </a:fld>
            <a:endParaRPr lang="fr-FR"/>
          </a:p>
        </p:txBody>
      </p:sp>
    </p:spTree>
    <p:extLst>
      <p:ext uri="{BB962C8B-B14F-4D97-AF65-F5344CB8AC3E}">
        <p14:creationId xmlns:p14="http://schemas.microsoft.com/office/powerpoint/2010/main" val="3732779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smtClean="0"/>
              <a:t>Quelle impression générale à la lecture de vos réponses à cette première question ?</a:t>
            </a:r>
            <a:r>
              <a:rPr lang="fr-FR" b="1" baseline="0" dirty="0" smtClean="0"/>
              <a:t> </a:t>
            </a:r>
            <a:r>
              <a:rPr lang="fr-FR" b="1" dirty="0" smtClean="0"/>
              <a:t> </a:t>
            </a:r>
            <a:r>
              <a:rPr lang="fr-FR" b="0" dirty="0" smtClean="0"/>
              <a:t>P</a:t>
            </a:r>
            <a:r>
              <a:rPr lang="fr-FR" dirty="0" smtClean="0"/>
              <a:t>our pouvoir lire et comprendre un texte documentaire les élèves doivent acquérir</a:t>
            </a:r>
            <a:r>
              <a:rPr lang="fr-FR" baseline="0" dirty="0" smtClean="0"/>
              <a:t> des connaissances, des stratégies, développer des compétences nombreuses et variées. </a:t>
            </a:r>
          </a:p>
          <a:p>
            <a:endParaRPr lang="fr-FR" b="1" baseline="0" dirty="0" smtClean="0"/>
          </a:p>
          <a:p>
            <a:r>
              <a:rPr lang="fr-FR" b="1" baseline="0" dirty="0" smtClean="0"/>
              <a:t>Qu’est  ce qui vous apparaît comme le plus important ? </a:t>
            </a:r>
            <a:r>
              <a:rPr lang="fr-FR" b="0" baseline="0" dirty="0" smtClean="0"/>
              <a:t>Comprendre le vocabulaire, prélever des informations et les mettre en lien, appréhender le document dans sa globalité, comprendre son organisation spatiale . </a:t>
            </a:r>
          </a:p>
          <a:p>
            <a:endParaRPr lang="fr-FR" sz="1200" b="1" baseline="0" dirty="0" smtClean="0">
              <a:effectLst/>
              <a:latin typeface="Calibri" panose="020F0502020204030204" pitchFamily="34" charset="0"/>
              <a:cs typeface="Times New Roman" panose="02020603050405020304" pitchFamily="18" charset="0"/>
            </a:endParaRPr>
          </a:p>
          <a:p>
            <a:r>
              <a:rPr lang="fr-FR" sz="1200" b="1" baseline="0" dirty="0" smtClean="0">
                <a:effectLst/>
                <a:latin typeface="Calibri" panose="020F0502020204030204" pitchFamily="34" charset="0"/>
                <a:cs typeface="Times New Roman" panose="02020603050405020304" pitchFamily="18" charset="0"/>
              </a:rPr>
              <a:t>Précisions du formateur  :</a:t>
            </a:r>
          </a:p>
          <a:p>
            <a:endParaRPr lang="fr-FR" sz="1200" b="1" baseline="0" dirty="0" smtClean="0">
              <a:effectLst/>
              <a:latin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smtClean="0">
                <a:ln>
                  <a:noFill/>
                </a:ln>
                <a:solidFill>
                  <a:srgbClr val="FF0000"/>
                </a:solidFill>
                <a:effectLst/>
                <a:uLnTx/>
                <a:uFillTx/>
                <a:latin typeface="Century Gothic" panose="020B0502020202020204"/>
                <a:ea typeface="+mn-ea"/>
                <a:cs typeface="+mn-cs"/>
              </a:rPr>
              <a:t>Comprendre le vocabulaire spécifique : scientifique et technique , </a:t>
            </a:r>
            <a:r>
              <a:rPr kumimoji="0" lang="fr-FR" sz="1800" b="0" i="0" u="none" strike="noStrike" kern="1200" cap="none" spc="0" normalizeH="0" baseline="0" noProof="0" dirty="0" smtClean="0">
                <a:ln>
                  <a:noFill/>
                </a:ln>
                <a:solidFill>
                  <a:srgbClr val="FF0000"/>
                </a:solidFill>
                <a:effectLst/>
                <a:uLnTx/>
                <a:uFillTx/>
                <a:latin typeface="Century Gothic" panose="020B0502020202020204"/>
                <a:ea typeface="+mn-ea"/>
                <a:cs typeface="+mn-cs"/>
              </a:rPr>
              <a:t>mais aussi la syntaxe particulière des textes documentaires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smtClean="0">
              <a:ln>
                <a:noFill/>
              </a:ln>
              <a:solidFill>
                <a:srgbClr val="FFC000"/>
              </a:solidFill>
              <a:effectLst/>
              <a:uLnTx/>
              <a:uFillTx/>
              <a:latin typeface="Century Gothic" panose="020B0502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smtClean="0">
                <a:ln>
                  <a:noFill/>
                </a:ln>
                <a:solidFill>
                  <a:srgbClr val="FFC000"/>
                </a:solidFill>
                <a:effectLst/>
                <a:uLnTx/>
                <a:uFillTx/>
                <a:latin typeface="Century Gothic" panose="020B0502020202020204"/>
                <a:ea typeface="+mn-ea"/>
                <a:cs typeface="+mn-cs"/>
              </a:rPr>
              <a:t>Prélever des informations sur des supports distincts  et les mettre en lien:  </a:t>
            </a:r>
            <a:r>
              <a:rPr kumimoji="0" lang="fr-FR" sz="1800" b="0" i="0" u="none" strike="noStrike" kern="1200" cap="none" spc="0" normalizeH="0" baseline="0" noProof="0" dirty="0" smtClean="0">
                <a:ln>
                  <a:noFill/>
                </a:ln>
                <a:solidFill>
                  <a:srgbClr val="FFC000"/>
                </a:solidFill>
                <a:effectLst/>
                <a:uLnTx/>
                <a:uFillTx/>
                <a:latin typeface="Century Gothic" panose="020B0502020202020204"/>
                <a:ea typeface="+mn-ea"/>
                <a:cs typeface="+mn-cs"/>
              </a:rPr>
              <a:t>en pratiquant des va-et-vient de l’un à l’autre pour se construire une représentation la plus précise possible.</a:t>
            </a:r>
          </a:p>
          <a:p>
            <a:endParaRPr lang="fr-FR" sz="1200" b="1" baseline="0" dirty="0" smtClean="0">
              <a:effectLst/>
              <a:latin typeface="Calibri" panose="020F0502020204030204" pitchFamily="34" charset="0"/>
              <a:cs typeface="Times New Roman" panose="02020603050405020304" pitchFamily="18" charset="0"/>
            </a:endParaRPr>
          </a:p>
          <a:p>
            <a:r>
              <a:rPr lang="fr-FR" sz="1200" b="1" baseline="0" dirty="0" smtClean="0">
                <a:effectLst/>
                <a:latin typeface="Calibri" panose="020F0502020204030204" pitchFamily="34" charset="0"/>
                <a:cs typeface="Times New Roman" panose="02020603050405020304" pitchFamily="18" charset="0"/>
              </a:rPr>
              <a:t>Appréhender le document dans son ensemble , comprendre son organisation spatiale:  </a:t>
            </a:r>
            <a:r>
              <a:rPr lang="fr-FR" sz="1200" b="0" baseline="0" dirty="0" smtClean="0">
                <a:effectLst/>
                <a:latin typeface="Calibri" panose="020F0502020204030204" pitchFamily="34" charset="0"/>
                <a:cs typeface="Times New Roman" panose="02020603050405020304" pitchFamily="18" charset="0"/>
              </a:rPr>
              <a:t>appréhender le document dans sa globalité, pas du début à la fin,  mais aussi le décomposer en blocs d’informations.</a:t>
            </a:r>
          </a:p>
          <a:p>
            <a:endParaRPr lang="fr-FR" sz="1200" b="0" baseline="0" dirty="0" smtClean="0">
              <a:effectLst/>
              <a:latin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b="1" dirty="0" smtClean="0">
                <a:solidFill>
                  <a:schemeClr val="tx1"/>
                </a:solidFill>
              </a:rPr>
              <a:t>Maîtriser la lecture des différents supports : </a:t>
            </a:r>
            <a:r>
              <a:rPr lang="fr-FR" b="0" dirty="0" smtClean="0">
                <a:solidFill>
                  <a:schemeClr val="tx1"/>
                </a:solidFill>
              </a:rPr>
              <a:t>textes,  images</a:t>
            </a:r>
            <a:r>
              <a:rPr lang="fr-FR" b="0" baseline="0" dirty="0" smtClean="0">
                <a:solidFill>
                  <a:schemeClr val="tx1"/>
                </a:solidFill>
              </a:rPr>
              <a:t> (</a:t>
            </a:r>
            <a:r>
              <a:rPr lang="fr-FR" b="0" dirty="0" smtClean="0">
                <a:solidFill>
                  <a:schemeClr val="tx1"/>
                </a:solidFill>
              </a:rPr>
              <a:t>photos, dessins, reproductions d’œuvre, …) , schémas, graphiques, mais aussi repérer les aides : glossaire par exemple</a:t>
            </a:r>
          </a:p>
          <a:p>
            <a:endParaRPr lang="fr-FR" sz="1200" b="0" baseline="0" dirty="0" smtClean="0">
              <a:effectLst/>
              <a:latin typeface="Calibri" panose="020F0502020204030204" pitchFamily="34" charset="0"/>
              <a:cs typeface="Times New Roman" panose="02020603050405020304" pitchFamily="18" charset="0"/>
            </a:endParaRPr>
          </a:p>
          <a:p>
            <a:r>
              <a:rPr lang="fr-FR" sz="1200" b="1" baseline="0" dirty="0" smtClean="0">
                <a:effectLst/>
                <a:latin typeface="Calibri" panose="020F0502020204030204" pitchFamily="34" charset="0"/>
                <a:cs typeface="Times New Roman" panose="02020603050405020304" pitchFamily="18" charset="0"/>
              </a:rPr>
              <a:t>En ce qui concerne l’auteur, </a:t>
            </a:r>
            <a:r>
              <a:rPr lang="fr-FR" sz="1200" b="0" baseline="0" dirty="0" smtClean="0">
                <a:effectLst/>
                <a:latin typeface="Calibri" panose="020F0502020204030204" pitchFamily="34" charset="0"/>
                <a:cs typeface="Times New Roman" panose="02020603050405020304" pitchFamily="18" charset="0"/>
              </a:rPr>
              <a:t>percevoir l’intention de l’auteur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smtClean="0">
                <a:ln>
                  <a:noFill/>
                </a:ln>
                <a:solidFill>
                  <a:srgbClr val="FEFAC9"/>
                </a:solidFill>
                <a:effectLst/>
                <a:uLnTx/>
                <a:uFillTx/>
                <a:latin typeface="Century Gothic" panose="020F0302020204030204"/>
                <a:ea typeface="+mn-ea"/>
                <a:cs typeface="+mn-cs"/>
              </a:rPr>
              <a:t>Repérer les mots de liaison, </a:t>
            </a:r>
            <a:r>
              <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rPr>
              <a:t>en maîtriser le sens  pour repérer le genre du texte : texte explicatif, texte comparatif ,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smtClean="0">
                <a:ln>
                  <a:noFill/>
                </a:ln>
                <a:solidFill>
                  <a:prstClr val="black"/>
                </a:solidFill>
                <a:effectLst/>
                <a:uLnTx/>
                <a:uFillTx/>
                <a:latin typeface="+mn-lt"/>
                <a:ea typeface="+mn-ea"/>
                <a:cs typeface="+mn-cs"/>
              </a:rPr>
              <a:t>Remarques concernant les autres réponses à la question posée :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smtClean="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Un minimum de connaissances en lien avec le sujet</a:t>
            </a:r>
            <a:r>
              <a:rPr kumimoji="0" lang="fr-FR" sz="1200" b="0" i="0" u="none" strike="noStrike" kern="1200" cap="none" spc="0" normalizeH="0" baseline="0" noProof="0" dirty="0" smtClean="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 : ceci vient nous questionner sur ce que nous mettons en œuvre dans la classe pour préparer les élèves à la rencontre d’un texte documentaire sur un sujet donné qui peut être éloigné de l’univers de référence des élèves.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1" i="0" u="none" strike="noStrike" kern="1200" cap="none" spc="0" normalizeH="0" baseline="0" noProof="0" dirty="0" smtClean="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smtClean="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Effectuer des va-et-vient</a:t>
            </a:r>
            <a:r>
              <a:rPr kumimoji="0" lang="fr-FR" sz="1200" b="0" i="0" u="none" strike="noStrike" kern="1200" cap="none" spc="0" normalizeH="0" baseline="0" noProof="0" dirty="0" smtClean="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r>
              <a:rPr kumimoji="0" lang="fr-FR" sz="1200" b="1" i="0" u="none" strike="noStrike" kern="1200" cap="none" spc="0" normalizeH="0" baseline="0" noProof="0" dirty="0" smtClean="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entre les différentes informations issues des textes et des schémas : </a:t>
            </a:r>
            <a:r>
              <a:rPr kumimoji="0" lang="fr-FR" sz="1200" b="0" i="0" u="none" strike="noStrike" kern="1200" cap="none" spc="0" normalizeH="0" baseline="0" noProof="0" dirty="0" smtClean="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il va falloir apprendre aux élèves de nouvelles stratégies de lecture, passer de la lecture linéaire des textes fictionnels à une lecture discontinue.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1" i="0" u="none" strike="noStrike" kern="1200" cap="none" spc="0" normalizeH="0" baseline="0" noProof="0" dirty="0" smtClean="0">
              <a:ln>
                <a:noFill/>
              </a:ln>
              <a:solidFill>
                <a:prstClr val="black"/>
              </a:solidFill>
              <a:effectLst/>
              <a:uLnTx/>
              <a:uFillTx/>
              <a:latin typeface="Calibri" panose="020F0502020204030204" pitchFamily="34"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smtClean="0">
                <a:ln>
                  <a:noFill/>
                </a:ln>
                <a:solidFill>
                  <a:srgbClr val="FF0000"/>
                </a:solidFill>
                <a:effectLst/>
                <a:uLnTx/>
                <a:uFillTx/>
                <a:latin typeface="Calibri" panose="020F0502020204030204" pitchFamily="34" charset="0"/>
                <a:ea typeface="+mn-ea"/>
                <a:cs typeface="Times New Roman" panose="02020603050405020304" pitchFamily="18" charset="0"/>
              </a:rPr>
              <a:t>S’entraîner à cette lecture particulière: </a:t>
            </a:r>
            <a:r>
              <a:rPr kumimoji="0" lang="fr-FR" sz="1200" b="0" i="0" u="none" strike="noStrike" kern="1200" cap="none" spc="0" normalizeH="0" baseline="0" noProof="0" dirty="0" smtClean="0">
                <a:ln>
                  <a:noFill/>
                </a:ln>
                <a:solidFill>
                  <a:prstClr val="black"/>
                </a:solidFill>
                <a:effectLst/>
                <a:uLnTx/>
                <a:uFillTx/>
                <a:latin typeface="Calibri" panose="020F0502020204030204" pitchFamily="34" charset="0"/>
                <a:ea typeface="+mn-ea"/>
                <a:cs typeface="Times New Roman" panose="02020603050405020304" pitchFamily="18" charset="0"/>
              </a:rPr>
              <a:t>une question se pose, comme en littérature de jeunesse, la fréquentation assidue des textes documentaires suffit-elle à faire progresser les élèves ? Un enseignement de la compréhension des textes documentaires s’impose pour aider les élèves à améliorer leurs compétences de lecteurs.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prstClr val="black"/>
              </a:solidFill>
              <a:effectLst/>
              <a:uLnTx/>
              <a:uFillTx/>
              <a:latin typeface="Calibri" panose="020F0502020204030204" pitchFamily="34"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smtClean="0">
                <a:ln>
                  <a:noFill/>
                </a:ln>
                <a:solidFill>
                  <a:prstClr val="black"/>
                </a:solidFill>
                <a:effectLst/>
                <a:uLnTx/>
                <a:uFillTx/>
                <a:latin typeface="Calibri" panose="020F0502020204030204" pitchFamily="34" charset="0"/>
                <a:ea typeface="+mn-ea"/>
                <a:cs typeface="Times New Roman" panose="02020603050405020304" pitchFamily="18" charset="0"/>
              </a:rPr>
              <a:t>La maîtrise du code et de la ponctuation: </a:t>
            </a:r>
            <a:r>
              <a:rPr kumimoji="0" lang="fr-FR" sz="1200" b="0" i="0" u="none" strike="noStrike" kern="1200" cap="none" spc="0" normalizeH="0" baseline="0" noProof="0" dirty="0" smtClean="0">
                <a:ln>
                  <a:noFill/>
                </a:ln>
                <a:solidFill>
                  <a:prstClr val="black"/>
                </a:solidFill>
                <a:effectLst/>
                <a:uLnTx/>
                <a:uFillTx/>
                <a:latin typeface="Calibri" panose="020F0502020204030204" pitchFamily="34" charset="0"/>
                <a:ea typeface="+mn-ea"/>
                <a:cs typeface="Times New Roman" panose="02020603050405020304" pitchFamily="18" charset="0"/>
              </a:rPr>
              <a:t>celle-ci n’est pas spécifique à la lecture de textes documentaires. Cette maîtrise fragile du code doit être prise en compte et un enseignement adapté doit être proposé aux élèves à besoins y compris en cycle 3.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smtClean="0">
              <a:ln>
                <a:noFill/>
              </a:ln>
              <a:solidFill>
                <a:srgbClr val="FEFAC9"/>
              </a:solidFill>
              <a:effectLst/>
              <a:uLnTx/>
              <a:uFillTx/>
              <a:latin typeface="Century Gothic"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b="0" dirty="0" smtClean="0"/>
          </a:p>
          <a:p>
            <a:endParaRPr lang="fr-FR" sz="1200" b="0" baseline="0" dirty="0" smtClean="0">
              <a:effectLst/>
              <a:latin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F8E45E-8756-4661-AB9D-6237A8EA047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84334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200" b="1" baseline="0" dirty="0" smtClean="0">
                <a:effectLst/>
                <a:latin typeface="Calibri" panose="020F0502020204030204" pitchFamily="34" charset="0"/>
                <a:cs typeface="Times New Roman" panose="02020603050405020304" pitchFamily="18" charset="0"/>
              </a:rPr>
              <a:t>Des oublis </a:t>
            </a:r>
            <a:r>
              <a:rPr lang="fr-FR" sz="1200" b="0" baseline="0" dirty="0" smtClean="0">
                <a:effectLst/>
                <a:latin typeface="Calibri" panose="020F0502020204030204" pitchFamily="34" charset="0"/>
                <a:cs typeface="Times New Roman" panose="02020603050405020304" pitchFamily="18" charset="0"/>
              </a:rPr>
              <a:t>: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b="0" baseline="0" dirty="0" smtClean="0">
                <a:effectLst/>
                <a:latin typeface="Calibri" panose="020F0502020204030204" pitchFamily="34" charset="0"/>
                <a:cs typeface="Times New Roman" panose="02020603050405020304" pitchFamily="18" charset="0"/>
              </a:rPr>
              <a:t>Être capable d’identifier la nature du document : reconnaître que l’on a affaire à un texte documentaire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b="0" baseline="0" dirty="0" smtClean="0">
                <a:effectLst/>
                <a:latin typeface="Calibri" panose="020F0502020204030204" pitchFamily="34" charset="0"/>
                <a:cs typeface="Times New Roman" panose="02020603050405020304" pitchFamily="18" charset="0"/>
              </a:rPr>
              <a:t>Être capable d’identifier la source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smtClean="0">
                <a:ln>
                  <a:noFill/>
                </a:ln>
                <a:solidFill>
                  <a:srgbClr val="FEFAC9"/>
                </a:solidFill>
                <a:effectLst/>
                <a:uLnTx/>
                <a:uFillTx/>
                <a:latin typeface="Century Gothic" panose="020F0302020204030204"/>
                <a:ea typeface="+mn-ea"/>
                <a:cs typeface="+mn-cs"/>
              </a:rPr>
              <a:t>Connaître son objectif de lecture - Relever des informations (pour répondre à des questions, synthétiser…)</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smtClean="0">
                <a:ln>
                  <a:noFill/>
                </a:ln>
                <a:solidFill>
                  <a:srgbClr val="FEFAC9"/>
                </a:solidFill>
                <a:effectLst/>
                <a:uLnTx/>
                <a:uFillTx/>
                <a:latin typeface="Century Gothic" panose="020F0302020204030204"/>
                <a:ea typeface="+mn-ea"/>
                <a:cs typeface="+mn-cs"/>
              </a:rPr>
              <a:t>Repérer le genre du texte : texte explicatif, texte comparatif , ….</a:t>
            </a:r>
            <a:endParaRPr lang="fr-FR" b="0"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F8E45E-8756-4661-AB9D-6237A8EA047F}"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0860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892774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11/10/2021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319867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11/10/2021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80206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11/10/2021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3780869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11/10/2021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029347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11/10/2021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5572000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11/10/2021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333C77-0158-454C-844F-B7AB9BD7DAD4}" type="slidenum">
              <a:rPr lang="en-US" smtClean="0"/>
              <a:t>‹N°›</a:t>
            </a:fld>
            <a:endParaRPr lang="en-US" dirty="0"/>
          </a:p>
        </p:txBody>
      </p:sp>
    </p:spTree>
    <p:extLst>
      <p:ext uri="{BB962C8B-B14F-4D97-AF65-F5344CB8AC3E}">
        <p14:creationId xmlns:p14="http://schemas.microsoft.com/office/powerpoint/2010/main" val="32365681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14401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917733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11/10/2021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756286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11/10/2021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FF9F0C5-380F-41C2-899A-BAC0F0927E16}" type="slidenum">
              <a:rPr lang="en-US" smtClean="0"/>
              <a:t>‹N°›</a:t>
            </a:fld>
            <a:endParaRPr lang="en-US" dirty="0"/>
          </a:p>
        </p:txBody>
      </p:sp>
    </p:spTree>
    <p:extLst>
      <p:ext uri="{BB962C8B-B14F-4D97-AF65-F5344CB8AC3E}">
        <p14:creationId xmlns:p14="http://schemas.microsoft.com/office/powerpoint/2010/main" val="2232470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003687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796363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774167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smtClean="0"/>
              <a:t>11/10/2021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19954A3-9DFD-4C44-94BA-B95130A3BA1C}" type="slidenum">
              <a:rPr lang="en-US" smtClean="0"/>
              <a:t>‹N°›</a:t>
            </a:fld>
            <a:endParaRPr lang="en-US" dirty="0"/>
          </a:p>
        </p:txBody>
      </p:sp>
    </p:spTree>
    <p:extLst>
      <p:ext uri="{BB962C8B-B14F-4D97-AF65-F5344CB8AC3E}">
        <p14:creationId xmlns:p14="http://schemas.microsoft.com/office/powerpoint/2010/main" val="2922498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11/10/2021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39919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11/10/2021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6501143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7.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smtClean="0"/>
              <a:t>Enseigner explicitement la compréhension de textes documentaires au cycle 3</a:t>
            </a:r>
            <a:endParaRPr lang="fr-FR" dirty="0"/>
          </a:p>
        </p:txBody>
      </p:sp>
      <p:sp>
        <p:nvSpPr>
          <p:cNvPr id="3" name="Sous-titre 2"/>
          <p:cNvSpPr>
            <a:spLocks noGrp="1"/>
          </p:cNvSpPr>
          <p:nvPr>
            <p:ph type="subTitle" idx="1"/>
          </p:nvPr>
        </p:nvSpPr>
        <p:spPr/>
        <p:txBody>
          <a:bodyPr/>
          <a:lstStyle/>
          <a:p>
            <a:r>
              <a:rPr lang="fr-FR" b="1" dirty="0" smtClean="0">
                <a:solidFill>
                  <a:schemeClr val="accent2">
                    <a:lumMod val="50000"/>
                  </a:schemeClr>
                </a:solidFill>
              </a:rPr>
              <a:t>Présentiel de la formation 2021-2022</a:t>
            </a:r>
          </a:p>
          <a:p>
            <a:r>
              <a:rPr lang="fr-FR" sz="1400" b="1" dirty="0" smtClean="0">
                <a:solidFill>
                  <a:schemeClr val="accent2">
                    <a:lumMod val="50000"/>
                  </a:schemeClr>
                </a:solidFill>
              </a:rPr>
              <a:t>GDML 26 – Marina Liautard CPC IEN Romans Isère</a:t>
            </a:r>
            <a:endParaRPr lang="fr-FR" sz="1400" b="1" dirty="0">
              <a:solidFill>
                <a:schemeClr val="accent2">
                  <a:lumMod val="50000"/>
                </a:schemeClr>
              </a:solidFill>
            </a:endParaRPr>
          </a:p>
        </p:txBody>
      </p:sp>
    </p:spTree>
    <p:extLst>
      <p:ext uri="{BB962C8B-B14F-4D97-AF65-F5344CB8AC3E}">
        <p14:creationId xmlns:p14="http://schemas.microsoft.com/office/powerpoint/2010/main" val="42355842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32001" y="624110"/>
            <a:ext cx="9472612" cy="812804"/>
          </a:xfrm>
        </p:spPr>
        <p:txBody>
          <a:bodyPr>
            <a:normAutofit fontScale="90000"/>
          </a:bodyPr>
          <a:lstStyle/>
          <a:p>
            <a:pPr marL="514350" indent="-514350">
              <a:buFont typeface="+mj-lt"/>
              <a:buAutoNum type="arabicPeriod" startAt="2"/>
            </a:pPr>
            <a:r>
              <a:rPr lang="fr-FR" sz="2800" b="1" dirty="0" smtClean="0"/>
              <a:t>Les </a:t>
            </a:r>
            <a:r>
              <a:rPr lang="fr-FR" sz="2800" b="1" dirty="0"/>
              <a:t>enjeux de l’enseignement de la compréhension des textes documentaires </a:t>
            </a:r>
          </a:p>
        </p:txBody>
      </p:sp>
      <p:sp>
        <p:nvSpPr>
          <p:cNvPr id="3" name="Espace réservé du contenu 2"/>
          <p:cNvSpPr>
            <a:spLocks noGrp="1"/>
          </p:cNvSpPr>
          <p:nvPr>
            <p:ph idx="1"/>
          </p:nvPr>
        </p:nvSpPr>
        <p:spPr>
          <a:xfrm>
            <a:off x="1506633" y="1571171"/>
            <a:ext cx="10523348" cy="4635285"/>
          </a:xfrm>
        </p:spPr>
        <p:txBody>
          <a:bodyPr>
            <a:normAutofit/>
          </a:bodyPr>
          <a:lstStyle/>
          <a:p>
            <a:pPr marL="0" indent="0">
              <a:buNone/>
            </a:pPr>
            <a:r>
              <a:rPr lang="fr-FR" sz="2200" b="1" dirty="0">
                <a:solidFill>
                  <a:schemeClr val="accent1"/>
                </a:solidFill>
              </a:rPr>
              <a:t>Pourquoi mettre en avant l’enseignement de la compréhension des textes documentaires au cycle 3 ? </a:t>
            </a:r>
            <a:endParaRPr lang="fr-FR" sz="2200" b="1" dirty="0" smtClean="0">
              <a:solidFill>
                <a:schemeClr val="accent1"/>
              </a:solidFill>
            </a:endParaRPr>
          </a:p>
          <a:p>
            <a:pPr marL="0" indent="0">
              <a:buNone/>
            </a:pPr>
            <a:endParaRPr lang="fr-FR" sz="800" b="1" dirty="0" smtClean="0"/>
          </a:p>
          <a:p>
            <a:r>
              <a:rPr lang="fr-FR" b="1" dirty="0" smtClean="0"/>
              <a:t>L’intérêt </a:t>
            </a:r>
            <a:r>
              <a:rPr lang="fr-FR" b="1" dirty="0"/>
              <a:t>des élèves pour les livres documentaires</a:t>
            </a:r>
            <a:r>
              <a:rPr lang="fr-FR" dirty="0"/>
              <a:t>. Les textes documentaires exercent un attrait particulier chez les élèves, particulièrement auprès des garçons, même s’ils sont plus difficiles à lire, ils sont plus attrayants en </a:t>
            </a:r>
            <a:r>
              <a:rPr lang="fr-FR" dirty="0" smtClean="0"/>
              <a:t>raison: </a:t>
            </a:r>
          </a:p>
          <a:p>
            <a:pPr lvl="1"/>
            <a:r>
              <a:rPr lang="fr-FR" sz="1800" b="1" dirty="0" smtClean="0">
                <a:solidFill>
                  <a:schemeClr val="accent2">
                    <a:lumMod val="75000"/>
                  </a:schemeClr>
                </a:solidFill>
              </a:rPr>
              <a:t>des </a:t>
            </a:r>
            <a:r>
              <a:rPr lang="fr-FR" sz="1800" b="1" dirty="0">
                <a:solidFill>
                  <a:schemeClr val="accent2">
                    <a:lumMod val="75000"/>
                  </a:schemeClr>
                </a:solidFill>
              </a:rPr>
              <a:t>éléments graphiques </a:t>
            </a:r>
            <a:r>
              <a:rPr lang="fr-FR" sz="1800" dirty="0"/>
              <a:t>(illustrations, photographies, typographie lisible), </a:t>
            </a:r>
            <a:endParaRPr lang="fr-FR" sz="1800" dirty="0" smtClean="0"/>
          </a:p>
          <a:p>
            <a:pPr lvl="1"/>
            <a:r>
              <a:rPr lang="fr-FR" sz="1800" dirty="0" smtClean="0"/>
              <a:t>de </a:t>
            </a:r>
            <a:r>
              <a:rPr lang="fr-FR" sz="1800" b="1" dirty="0">
                <a:solidFill>
                  <a:schemeClr val="accent2">
                    <a:lumMod val="75000"/>
                  </a:schemeClr>
                </a:solidFill>
              </a:rPr>
              <a:t>leur organisation </a:t>
            </a:r>
            <a:r>
              <a:rPr lang="fr-FR" sz="1800" dirty="0"/>
              <a:t>qui offre  la possibilité de ne pas effectuer une lecture de la première à la dernière page (lecture </a:t>
            </a:r>
            <a:r>
              <a:rPr lang="fr-FR" sz="1800" dirty="0" smtClean="0"/>
              <a:t>linéaire</a:t>
            </a:r>
            <a:r>
              <a:rPr lang="fr-FR" sz="1800" dirty="0"/>
              <a:t>), </a:t>
            </a:r>
            <a:endParaRPr lang="fr-FR" sz="1800" dirty="0" smtClean="0"/>
          </a:p>
          <a:p>
            <a:pPr lvl="1"/>
            <a:r>
              <a:rPr lang="fr-FR" sz="1800" b="1" dirty="0" smtClean="0">
                <a:solidFill>
                  <a:schemeClr val="accent2">
                    <a:lumMod val="75000"/>
                  </a:schemeClr>
                </a:solidFill>
              </a:rPr>
              <a:t>le </a:t>
            </a:r>
            <a:r>
              <a:rPr lang="fr-FR" sz="1800" b="1" dirty="0">
                <a:solidFill>
                  <a:schemeClr val="accent2">
                    <a:lumMod val="75000"/>
                  </a:schemeClr>
                </a:solidFill>
              </a:rPr>
              <a:t>ton </a:t>
            </a:r>
            <a:r>
              <a:rPr lang="fr-FR" sz="1800" dirty="0"/>
              <a:t>invite à chercher, à explorer, aspect interactif. </a:t>
            </a:r>
            <a:endParaRPr lang="fr-FR" sz="1800" dirty="0" smtClean="0"/>
          </a:p>
          <a:p>
            <a:pPr marL="57150" indent="0">
              <a:buNone/>
            </a:pPr>
            <a:r>
              <a:rPr lang="fr-FR" dirty="0" smtClean="0"/>
              <a:t>En </a:t>
            </a:r>
            <a:r>
              <a:rPr lang="fr-FR" dirty="0"/>
              <a:t>plus d’être attrayants, les textes documentaires répondent à la grande curiosité des enfants envers le monde</a:t>
            </a:r>
            <a:r>
              <a:rPr lang="fr-FR" dirty="0" smtClean="0"/>
              <a:t>. »                     </a:t>
            </a:r>
          </a:p>
          <a:p>
            <a:pPr marL="0" indent="0">
              <a:buNone/>
            </a:pPr>
            <a:r>
              <a:rPr lang="fr-FR" sz="1400" b="1" dirty="0"/>
              <a:t> </a:t>
            </a:r>
            <a:r>
              <a:rPr lang="fr-FR" sz="1400" b="1" dirty="0" smtClean="0"/>
              <a:t>                                 </a:t>
            </a:r>
            <a:r>
              <a:rPr lang="fr-FR" sz="1400" b="1" i="1" dirty="0" smtClean="0"/>
              <a:t>La </a:t>
            </a:r>
            <a:r>
              <a:rPr lang="fr-FR" sz="1400" b="1" i="1" dirty="0"/>
              <a:t>lecture apprentissage et difficultés Jocelyne </a:t>
            </a:r>
            <a:r>
              <a:rPr lang="fr-FR" sz="1400" b="1" i="1" dirty="0" err="1"/>
              <a:t>Giasson</a:t>
            </a:r>
            <a:r>
              <a:rPr lang="fr-FR" sz="1400" b="1" i="1" dirty="0"/>
              <a:t> De Boeck 2018 P. 288 </a:t>
            </a:r>
            <a:endParaRPr lang="fr-FR" sz="1400" b="1" i="1" dirty="0" smtClean="0"/>
          </a:p>
        </p:txBody>
      </p:sp>
    </p:spTree>
    <p:extLst>
      <p:ext uri="{BB962C8B-B14F-4D97-AF65-F5344CB8AC3E}">
        <p14:creationId xmlns:p14="http://schemas.microsoft.com/office/powerpoint/2010/main" val="2738785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04837" y="308811"/>
            <a:ext cx="10042878" cy="1320800"/>
          </a:xfrm>
        </p:spPr>
        <p:txBody>
          <a:bodyPr>
            <a:normAutofit fontScale="90000"/>
          </a:bodyPr>
          <a:lstStyle/>
          <a:p>
            <a:pPr marL="514350" indent="-514350">
              <a:buFont typeface="+mj-lt"/>
              <a:buAutoNum type="arabicPeriod" startAt="3"/>
            </a:pPr>
            <a:r>
              <a:rPr lang="fr-FR" sz="2700" b="1" dirty="0" smtClean="0"/>
              <a:t>La </a:t>
            </a:r>
            <a:r>
              <a:rPr lang="fr-FR" sz="2700" b="1" dirty="0"/>
              <a:t>place de la compréhension des textes documentaires dans les textes de </a:t>
            </a:r>
            <a:r>
              <a:rPr lang="fr-FR" sz="2700" b="1" dirty="0" smtClean="0"/>
              <a:t>cadrage : </a:t>
            </a:r>
            <a:r>
              <a:rPr lang="fr-FR" sz="2800" dirty="0" smtClean="0"/>
              <a:t> </a:t>
            </a:r>
            <a:r>
              <a:rPr lang="fr-FR" sz="2000" dirty="0"/>
              <a:t>socle commun de connaissances et de compétences et </a:t>
            </a:r>
            <a:r>
              <a:rPr lang="fr-FR" sz="2000" dirty="0" smtClean="0"/>
              <a:t>les </a:t>
            </a:r>
            <a:r>
              <a:rPr lang="fr-FR" sz="2000" dirty="0"/>
              <a:t>programmes </a:t>
            </a:r>
            <a:r>
              <a:rPr lang="fr-FR" sz="2000" dirty="0" smtClean="0"/>
              <a:t>de </a:t>
            </a:r>
            <a:r>
              <a:rPr lang="fr-FR" sz="2000" dirty="0"/>
              <a:t>2015 </a:t>
            </a:r>
            <a:endParaRPr lang="fr-FR" sz="2000" b="1" dirty="0"/>
          </a:p>
        </p:txBody>
      </p:sp>
      <p:sp>
        <p:nvSpPr>
          <p:cNvPr id="3" name="Espace réservé du contenu 2"/>
          <p:cNvSpPr>
            <a:spLocks noGrp="1"/>
          </p:cNvSpPr>
          <p:nvPr>
            <p:ph idx="1"/>
          </p:nvPr>
        </p:nvSpPr>
        <p:spPr>
          <a:xfrm>
            <a:off x="1704837" y="2032567"/>
            <a:ext cx="9706809" cy="4281611"/>
          </a:xfrm>
        </p:spPr>
        <p:txBody>
          <a:bodyPr>
            <a:normAutofit/>
          </a:bodyPr>
          <a:lstStyle/>
          <a:p>
            <a:pPr marL="0" indent="0">
              <a:buNone/>
            </a:pPr>
            <a:r>
              <a:rPr lang="fr-FR" sz="2200" b="1" dirty="0" smtClean="0">
                <a:solidFill>
                  <a:schemeClr val="accent1"/>
                </a:solidFill>
              </a:rPr>
              <a:t>Quelle </a:t>
            </a:r>
            <a:r>
              <a:rPr lang="fr-FR" sz="2200" b="1" dirty="0">
                <a:solidFill>
                  <a:schemeClr val="accent1"/>
                </a:solidFill>
              </a:rPr>
              <a:t>place pour les textes documentaires dans les Instructions Officielles </a:t>
            </a:r>
            <a:r>
              <a:rPr lang="fr-FR" sz="2200" b="1" dirty="0" smtClean="0">
                <a:solidFill>
                  <a:schemeClr val="accent1"/>
                </a:solidFill>
              </a:rPr>
              <a:t>? </a:t>
            </a:r>
          </a:p>
          <a:p>
            <a:pPr marL="0" indent="0">
              <a:buNone/>
            </a:pPr>
            <a:r>
              <a:rPr lang="fr-FR" sz="2000" b="1" dirty="0"/>
              <a:t>Mise en activité </a:t>
            </a:r>
            <a:r>
              <a:rPr lang="fr-FR" sz="2000" b="1" dirty="0" smtClean="0"/>
              <a:t>en </a:t>
            </a:r>
            <a:r>
              <a:rPr lang="fr-FR" sz="2000" b="1" dirty="0" err="1" smtClean="0"/>
              <a:t>distanciel</a:t>
            </a:r>
            <a:r>
              <a:rPr lang="fr-FR" sz="2000" b="1" dirty="0" smtClean="0"/>
              <a:t>, rappel : </a:t>
            </a:r>
            <a:endParaRPr lang="fr-FR" sz="2000" b="1" dirty="0"/>
          </a:p>
          <a:p>
            <a:r>
              <a:rPr lang="fr-FR" b="1" dirty="0" smtClean="0">
                <a:solidFill>
                  <a:schemeClr val="accent1"/>
                </a:solidFill>
              </a:rPr>
              <a:t>Objectifs</a:t>
            </a:r>
            <a:r>
              <a:rPr lang="fr-FR" dirty="0" smtClean="0"/>
              <a:t> </a:t>
            </a:r>
            <a:r>
              <a:rPr lang="fr-FR" dirty="0"/>
              <a:t>: s’approprier le contenu des textes officiels en lien avec la compréhension des textes documentaires.</a:t>
            </a:r>
          </a:p>
          <a:p>
            <a:r>
              <a:rPr lang="fr-FR" b="1" dirty="0">
                <a:solidFill>
                  <a:schemeClr val="accent1"/>
                </a:solidFill>
              </a:rPr>
              <a:t>Consigne </a:t>
            </a:r>
            <a:r>
              <a:rPr lang="fr-FR" b="1" dirty="0" smtClean="0">
                <a:solidFill>
                  <a:schemeClr val="accent1"/>
                </a:solidFill>
              </a:rPr>
              <a:t>:</a:t>
            </a:r>
          </a:p>
          <a:p>
            <a:pPr lvl="1"/>
            <a:r>
              <a:rPr lang="fr-FR" dirty="0"/>
              <a:t>Effectuer une première lecture des extraits des textes de cadrage pour connaître la place qu’occupent les textes documentaires dans les instructions officielles.</a:t>
            </a:r>
          </a:p>
          <a:p>
            <a:pPr lvl="1"/>
            <a:r>
              <a:rPr lang="fr-FR" dirty="0"/>
              <a:t>Identifier lors de la deuxième lecture : ce qui vous conforte, ce qui est nouveau pour vous, ce qui est  nouveau et vous questionne</a:t>
            </a:r>
          </a:p>
        </p:txBody>
      </p:sp>
    </p:spTree>
    <p:extLst>
      <p:ext uri="{BB962C8B-B14F-4D97-AF65-F5344CB8AC3E}">
        <p14:creationId xmlns:p14="http://schemas.microsoft.com/office/powerpoint/2010/main" val="5540406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6747" y="314562"/>
            <a:ext cx="10364195" cy="821867"/>
          </a:xfrm>
        </p:spPr>
        <p:txBody>
          <a:bodyPr>
            <a:normAutofit fontScale="90000"/>
          </a:bodyPr>
          <a:lstStyle/>
          <a:p>
            <a:pPr marL="514350" indent="-514350">
              <a:buFont typeface="+mj-lt"/>
              <a:buAutoNum type="arabicPeriod" startAt="4"/>
            </a:pPr>
            <a:r>
              <a:rPr lang="fr-FR" sz="2800" b="1" dirty="0" smtClean="0"/>
              <a:t>Que doit fait le lecteur expert pour comprendre un texte documentaire ? </a:t>
            </a:r>
            <a:endParaRPr lang="fr-FR" sz="2800" b="1" dirty="0"/>
          </a:p>
        </p:txBody>
      </p:sp>
      <p:sp>
        <p:nvSpPr>
          <p:cNvPr id="3" name="Espace réservé du contenu 2"/>
          <p:cNvSpPr>
            <a:spLocks noGrp="1"/>
          </p:cNvSpPr>
          <p:nvPr>
            <p:ph idx="1"/>
          </p:nvPr>
        </p:nvSpPr>
        <p:spPr>
          <a:xfrm>
            <a:off x="968654" y="1136429"/>
            <a:ext cx="10782981" cy="5574614"/>
          </a:xfrm>
        </p:spPr>
        <p:txBody>
          <a:bodyPr/>
          <a:lstStyle/>
          <a:p>
            <a:pPr marL="0" indent="0">
              <a:buNone/>
            </a:pPr>
            <a:r>
              <a:rPr lang="fr-FR" b="1" dirty="0" smtClean="0">
                <a:solidFill>
                  <a:schemeClr val="accent1"/>
                </a:solidFill>
              </a:rPr>
              <a:t>Ce qui résulte de vos réponses au questionnaire : </a:t>
            </a:r>
          </a:p>
        </p:txBody>
      </p:sp>
      <p:sp>
        <p:nvSpPr>
          <p:cNvPr id="4" name="Rectangle 3"/>
          <p:cNvSpPr/>
          <p:nvPr/>
        </p:nvSpPr>
        <p:spPr>
          <a:xfrm>
            <a:off x="1407861" y="1630925"/>
            <a:ext cx="2001860" cy="179482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b="1" dirty="0">
                <a:solidFill>
                  <a:srgbClr val="FF0000"/>
                </a:solidFill>
              </a:rPr>
              <a:t>Comprendre le vocabulaire spécifique </a:t>
            </a:r>
          </a:p>
          <a:p>
            <a:pPr algn="ctr"/>
            <a:endParaRPr lang="fr-FR" dirty="0"/>
          </a:p>
        </p:txBody>
      </p:sp>
      <p:sp>
        <p:nvSpPr>
          <p:cNvPr id="5" name="Rectangle 4"/>
          <p:cNvSpPr/>
          <p:nvPr/>
        </p:nvSpPr>
        <p:spPr>
          <a:xfrm>
            <a:off x="3848928" y="1657291"/>
            <a:ext cx="2024373" cy="179482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b="1" dirty="0" smtClean="0">
                <a:solidFill>
                  <a:srgbClr val="FFC000"/>
                </a:solidFill>
              </a:rPr>
              <a:t>Prélever des informations sur des supports distincts  et les mettre en lien</a:t>
            </a:r>
            <a:endParaRPr lang="fr-FR" b="1" dirty="0">
              <a:solidFill>
                <a:srgbClr val="FFC000"/>
              </a:solidFill>
            </a:endParaRPr>
          </a:p>
          <a:p>
            <a:pPr algn="ctr"/>
            <a:endParaRPr lang="fr-FR" dirty="0"/>
          </a:p>
        </p:txBody>
      </p:sp>
      <p:sp>
        <p:nvSpPr>
          <p:cNvPr id="6" name="Rectangle 5"/>
          <p:cNvSpPr/>
          <p:nvPr/>
        </p:nvSpPr>
        <p:spPr>
          <a:xfrm>
            <a:off x="6312508" y="1630925"/>
            <a:ext cx="2035278" cy="175422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b="1" dirty="0" smtClean="0">
                <a:solidFill>
                  <a:srgbClr val="FFFF00"/>
                </a:solidFill>
              </a:rPr>
              <a:t>Appréhender le document dans son ensemble , comprendre son organisation spatiale</a:t>
            </a:r>
            <a:endParaRPr lang="fr-FR" dirty="0"/>
          </a:p>
        </p:txBody>
      </p:sp>
      <p:sp>
        <p:nvSpPr>
          <p:cNvPr id="7" name="Rectangle 6"/>
          <p:cNvSpPr/>
          <p:nvPr/>
        </p:nvSpPr>
        <p:spPr>
          <a:xfrm>
            <a:off x="1508245" y="3920241"/>
            <a:ext cx="1801092" cy="143261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b="1" dirty="0" smtClean="0">
                <a:solidFill>
                  <a:schemeClr val="tx1"/>
                </a:solidFill>
              </a:rPr>
              <a:t>Maîtriser la lecture des différents supports</a:t>
            </a:r>
            <a:endParaRPr lang="fr-FR" dirty="0">
              <a:solidFill>
                <a:schemeClr val="tx1"/>
              </a:solidFill>
            </a:endParaRPr>
          </a:p>
        </p:txBody>
      </p:sp>
      <p:sp>
        <p:nvSpPr>
          <p:cNvPr id="8" name="Rectangle 7"/>
          <p:cNvSpPr/>
          <p:nvPr/>
        </p:nvSpPr>
        <p:spPr>
          <a:xfrm>
            <a:off x="4019406" y="3934019"/>
            <a:ext cx="1896266" cy="115617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b="1" dirty="0" smtClean="0">
                <a:solidFill>
                  <a:schemeClr val="tx1"/>
                </a:solidFill>
              </a:rPr>
              <a:t>Identifier l’auteur et le thème</a:t>
            </a:r>
            <a:endParaRPr lang="fr-FR" b="1" dirty="0">
              <a:solidFill>
                <a:schemeClr val="tx1"/>
              </a:solidFill>
            </a:endParaRPr>
          </a:p>
          <a:p>
            <a:pPr algn="ctr"/>
            <a:endParaRPr lang="fr-FR" dirty="0"/>
          </a:p>
        </p:txBody>
      </p:sp>
      <p:sp>
        <p:nvSpPr>
          <p:cNvPr id="9" name="Rectangle 8"/>
          <p:cNvSpPr/>
          <p:nvPr/>
        </p:nvSpPr>
        <p:spPr>
          <a:xfrm>
            <a:off x="6750248" y="3896549"/>
            <a:ext cx="1685821" cy="10251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b="1" dirty="0" smtClean="0">
                <a:solidFill>
                  <a:schemeClr val="tx1"/>
                </a:solidFill>
              </a:rPr>
              <a:t>Maîtriser les connecteurs</a:t>
            </a:r>
            <a:endParaRPr lang="fr-FR" b="1" dirty="0">
              <a:solidFill>
                <a:schemeClr val="tx1"/>
              </a:solidFill>
            </a:endParaRPr>
          </a:p>
          <a:p>
            <a:pPr algn="ctr"/>
            <a:endParaRPr lang="fr-FR" dirty="0"/>
          </a:p>
        </p:txBody>
      </p:sp>
      <p:sp>
        <p:nvSpPr>
          <p:cNvPr id="10" name="Rectangle 9"/>
          <p:cNvSpPr/>
          <p:nvPr/>
        </p:nvSpPr>
        <p:spPr>
          <a:xfrm>
            <a:off x="9090931" y="3847933"/>
            <a:ext cx="2058748" cy="145361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b="1" dirty="0" smtClean="0">
                <a:solidFill>
                  <a:schemeClr val="tx1"/>
                </a:solidFill>
              </a:rPr>
              <a:t>Trouver les informations les plus importantes explicites et implicites</a:t>
            </a:r>
            <a:endParaRPr lang="fr-FR" dirty="0">
              <a:solidFill>
                <a:schemeClr val="tx1"/>
              </a:solidFill>
            </a:endParaRPr>
          </a:p>
        </p:txBody>
      </p:sp>
      <p:sp>
        <p:nvSpPr>
          <p:cNvPr id="11" name="Rectangle 10"/>
          <p:cNvSpPr/>
          <p:nvPr/>
        </p:nvSpPr>
        <p:spPr>
          <a:xfrm>
            <a:off x="9043545" y="1630925"/>
            <a:ext cx="2012330" cy="179482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b="1" dirty="0" smtClean="0">
                <a:solidFill>
                  <a:schemeClr val="bg1"/>
                </a:solidFill>
              </a:rPr>
              <a:t>Mettre en œuvre des stratégies de lectures spécifiques</a:t>
            </a:r>
            <a:endParaRPr lang="fr-FR" dirty="0">
              <a:solidFill>
                <a:schemeClr val="bg1"/>
              </a:solidFill>
            </a:endParaRPr>
          </a:p>
        </p:txBody>
      </p:sp>
      <p:sp>
        <p:nvSpPr>
          <p:cNvPr id="12" name="Rectangle 11"/>
          <p:cNvSpPr/>
          <p:nvPr/>
        </p:nvSpPr>
        <p:spPr>
          <a:xfrm>
            <a:off x="1469798" y="5911376"/>
            <a:ext cx="3804331" cy="79966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fr-FR" b="1" dirty="0">
                <a:latin typeface="Century Gothic" panose="020B0502020202020204" pitchFamily="34" charset="0"/>
                <a:ea typeface="Times New Roman" panose="02020603050405020304" pitchFamily="18" charset="0"/>
                <a:cs typeface="Times New Roman" panose="02020603050405020304" pitchFamily="18" charset="0"/>
              </a:rPr>
              <a:t>Avoir un minimum de connaissances en lien avec le sujet</a:t>
            </a:r>
            <a:r>
              <a:rPr lang="fr-FR" dirty="0">
                <a:latin typeface="Century Gothic" panose="020B0502020202020204" pitchFamily="34" charset="0"/>
                <a:ea typeface="Times New Roman" panose="02020603050405020304" pitchFamily="18" charset="0"/>
                <a:cs typeface="Times New Roman" panose="02020603050405020304" pitchFamily="18" charset="0"/>
              </a:rPr>
              <a:t> </a:t>
            </a:r>
            <a:endParaRPr lang="fr-FR" dirty="0">
              <a:latin typeface="Century Gothic" panose="020B0502020202020204" pitchFamily="34" charset="0"/>
            </a:endParaRPr>
          </a:p>
        </p:txBody>
      </p:sp>
      <p:sp>
        <p:nvSpPr>
          <p:cNvPr id="13" name="Rectangle 12"/>
          <p:cNvSpPr/>
          <p:nvPr/>
        </p:nvSpPr>
        <p:spPr>
          <a:xfrm>
            <a:off x="5613442" y="5774478"/>
            <a:ext cx="4037190" cy="101190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fr-FR" b="1" dirty="0">
                <a:latin typeface="Century Gothic" panose="020B0502020202020204" pitchFamily="34" charset="0"/>
                <a:ea typeface="Times New Roman" panose="02020603050405020304" pitchFamily="18" charset="0"/>
                <a:cs typeface="Times New Roman" panose="02020603050405020304" pitchFamily="18" charset="0"/>
              </a:rPr>
              <a:t>Effectuer des </a:t>
            </a:r>
            <a:r>
              <a:rPr lang="fr-FR" b="1" dirty="0" smtClean="0">
                <a:latin typeface="Century Gothic" panose="020B0502020202020204" pitchFamily="34" charset="0"/>
                <a:ea typeface="Times New Roman" panose="02020603050405020304" pitchFamily="18" charset="0"/>
                <a:cs typeface="Times New Roman" panose="02020603050405020304" pitchFamily="18" charset="0"/>
              </a:rPr>
              <a:t>va-et-vient</a:t>
            </a:r>
            <a:r>
              <a:rPr lang="fr-FR" dirty="0" smtClean="0">
                <a:latin typeface="Century Gothic" panose="020B0502020202020204" pitchFamily="34" charset="0"/>
                <a:ea typeface="Times New Roman" panose="02020603050405020304" pitchFamily="18" charset="0"/>
                <a:cs typeface="Times New Roman" panose="02020603050405020304" pitchFamily="18" charset="0"/>
              </a:rPr>
              <a:t> </a:t>
            </a:r>
            <a:r>
              <a:rPr lang="fr-FR" b="1" dirty="0">
                <a:latin typeface="Century Gothic" panose="020B0502020202020204" pitchFamily="34" charset="0"/>
                <a:ea typeface="Times New Roman" panose="02020603050405020304" pitchFamily="18" charset="0"/>
                <a:cs typeface="Times New Roman" panose="02020603050405020304" pitchFamily="18" charset="0"/>
              </a:rPr>
              <a:t>entre les différentes informations issues des textes et des différents supports </a:t>
            </a:r>
            <a:endParaRPr lang="fr-FR" dirty="0">
              <a:latin typeface="Century Gothic" panose="020B0502020202020204" pitchFamily="34" charset="0"/>
            </a:endParaRPr>
          </a:p>
        </p:txBody>
      </p:sp>
    </p:spTree>
    <p:extLst>
      <p:ext uri="{BB962C8B-B14F-4D97-AF65-F5344CB8AC3E}">
        <p14:creationId xmlns:p14="http://schemas.microsoft.com/office/powerpoint/2010/main" val="3493090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500"/>
                                        <p:tgtEl>
                                          <p:spTgt spid="7"/>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500"/>
                                        <p:tgtEl>
                                          <p:spTgt spid="8"/>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5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500"/>
                                        <p:tgtEl>
                                          <p:spTgt spid="12"/>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29404" y="258709"/>
            <a:ext cx="10364195" cy="407705"/>
          </a:xfrm>
        </p:spPr>
        <p:txBody>
          <a:bodyPr>
            <a:normAutofit fontScale="90000"/>
          </a:bodyPr>
          <a:lstStyle/>
          <a:p>
            <a:pPr marL="514350" indent="-514350">
              <a:buFont typeface="+mj-lt"/>
              <a:buAutoNum type="arabicPeriod" startAt="4"/>
            </a:pPr>
            <a:r>
              <a:rPr lang="fr-FR" sz="2800" b="1" dirty="0" smtClean="0"/>
              <a:t>Que doit fait le lecteur expert pour comprendre un texte documentaire ? </a:t>
            </a:r>
            <a:endParaRPr lang="fr-FR" sz="2800" b="1" dirty="0"/>
          </a:p>
        </p:txBody>
      </p:sp>
      <p:sp>
        <p:nvSpPr>
          <p:cNvPr id="11" name="Rectangle 10"/>
          <p:cNvSpPr/>
          <p:nvPr/>
        </p:nvSpPr>
        <p:spPr>
          <a:xfrm>
            <a:off x="814560" y="1496091"/>
            <a:ext cx="4261760" cy="2932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Reconnaître la nature du texte</a:t>
            </a:r>
            <a:endParaRPr lang="fr-FR" dirty="0"/>
          </a:p>
        </p:txBody>
      </p:sp>
      <p:sp>
        <p:nvSpPr>
          <p:cNvPr id="12" name="Rectangle 11"/>
          <p:cNvSpPr/>
          <p:nvPr/>
        </p:nvSpPr>
        <p:spPr>
          <a:xfrm>
            <a:off x="807591" y="5127415"/>
            <a:ext cx="4963885" cy="85581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smtClean="0"/>
              <a:t>Faire des liens entre des informations présentées sous des formes diverses (titre, sous titres, paragraphes, mots clés )</a:t>
            </a:r>
            <a:endParaRPr lang="fr-FR" dirty="0"/>
          </a:p>
        </p:txBody>
      </p:sp>
      <p:sp>
        <p:nvSpPr>
          <p:cNvPr id="13" name="Rectangle 12"/>
          <p:cNvSpPr/>
          <p:nvPr/>
        </p:nvSpPr>
        <p:spPr>
          <a:xfrm>
            <a:off x="807591" y="3590675"/>
            <a:ext cx="5225145" cy="5872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Appréhender le document dans sa globalité  le découper en blocs d’informations</a:t>
            </a:r>
            <a:endParaRPr lang="fr-FR" dirty="0"/>
          </a:p>
        </p:txBody>
      </p:sp>
      <p:sp>
        <p:nvSpPr>
          <p:cNvPr id="14" name="Rectangle 13"/>
          <p:cNvSpPr/>
          <p:nvPr/>
        </p:nvSpPr>
        <p:spPr>
          <a:xfrm>
            <a:off x="814561" y="2470306"/>
            <a:ext cx="4586744" cy="4197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Identifier l’auteur, son statut, le thème </a:t>
            </a:r>
            <a:endParaRPr lang="fr-FR" dirty="0"/>
          </a:p>
        </p:txBody>
      </p:sp>
      <p:sp>
        <p:nvSpPr>
          <p:cNvPr id="15" name="Rectangle 14"/>
          <p:cNvSpPr/>
          <p:nvPr/>
        </p:nvSpPr>
        <p:spPr>
          <a:xfrm>
            <a:off x="807591" y="4287621"/>
            <a:ext cx="5039041" cy="7300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Varier les modes de lectures (survol, sélective, va-et-vient ), faire des inférences</a:t>
            </a:r>
            <a:endParaRPr lang="fr-FR" dirty="0"/>
          </a:p>
        </p:txBody>
      </p:sp>
      <p:sp>
        <p:nvSpPr>
          <p:cNvPr id="16" name="Rectangle 15"/>
          <p:cNvSpPr/>
          <p:nvPr/>
        </p:nvSpPr>
        <p:spPr>
          <a:xfrm>
            <a:off x="814560" y="3026176"/>
            <a:ext cx="4586745" cy="39516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smtClean="0"/>
              <a:t>Identifier la source</a:t>
            </a:r>
            <a:endParaRPr lang="fr-FR" dirty="0"/>
          </a:p>
        </p:txBody>
      </p:sp>
      <p:sp>
        <p:nvSpPr>
          <p:cNvPr id="17" name="Rectangle 16"/>
          <p:cNvSpPr/>
          <p:nvPr/>
        </p:nvSpPr>
        <p:spPr>
          <a:xfrm>
            <a:off x="6368144" y="1662546"/>
            <a:ext cx="4963885" cy="7660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Faire des liens entre les informations extraites des différents supports</a:t>
            </a:r>
            <a:endParaRPr lang="fr-FR" dirty="0"/>
          </a:p>
        </p:txBody>
      </p:sp>
      <p:sp>
        <p:nvSpPr>
          <p:cNvPr id="18" name="Rectangle 17"/>
          <p:cNvSpPr/>
          <p:nvPr/>
        </p:nvSpPr>
        <p:spPr>
          <a:xfrm>
            <a:off x="814561" y="1970436"/>
            <a:ext cx="4261759" cy="36472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smtClean="0"/>
              <a:t>Être au clair sur l’objectif de lecture </a:t>
            </a:r>
            <a:endParaRPr lang="fr-FR" dirty="0"/>
          </a:p>
        </p:txBody>
      </p:sp>
      <p:sp>
        <p:nvSpPr>
          <p:cNvPr id="20" name="Rectangle 19"/>
          <p:cNvSpPr/>
          <p:nvPr/>
        </p:nvSpPr>
        <p:spPr>
          <a:xfrm>
            <a:off x="6368144" y="2566527"/>
            <a:ext cx="5354184" cy="1031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Mobiliser des connaissances antérieures  (connaissances du monde, du fonctionnement des textes documentaires) </a:t>
            </a:r>
            <a:endParaRPr lang="fr-FR" dirty="0"/>
          </a:p>
        </p:txBody>
      </p:sp>
      <p:sp>
        <p:nvSpPr>
          <p:cNvPr id="21" name="Rectangle 20"/>
          <p:cNvSpPr/>
          <p:nvPr/>
        </p:nvSpPr>
        <p:spPr>
          <a:xfrm>
            <a:off x="6368144" y="3733538"/>
            <a:ext cx="5039041" cy="5942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Maîtriser le vocabulaire spécifique technique et scientifique </a:t>
            </a:r>
            <a:endParaRPr lang="fr-FR" dirty="0"/>
          </a:p>
        </p:txBody>
      </p:sp>
      <p:sp>
        <p:nvSpPr>
          <p:cNvPr id="23" name="Rectangle 22"/>
          <p:cNvSpPr/>
          <p:nvPr/>
        </p:nvSpPr>
        <p:spPr>
          <a:xfrm>
            <a:off x="6409129" y="4463394"/>
            <a:ext cx="4998056" cy="60711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dirty="0" smtClean="0"/>
              <a:t>Maîtriser la syntaxe et le système d’énonciation </a:t>
            </a:r>
            <a:endParaRPr lang="fr-FR" dirty="0"/>
          </a:p>
        </p:txBody>
      </p:sp>
      <p:sp>
        <p:nvSpPr>
          <p:cNvPr id="24" name="Rectangle 23"/>
          <p:cNvSpPr/>
          <p:nvPr/>
        </p:nvSpPr>
        <p:spPr>
          <a:xfrm>
            <a:off x="6409129" y="5258973"/>
            <a:ext cx="5149986" cy="4658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M</a:t>
            </a:r>
            <a:r>
              <a:rPr lang="fr-FR" dirty="0" smtClean="0"/>
              <a:t>aîtriser les différents  connecteurs  et le genre des textes </a:t>
            </a:r>
            <a:endParaRPr lang="fr-FR" dirty="0"/>
          </a:p>
        </p:txBody>
      </p:sp>
      <p:sp>
        <p:nvSpPr>
          <p:cNvPr id="25" name="Rectangle 24"/>
          <p:cNvSpPr/>
          <p:nvPr/>
        </p:nvSpPr>
        <p:spPr>
          <a:xfrm>
            <a:off x="6125204" y="647065"/>
            <a:ext cx="6096000" cy="923330"/>
          </a:xfrm>
          <a:prstGeom prst="rect">
            <a:avLst/>
          </a:prstGeom>
        </p:spPr>
        <p:txBody>
          <a:bodyPr>
            <a:spAutoFit/>
          </a:bodyPr>
          <a:lstStyle/>
          <a:p>
            <a:pPr defTabSz="914400"/>
            <a:r>
              <a:rPr lang="fr-FR" b="1" dirty="0"/>
              <a:t>Pour comprendre un texte documentaire :  le lecteur expert </a:t>
            </a:r>
            <a:r>
              <a:rPr lang="fr-FR" b="1" u="sng" dirty="0"/>
              <a:t>convoque </a:t>
            </a:r>
            <a:r>
              <a:rPr lang="fr-FR" b="1" u="sng" dirty="0">
                <a:solidFill>
                  <a:prstClr val="black"/>
                </a:solidFill>
                <a:latin typeface="Calibri" panose="020F0502020204030204"/>
              </a:rPr>
              <a:t>des connaissances,  met en œuvre des stratégies,  nombreuses et variées. </a:t>
            </a:r>
          </a:p>
        </p:txBody>
      </p:sp>
      <p:sp>
        <p:nvSpPr>
          <p:cNvPr id="28" name="Espace réservé du contenu 27"/>
          <p:cNvSpPr>
            <a:spLocks noGrp="1"/>
          </p:cNvSpPr>
          <p:nvPr>
            <p:ph idx="1"/>
          </p:nvPr>
        </p:nvSpPr>
        <p:spPr>
          <a:xfrm>
            <a:off x="6473063" y="5913274"/>
            <a:ext cx="5022117" cy="5118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fr-FR" dirty="0" smtClean="0"/>
              <a:t>Maîtriser la lecture des différents supports </a:t>
            </a:r>
            <a:endParaRPr lang="fr-FR" dirty="0"/>
          </a:p>
        </p:txBody>
      </p:sp>
      <p:sp>
        <p:nvSpPr>
          <p:cNvPr id="29" name="Rectangle 28"/>
          <p:cNvSpPr/>
          <p:nvPr/>
        </p:nvSpPr>
        <p:spPr>
          <a:xfrm>
            <a:off x="828083" y="6084585"/>
            <a:ext cx="4998056" cy="6071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Repérer les informations les plus importantes explicites et implicites</a:t>
            </a:r>
            <a:endParaRPr lang="fr-FR" dirty="0"/>
          </a:p>
        </p:txBody>
      </p:sp>
    </p:spTree>
    <p:extLst>
      <p:ext uri="{BB962C8B-B14F-4D97-AF65-F5344CB8AC3E}">
        <p14:creationId xmlns:p14="http://schemas.microsoft.com/office/powerpoint/2010/main" val="609225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fade">
                                      <p:cBhvr>
                                        <p:cTn id="16"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animBg="1"/>
      <p:bldP spid="18" grpId="0" animBg="1"/>
      <p:bldP spid="2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28801" y="624110"/>
            <a:ext cx="9675812" cy="1280890"/>
          </a:xfrm>
        </p:spPr>
        <p:txBody>
          <a:bodyPr>
            <a:normAutofit/>
          </a:bodyPr>
          <a:lstStyle/>
          <a:p>
            <a:pPr marL="514350" indent="-514350">
              <a:buFont typeface="+mj-lt"/>
              <a:buAutoNum type="arabicPeriod" startAt="5"/>
            </a:pPr>
            <a:r>
              <a:rPr lang="fr-FR" sz="2800" b="1" dirty="0" smtClean="0"/>
              <a:t>Qu’est-ce qui pose problème aux élèves ? </a:t>
            </a:r>
            <a:br>
              <a:rPr lang="fr-FR" sz="2800" b="1" dirty="0" smtClean="0"/>
            </a:br>
            <a:r>
              <a:rPr lang="fr-FR" sz="2800" b="1" dirty="0" smtClean="0"/>
              <a:t>Qu’est-ce qui fait obstacle à l’apprentissage ? </a:t>
            </a:r>
            <a:endParaRPr lang="fr-FR" sz="2800" b="1" dirty="0"/>
          </a:p>
        </p:txBody>
      </p:sp>
      <p:sp>
        <p:nvSpPr>
          <p:cNvPr id="3" name="Espace réservé du contenu 2"/>
          <p:cNvSpPr>
            <a:spLocks noGrp="1"/>
          </p:cNvSpPr>
          <p:nvPr>
            <p:ph idx="1"/>
          </p:nvPr>
        </p:nvSpPr>
        <p:spPr>
          <a:xfrm>
            <a:off x="443345" y="1662546"/>
            <a:ext cx="10002981" cy="4699066"/>
          </a:xfrm>
        </p:spPr>
        <p:txBody>
          <a:bodyPr>
            <a:normAutofit/>
          </a:bodyPr>
          <a:lstStyle/>
          <a:p>
            <a:pPr marL="0" lvl="0" indent="0">
              <a:buClr>
                <a:srgbClr val="A53010"/>
              </a:buClr>
              <a:buNone/>
            </a:pPr>
            <a:r>
              <a:rPr lang="fr-FR" b="1" dirty="0">
                <a:solidFill>
                  <a:srgbClr val="A53010"/>
                </a:solidFill>
              </a:rPr>
              <a:t>Ce qui résulte de vos réponses au questionnaire : </a:t>
            </a:r>
          </a:p>
          <a:p>
            <a:pPr marL="0" indent="0">
              <a:buNone/>
            </a:pPr>
            <a:r>
              <a:rPr lang="fr-FR" b="1" dirty="0" smtClean="0"/>
              <a:t>Deux </a:t>
            </a:r>
            <a:r>
              <a:rPr lang="fr-FR" b="1" dirty="0"/>
              <a:t>difficultés majeures </a:t>
            </a:r>
            <a:r>
              <a:rPr lang="fr-FR" b="1" dirty="0" smtClean="0"/>
              <a:t> rencontrées  par vos élèves : </a:t>
            </a:r>
            <a:endParaRPr lang="fr-FR" b="1" dirty="0"/>
          </a:p>
          <a:p>
            <a:r>
              <a:rPr lang="fr-FR" dirty="0" smtClean="0"/>
              <a:t>Difficulté à lire, à comprendre, à </a:t>
            </a:r>
            <a:r>
              <a:rPr lang="fr-FR" dirty="0"/>
              <a:t>interpréter les informations issues des documentaires pour </a:t>
            </a:r>
            <a:r>
              <a:rPr lang="fr-FR" dirty="0" smtClean="0"/>
              <a:t>acquérir de nouvelles connaissances, à faire </a:t>
            </a:r>
            <a:r>
              <a:rPr lang="fr-FR" dirty="0"/>
              <a:t>des hypothèses, </a:t>
            </a:r>
            <a:r>
              <a:rPr lang="fr-FR" dirty="0" smtClean="0"/>
              <a:t>à inventer, imaginer des situations nouvelles</a:t>
            </a:r>
          </a:p>
          <a:p>
            <a:r>
              <a:rPr lang="fr-FR" dirty="0" smtClean="0"/>
              <a:t>Difficultés à répondre à des questions après la lecture du documentaire</a:t>
            </a:r>
          </a:p>
          <a:p>
            <a:pPr marL="0" indent="0">
              <a:buNone/>
            </a:pPr>
            <a:endParaRPr lang="fr-FR" b="1" dirty="0" smtClean="0"/>
          </a:p>
          <a:p>
            <a:pPr marL="0" indent="0">
              <a:buNone/>
            </a:pPr>
            <a:r>
              <a:rPr lang="fr-FR" b="1" dirty="0" smtClean="0"/>
              <a:t>Qu’est-ce </a:t>
            </a:r>
            <a:r>
              <a:rPr lang="fr-FR" b="1" dirty="0"/>
              <a:t>qui fait </a:t>
            </a:r>
            <a:r>
              <a:rPr lang="fr-FR" b="1" dirty="0" smtClean="0"/>
              <a:t>obstacle</a:t>
            </a:r>
            <a:r>
              <a:rPr lang="fr-FR" b="1" dirty="0"/>
              <a:t> ? </a:t>
            </a:r>
            <a:endParaRPr lang="fr-FR" b="1" dirty="0" smtClean="0"/>
          </a:p>
          <a:p>
            <a:r>
              <a:rPr lang="fr-FR" dirty="0" smtClean="0"/>
              <a:t>Ils ne maîtrisent pas </a:t>
            </a:r>
            <a:r>
              <a:rPr lang="fr-FR" b="1" dirty="0" smtClean="0"/>
              <a:t>le vocabulaire spécifique, les termes scientifiques et techniques </a:t>
            </a:r>
            <a:r>
              <a:rPr lang="fr-FR" dirty="0" smtClean="0"/>
              <a:t>pour 12 d’entre vous</a:t>
            </a:r>
          </a:p>
          <a:p>
            <a:r>
              <a:rPr lang="fr-FR" dirty="0" smtClean="0"/>
              <a:t> Ils ne réussissent pas à </a:t>
            </a:r>
            <a:r>
              <a:rPr lang="fr-FR" b="1" dirty="0" smtClean="0"/>
              <a:t>mettre en relation les informations issues de supports différents </a:t>
            </a:r>
            <a:r>
              <a:rPr lang="fr-FR" dirty="0" smtClean="0"/>
              <a:t>pour 8 d’entre vous </a:t>
            </a:r>
          </a:p>
          <a:p>
            <a:endParaRPr lang="fr-FR" dirty="0"/>
          </a:p>
          <a:p>
            <a:pPr marL="0" indent="0">
              <a:buNone/>
            </a:pPr>
            <a:endParaRPr lang="fr-FR" sz="1600" dirty="0" smtClean="0"/>
          </a:p>
        </p:txBody>
      </p:sp>
    </p:spTree>
    <p:extLst>
      <p:ext uri="{BB962C8B-B14F-4D97-AF65-F5344CB8AC3E}">
        <p14:creationId xmlns:p14="http://schemas.microsoft.com/office/powerpoint/2010/main" val="424172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fade">
                                      <p:cBhvr>
                                        <p:cTn id="2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928919"/>
          </a:xfrm>
        </p:spPr>
        <p:txBody>
          <a:bodyPr>
            <a:normAutofit fontScale="90000"/>
          </a:bodyPr>
          <a:lstStyle/>
          <a:p>
            <a:pPr marL="514350" indent="-514350">
              <a:buFont typeface="+mj-lt"/>
              <a:buAutoNum type="arabicPeriod" startAt="5"/>
            </a:pPr>
            <a:r>
              <a:rPr lang="fr-FR" sz="2800" b="1" dirty="0" smtClean="0"/>
              <a:t>Qu’est-ce </a:t>
            </a:r>
            <a:r>
              <a:rPr lang="fr-FR" sz="2800" b="1" dirty="0"/>
              <a:t>qui pose problème aux élèves ? </a:t>
            </a:r>
            <a:br>
              <a:rPr lang="fr-FR" sz="2800" b="1" dirty="0"/>
            </a:br>
            <a:r>
              <a:rPr lang="fr-FR" sz="2800" b="1" dirty="0" smtClean="0"/>
              <a:t>Qu’est-ce </a:t>
            </a:r>
            <a:r>
              <a:rPr lang="fr-FR" sz="2800" b="1" dirty="0"/>
              <a:t>qui fait obstacle à l’apprentissage ? </a:t>
            </a:r>
          </a:p>
        </p:txBody>
      </p:sp>
      <p:sp>
        <p:nvSpPr>
          <p:cNvPr id="3" name="Espace réservé du contenu 2"/>
          <p:cNvSpPr>
            <a:spLocks noGrp="1"/>
          </p:cNvSpPr>
          <p:nvPr>
            <p:ph idx="1"/>
          </p:nvPr>
        </p:nvSpPr>
        <p:spPr>
          <a:xfrm>
            <a:off x="754744" y="1770830"/>
            <a:ext cx="11027088" cy="4699066"/>
          </a:xfrm>
        </p:spPr>
        <p:txBody>
          <a:bodyPr>
            <a:normAutofit/>
          </a:bodyPr>
          <a:lstStyle/>
          <a:p>
            <a:pPr marL="0" indent="0">
              <a:buNone/>
            </a:pPr>
            <a:r>
              <a:rPr lang="fr-FR" sz="1600" b="1" dirty="0">
                <a:solidFill>
                  <a:srgbClr val="A53010"/>
                </a:solidFill>
              </a:rPr>
              <a:t>Ce qui résulte de vos réponses au questionnaire : </a:t>
            </a:r>
          </a:p>
          <a:p>
            <a:pPr marL="0" indent="0">
              <a:buNone/>
            </a:pPr>
            <a:r>
              <a:rPr lang="fr-FR" sz="1600" b="1" dirty="0" smtClean="0"/>
              <a:t>Mais aussi : </a:t>
            </a:r>
          </a:p>
          <a:p>
            <a:r>
              <a:rPr lang="fr-FR" dirty="0" smtClean="0"/>
              <a:t>Syntaxe spécifique </a:t>
            </a:r>
          </a:p>
          <a:p>
            <a:r>
              <a:rPr lang="fr-FR" dirty="0" smtClean="0"/>
              <a:t>Mise en page particulière qui oblige à appréhender la page dans son ensemble et à repérer les différents blocs</a:t>
            </a:r>
          </a:p>
          <a:p>
            <a:r>
              <a:rPr lang="fr-FR" dirty="0" smtClean="0"/>
              <a:t>Difficulté à identifier les idées principales</a:t>
            </a:r>
          </a:p>
          <a:p>
            <a:r>
              <a:rPr lang="fr-FR" dirty="0" smtClean="0"/>
              <a:t>Difficulté à lire et comprendre les différents supports : </a:t>
            </a:r>
            <a:r>
              <a:rPr lang="fr-FR" dirty="0"/>
              <a:t>légendes</a:t>
            </a:r>
            <a:r>
              <a:rPr lang="fr-FR" dirty="0" smtClean="0"/>
              <a:t>, </a:t>
            </a:r>
            <a:r>
              <a:rPr lang="fr-FR" dirty="0"/>
              <a:t>tableaux, </a:t>
            </a:r>
            <a:r>
              <a:rPr lang="fr-FR" dirty="0" smtClean="0"/>
              <a:t>graphiques, </a:t>
            </a:r>
            <a:r>
              <a:rPr lang="fr-FR" dirty="0"/>
              <a:t>images </a:t>
            </a:r>
            <a:endParaRPr lang="fr-FR" dirty="0" smtClean="0"/>
          </a:p>
          <a:p>
            <a:r>
              <a:rPr lang="fr-FR" dirty="0" smtClean="0"/>
              <a:t>Difficulté à identifier la source du document</a:t>
            </a:r>
          </a:p>
          <a:p>
            <a:r>
              <a:rPr lang="fr-FR" dirty="0" smtClean="0"/>
              <a:t>Méconnaissance des modes </a:t>
            </a:r>
            <a:r>
              <a:rPr lang="fr-FR" dirty="0"/>
              <a:t>de </a:t>
            </a:r>
            <a:r>
              <a:rPr lang="fr-FR" dirty="0" smtClean="0"/>
              <a:t>lecture spécifiques (sélective</a:t>
            </a:r>
            <a:r>
              <a:rPr lang="fr-FR" dirty="0"/>
              <a:t>, survol pour trouver l’information recherchée</a:t>
            </a:r>
            <a:r>
              <a:rPr lang="fr-FR" dirty="0" smtClean="0"/>
              <a:t>)</a:t>
            </a:r>
          </a:p>
          <a:p>
            <a:r>
              <a:rPr lang="fr-FR" dirty="0" smtClean="0"/>
              <a:t>Difficulté à se </a:t>
            </a:r>
            <a:r>
              <a:rPr lang="fr-FR" dirty="0"/>
              <a:t>remémorer </a:t>
            </a:r>
            <a:r>
              <a:rPr lang="fr-FR" dirty="0" smtClean="0"/>
              <a:t>et à mobiliser </a:t>
            </a:r>
            <a:r>
              <a:rPr lang="fr-FR" dirty="0"/>
              <a:t>les connaissances </a:t>
            </a:r>
            <a:r>
              <a:rPr lang="fr-FR" dirty="0" smtClean="0"/>
              <a:t>antérieures</a:t>
            </a:r>
          </a:p>
          <a:p>
            <a:r>
              <a:rPr lang="fr-FR" dirty="0" smtClean="0"/>
              <a:t>Maîtrise </a:t>
            </a:r>
            <a:r>
              <a:rPr lang="fr-FR" dirty="0"/>
              <a:t>du code et de la ponctuation approximative, fluidité de lecture insuffisante </a:t>
            </a:r>
          </a:p>
        </p:txBody>
      </p:sp>
    </p:spTree>
    <p:extLst>
      <p:ext uri="{BB962C8B-B14F-4D97-AF65-F5344CB8AC3E}">
        <p14:creationId xmlns:p14="http://schemas.microsoft.com/office/powerpoint/2010/main" val="24475437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6744" y="257525"/>
            <a:ext cx="9926189" cy="977100"/>
          </a:xfrm>
        </p:spPr>
        <p:txBody>
          <a:bodyPr>
            <a:normAutofit/>
          </a:bodyPr>
          <a:lstStyle/>
          <a:p>
            <a:pPr marL="457200" indent="-457200">
              <a:buFont typeface="+mj-lt"/>
              <a:buAutoNum type="arabicPeriod" startAt="6"/>
            </a:pPr>
            <a:r>
              <a:rPr lang="fr-FR" sz="2400" b="1" dirty="0" smtClean="0"/>
              <a:t>Comment enseigner explicitement la compréhension des textes documentaires ? </a:t>
            </a:r>
            <a:endParaRPr lang="fr-FR" sz="2400" b="1" dirty="0"/>
          </a:p>
        </p:txBody>
      </p:sp>
      <p:sp>
        <p:nvSpPr>
          <p:cNvPr id="3" name="Espace réservé du contenu 2"/>
          <p:cNvSpPr>
            <a:spLocks noGrp="1"/>
          </p:cNvSpPr>
          <p:nvPr>
            <p:ph idx="1"/>
          </p:nvPr>
        </p:nvSpPr>
        <p:spPr>
          <a:xfrm>
            <a:off x="1132115" y="1318845"/>
            <a:ext cx="10653485" cy="5241611"/>
          </a:xfrm>
        </p:spPr>
        <p:txBody>
          <a:bodyPr>
            <a:normAutofit fontScale="25000" lnSpcReduction="20000"/>
          </a:bodyPr>
          <a:lstStyle/>
          <a:p>
            <a:pPr marL="0" indent="0">
              <a:buNone/>
            </a:pPr>
            <a:r>
              <a:rPr lang="fr-FR" sz="6400" b="1" dirty="0">
                <a:solidFill>
                  <a:srgbClr val="A53010"/>
                </a:solidFill>
              </a:rPr>
              <a:t>Ce qui résulte de vos réponses au questionnaire : </a:t>
            </a:r>
          </a:p>
          <a:p>
            <a:r>
              <a:rPr lang="fr-FR" sz="6400" b="1" dirty="0" smtClean="0"/>
              <a:t>Quels outils utilisez-vous pour enseigner la compréhension de textes documentaires ? </a:t>
            </a:r>
            <a:endParaRPr lang="fr-FR" sz="6400" b="1" dirty="0"/>
          </a:p>
          <a:p>
            <a:pPr lvl="1"/>
            <a:r>
              <a:rPr lang="fr-FR" sz="6400" dirty="0"/>
              <a:t>Des séquences spécifiques d’enseignement à la compréhension de textes documentaires à partir d’un manuel </a:t>
            </a:r>
            <a:r>
              <a:rPr lang="fr-FR" sz="6400" b="1" dirty="0"/>
              <a:t>3 </a:t>
            </a:r>
            <a:r>
              <a:rPr lang="fr-FR" sz="6400" dirty="0"/>
              <a:t>ou</a:t>
            </a:r>
            <a:r>
              <a:rPr lang="fr-FR" sz="6400" b="1" dirty="0"/>
              <a:t> </a:t>
            </a:r>
            <a:r>
              <a:rPr lang="fr-FR" sz="6400" dirty="0"/>
              <a:t>élaborées personnellement </a:t>
            </a:r>
            <a:r>
              <a:rPr lang="fr-FR" sz="6400" b="1" dirty="0"/>
              <a:t>4</a:t>
            </a:r>
            <a:endParaRPr lang="fr-FR" sz="6400" dirty="0"/>
          </a:p>
          <a:p>
            <a:pPr lvl="1"/>
            <a:r>
              <a:rPr lang="fr-FR" sz="6400" dirty="0" smtClean="0"/>
              <a:t>Des </a:t>
            </a:r>
            <a:r>
              <a:rPr lang="fr-FR" sz="6400" dirty="0"/>
              <a:t>textes issus de manuels disciplinaires, manuels de géographie, d’histoire, de sciences, de technologie </a:t>
            </a:r>
            <a:r>
              <a:rPr lang="fr-FR" sz="6400" b="1" dirty="0" smtClean="0"/>
              <a:t>12</a:t>
            </a:r>
          </a:p>
          <a:p>
            <a:pPr lvl="1"/>
            <a:r>
              <a:rPr lang="fr-FR" sz="5600" b="1" dirty="0" smtClean="0"/>
              <a:t>Autres : </a:t>
            </a:r>
            <a:endParaRPr lang="fr-FR" sz="5600" dirty="0"/>
          </a:p>
          <a:p>
            <a:pPr lvl="2"/>
            <a:r>
              <a:rPr lang="fr-FR" sz="6400" dirty="0"/>
              <a:t>Je n’aborde pas la lecture documentaire dans le cadre d’un apprentissage spécifique, on discute simplement des textes documentaires au fur et à mesure qu’ on les rencontre en sciences, en géographie….</a:t>
            </a:r>
          </a:p>
          <a:p>
            <a:pPr lvl="2">
              <a:lnSpc>
                <a:spcPct val="120000"/>
              </a:lnSpc>
            </a:pPr>
            <a:r>
              <a:rPr lang="fr-FR" sz="6400" dirty="0"/>
              <a:t>En fait, nous n’avons pas l’impression d’enseigner la compréhension de textes documentaires mais plutôt de la pratiquer….. </a:t>
            </a:r>
            <a:r>
              <a:rPr lang="fr-FR" sz="6400" dirty="0" smtClean="0"/>
              <a:t>Est-ce </a:t>
            </a:r>
            <a:r>
              <a:rPr lang="fr-FR" sz="6400" dirty="0"/>
              <a:t>suffisant </a:t>
            </a:r>
            <a:r>
              <a:rPr lang="fr-FR" sz="6400" dirty="0" smtClean="0"/>
              <a:t>?</a:t>
            </a:r>
          </a:p>
          <a:p>
            <a:pPr lvl="2">
              <a:lnSpc>
                <a:spcPct val="120000"/>
              </a:lnSpc>
            </a:pPr>
            <a:r>
              <a:rPr lang="fr-FR" sz="6400" dirty="0" smtClean="0"/>
              <a:t>Alors </a:t>
            </a:r>
            <a:r>
              <a:rPr lang="fr-FR" sz="6400" dirty="0"/>
              <a:t>comment faire pour rendre cette compréhension plus facile, outre le fait de rencontrer « souvent » ce type de texte !!!</a:t>
            </a:r>
          </a:p>
          <a:p>
            <a:pPr lvl="2"/>
            <a:r>
              <a:rPr lang="fr-FR" sz="6400" dirty="0" smtClean="0"/>
              <a:t>L’entraînement à la lecture de textes documentaires suffit-il a faire progresser les élèves ?</a:t>
            </a:r>
          </a:p>
          <a:p>
            <a:pPr lvl="2"/>
            <a:r>
              <a:rPr lang="fr-FR" sz="6400" dirty="0" smtClean="0"/>
              <a:t>Ne </a:t>
            </a:r>
            <a:r>
              <a:rPr lang="fr-FR" sz="6400" dirty="0"/>
              <a:t>suffit-il pas de lire fréquemment des textes documentaires pour finir par les comprendre, nature du document, auteur,  titre </a:t>
            </a:r>
            <a:r>
              <a:rPr lang="fr-FR" sz="6400" dirty="0" smtClean="0"/>
              <a:t>? </a:t>
            </a:r>
            <a:r>
              <a:rPr lang="fr-FR" sz="6400" dirty="0"/>
              <a:t>Faut-il vraiment des séquences et des séances spécifiques de travail sur la compréhension </a:t>
            </a:r>
            <a:r>
              <a:rPr lang="fr-FR" sz="6400" dirty="0" smtClean="0"/>
              <a:t>?</a:t>
            </a:r>
          </a:p>
          <a:p>
            <a:pPr marL="914400" lvl="2" indent="0">
              <a:buNone/>
            </a:pPr>
            <a:endParaRPr lang="fr-FR" sz="5400" dirty="0"/>
          </a:p>
          <a:p>
            <a:pPr marL="914400" lvl="2" indent="0">
              <a:buNone/>
            </a:pPr>
            <a:endParaRPr lang="fr-FR" sz="5600" dirty="0" smtClean="0"/>
          </a:p>
          <a:p>
            <a:pPr marL="914400" lvl="2" indent="0">
              <a:buNone/>
            </a:pPr>
            <a:endParaRPr lang="fr-FR" sz="5600" dirty="0" smtClean="0"/>
          </a:p>
          <a:p>
            <a:pPr marL="0" indent="0">
              <a:buNone/>
            </a:pPr>
            <a:endParaRPr lang="fr-FR" sz="1600" b="1" dirty="0"/>
          </a:p>
        </p:txBody>
      </p:sp>
    </p:spTree>
    <p:extLst>
      <p:ext uri="{BB962C8B-B14F-4D97-AF65-F5344CB8AC3E}">
        <p14:creationId xmlns:p14="http://schemas.microsoft.com/office/powerpoint/2010/main" val="3001464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500"/>
                                        <p:tgtEl>
                                          <p:spTgt spid="3">
                                            <p:txEl>
                                              <p:pRg st="7" end="7"/>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fade">
                                      <p:cBhvr>
                                        <p:cTn id="29" dur="500"/>
                                        <p:tgtEl>
                                          <p:spTgt spid="3">
                                            <p:txEl>
                                              <p:pRg st="8" end="8"/>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6744" y="257525"/>
            <a:ext cx="9926189" cy="977100"/>
          </a:xfrm>
        </p:spPr>
        <p:txBody>
          <a:bodyPr>
            <a:normAutofit/>
          </a:bodyPr>
          <a:lstStyle/>
          <a:p>
            <a:pPr marL="457200" indent="-457200">
              <a:buFont typeface="+mj-lt"/>
              <a:buAutoNum type="arabicPeriod" startAt="6"/>
            </a:pPr>
            <a:r>
              <a:rPr lang="fr-FR" sz="2400" b="1" dirty="0" smtClean="0"/>
              <a:t>Comment enseigner explicitement la compréhension des textes documentaires ? </a:t>
            </a:r>
            <a:endParaRPr lang="fr-FR" sz="2400" b="1" dirty="0"/>
          </a:p>
        </p:txBody>
      </p:sp>
      <p:sp>
        <p:nvSpPr>
          <p:cNvPr id="3" name="Espace réservé du contenu 2"/>
          <p:cNvSpPr>
            <a:spLocks noGrp="1"/>
          </p:cNvSpPr>
          <p:nvPr>
            <p:ph idx="1"/>
          </p:nvPr>
        </p:nvSpPr>
        <p:spPr>
          <a:xfrm>
            <a:off x="1065229" y="1318845"/>
            <a:ext cx="10774837" cy="5241611"/>
          </a:xfrm>
        </p:spPr>
        <p:txBody>
          <a:bodyPr>
            <a:normAutofit/>
          </a:bodyPr>
          <a:lstStyle/>
          <a:p>
            <a:pPr marL="0" indent="0">
              <a:buNone/>
            </a:pPr>
            <a:r>
              <a:rPr lang="fr-FR" b="1" dirty="0" smtClean="0">
                <a:solidFill>
                  <a:srgbClr val="A53010"/>
                </a:solidFill>
              </a:rPr>
              <a:t/>
            </a:r>
            <a:br>
              <a:rPr lang="fr-FR" b="1" dirty="0" smtClean="0">
                <a:solidFill>
                  <a:srgbClr val="A53010"/>
                </a:solidFill>
              </a:rPr>
            </a:br>
            <a:r>
              <a:rPr lang="fr-FR" b="1" dirty="0" smtClean="0">
                <a:solidFill>
                  <a:srgbClr val="A53010"/>
                </a:solidFill>
              </a:rPr>
              <a:t/>
            </a:r>
            <a:br>
              <a:rPr lang="fr-FR" b="1" dirty="0" smtClean="0">
                <a:solidFill>
                  <a:srgbClr val="A53010"/>
                </a:solidFill>
              </a:rPr>
            </a:br>
            <a:r>
              <a:rPr lang="fr-FR" b="1" dirty="0" smtClean="0">
                <a:solidFill>
                  <a:srgbClr val="A53010"/>
                </a:solidFill>
              </a:rPr>
              <a:t>Ce </a:t>
            </a:r>
            <a:r>
              <a:rPr lang="fr-FR" b="1" dirty="0">
                <a:solidFill>
                  <a:srgbClr val="A53010"/>
                </a:solidFill>
              </a:rPr>
              <a:t>qui résulte de vos réponses au questionnaire : </a:t>
            </a:r>
            <a:r>
              <a:rPr lang="fr-FR" b="1" dirty="0" smtClean="0">
                <a:solidFill>
                  <a:srgbClr val="A53010"/>
                </a:solidFill>
              </a:rPr>
              <a:t/>
            </a:r>
            <a:br>
              <a:rPr lang="fr-FR" b="1" dirty="0" smtClean="0">
                <a:solidFill>
                  <a:srgbClr val="A53010"/>
                </a:solidFill>
              </a:rPr>
            </a:br>
            <a:endParaRPr lang="fr-FR" b="1" dirty="0">
              <a:solidFill>
                <a:srgbClr val="A53010"/>
              </a:solidFill>
            </a:endParaRPr>
          </a:p>
          <a:p>
            <a:r>
              <a:rPr lang="fr-FR" b="1" dirty="0" smtClean="0"/>
              <a:t>Quelles activités proposez-vous à vos élèves à partir des textes documentaires ?  </a:t>
            </a:r>
            <a:endParaRPr lang="fr-FR" dirty="0"/>
          </a:p>
          <a:p>
            <a:pPr lvl="1"/>
            <a:r>
              <a:rPr lang="fr-FR" sz="1800" b="1" dirty="0"/>
              <a:t>Lecture </a:t>
            </a:r>
            <a:r>
              <a:rPr lang="fr-FR" sz="1800" dirty="0"/>
              <a:t>collective ou individuelle </a:t>
            </a:r>
            <a:r>
              <a:rPr lang="fr-FR" sz="1800" b="1" dirty="0" smtClean="0"/>
              <a:t>accompagnée </a:t>
            </a:r>
            <a:r>
              <a:rPr lang="fr-FR" sz="1800" b="1" dirty="0"/>
              <a:t>d’un questionnement</a:t>
            </a:r>
            <a:r>
              <a:rPr lang="fr-FR" sz="1800" dirty="0"/>
              <a:t> collectif ou individuel </a:t>
            </a:r>
            <a:r>
              <a:rPr lang="fr-FR" sz="1800" b="1" dirty="0"/>
              <a:t>10</a:t>
            </a:r>
            <a:endParaRPr lang="fr-FR" sz="1800" dirty="0"/>
          </a:p>
          <a:p>
            <a:pPr lvl="1"/>
            <a:r>
              <a:rPr lang="fr-FR" sz="1800" b="1" dirty="0"/>
              <a:t>Rechercher une réponse à des questions que l’on se pose, faire un exposé 2</a:t>
            </a:r>
            <a:r>
              <a:rPr lang="fr-FR" sz="1800" dirty="0"/>
              <a:t>, </a:t>
            </a:r>
            <a:r>
              <a:rPr lang="fr-FR" sz="1800" b="1" dirty="0"/>
              <a:t>émettre des hypothèses, infirmer ou confirmer des hypothèses</a:t>
            </a:r>
            <a:r>
              <a:rPr lang="fr-FR" sz="1800" dirty="0"/>
              <a:t> </a:t>
            </a:r>
            <a:r>
              <a:rPr lang="fr-FR" sz="1800" b="1" dirty="0"/>
              <a:t>2</a:t>
            </a:r>
            <a:r>
              <a:rPr lang="fr-FR" sz="1800" dirty="0"/>
              <a:t> </a:t>
            </a:r>
            <a:r>
              <a:rPr lang="fr-FR" sz="1800" b="1" dirty="0" smtClean="0"/>
              <a:t>débattre</a:t>
            </a:r>
            <a:r>
              <a:rPr lang="fr-FR" sz="1800" b="1" dirty="0"/>
              <a:t>, exprimer un ressenti </a:t>
            </a:r>
            <a:r>
              <a:rPr lang="fr-FR" sz="1800" b="1" dirty="0" smtClean="0"/>
              <a:t>16</a:t>
            </a:r>
            <a:endParaRPr lang="fr-FR" sz="1800" dirty="0"/>
          </a:p>
          <a:p>
            <a:pPr marL="914400" lvl="2" indent="0">
              <a:buNone/>
            </a:pPr>
            <a:endParaRPr lang="fr-FR" sz="5600" dirty="0" smtClean="0"/>
          </a:p>
          <a:p>
            <a:pPr marL="914400" lvl="2" indent="0">
              <a:buNone/>
            </a:pPr>
            <a:endParaRPr lang="fr-FR" sz="5600" dirty="0" smtClean="0"/>
          </a:p>
          <a:p>
            <a:pPr marL="0" indent="0">
              <a:buNone/>
            </a:pPr>
            <a:endParaRPr lang="fr-FR" sz="1600" b="1" dirty="0"/>
          </a:p>
        </p:txBody>
      </p:sp>
    </p:spTree>
    <p:extLst>
      <p:ext uri="{BB962C8B-B14F-4D97-AF65-F5344CB8AC3E}">
        <p14:creationId xmlns:p14="http://schemas.microsoft.com/office/powerpoint/2010/main" val="57295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6744" y="257525"/>
            <a:ext cx="9926189" cy="977100"/>
          </a:xfrm>
        </p:spPr>
        <p:txBody>
          <a:bodyPr>
            <a:normAutofit/>
          </a:bodyPr>
          <a:lstStyle/>
          <a:p>
            <a:pPr marL="457200" indent="-457200">
              <a:buFont typeface="+mj-lt"/>
              <a:buAutoNum type="arabicPeriod" startAt="6"/>
            </a:pPr>
            <a:r>
              <a:rPr lang="fr-FR" sz="2400" b="1" dirty="0" smtClean="0"/>
              <a:t>Comment enseigner explicitement la compréhension des textes documentaires ? </a:t>
            </a:r>
            <a:endParaRPr lang="fr-FR" sz="2400" b="1" dirty="0"/>
          </a:p>
        </p:txBody>
      </p:sp>
      <p:sp>
        <p:nvSpPr>
          <p:cNvPr id="3" name="Espace réservé du contenu 2"/>
          <p:cNvSpPr>
            <a:spLocks noGrp="1"/>
          </p:cNvSpPr>
          <p:nvPr>
            <p:ph idx="1"/>
          </p:nvPr>
        </p:nvSpPr>
        <p:spPr>
          <a:xfrm>
            <a:off x="1036949" y="1318845"/>
            <a:ext cx="10748652" cy="5241611"/>
          </a:xfrm>
        </p:spPr>
        <p:txBody>
          <a:bodyPr>
            <a:normAutofit/>
          </a:bodyPr>
          <a:lstStyle/>
          <a:p>
            <a:pPr marL="0" indent="0">
              <a:buNone/>
            </a:pPr>
            <a:r>
              <a:rPr lang="fr-FR" b="1" dirty="0">
                <a:solidFill>
                  <a:srgbClr val="A53010"/>
                </a:solidFill>
              </a:rPr>
              <a:t>Ce qui résulte de vos réponses au questionnaire : </a:t>
            </a:r>
          </a:p>
          <a:p>
            <a:r>
              <a:rPr lang="fr-FR" b="1" dirty="0" smtClean="0"/>
              <a:t>Quelles activités proposez-vous à vos élèves à partir des textes documentaires ?  </a:t>
            </a:r>
            <a:endParaRPr lang="fr-FR" dirty="0"/>
          </a:p>
          <a:p>
            <a:pPr lvl="1"/>
            <a:r>
              <a:rPr lang="fr-FR" sz="1800" b="1" dirty="0"/>
              <a:t>Lecture </a:t>
            </a:r>
            <a:r>
              <a:rPr lang="fr-FR" sz="1800" dirty="0"/>
              <a:t>collective ou individuelle </a:t>
            </a:r>
            <a:r>
              <a:rPr lang="fr-FR" sz="1800" b="1" dirty="0" smtClean="0"/>
              <a:t>accompagnée </a:t>
            </a:r>
            <a:r>
              <a:rPr lang="fr-FR" sz="1800" b="1" dirty="0"/>
              <a:t>d’un questionnement</a:t>
            </a:r>
            <a:r>
              <a:rPr lang="fr-FR" sz="1800" dirty="0"/>
              <a:t> collectif ou individuel </a:t>
            </a:r>
            <a:r>
              <a:rPr lang="fr-FR" sz="1800" b="1" dirty="0"/>
              <a:t>10</a:t>
            </a:r>
            <a:endParaRPr lang="fr-FR" sz="1800" dirty="0"/>
          </a:p>
          <a:p>
            <a:pPr lvl="1"/>
            <a:r>
              <a:rPr lang="fr-FR" sz="1800" b="1" dirty="0"/>
              <a:t>Rechercher une réponse à des questions que l’on se pose, faire un exposé </a:t>
            </a:r>
            <a:r>
              <a:rPr lang="fr-FR" sz="1800" dirty="0"/>
              <a:t>2, </a:t>
            </a:r>
            <a:r>
              <a:rPr lang="fr-FR" sz="1800" b="1" dirty="0"/>
              <a:t>émettre des hypothèses, infirmer ou confirmer des hypothèses</a:t>
            </a:r>
            <a:r>
              <a:rPr lang="fr-FR" sz="1800" dirty="0"/>
              <a:t> 2 </a:t>
            </a:r>
            <a:r>
              <a:rPr lang="fr-FR" sz="1800" b="1" dirty="0"/>
              <a:t>débattre, exprimer un ressenti </a:t>
            </a:r>
            <a:r>
              <a:rPr lang="fr-FR" sz="1800" dirty="0" smtClean="0"/>
              <a:t>16</a:t>
            </a:r>
            <a:endParaRPr lang="fr-FR" sz="1800" dirty="0"/>
          </a:p>
          <a:p>
            <a:pPr lvl="1"/>
            <a:r>
              <a:rPr lang="fr-FR" sz="1800" b="1" dirty="0" smtClean="0"/>
              <a:t>Lister </a:t>
            </a:r>
            <a:r>
              <a:rPr lang="fr-FR" sz="1800" b="1" dirty="0"/>
              <a:t>ce qu’on voit, dire ce qu’on comprend, en tirer une conclusion </a:t>
            </a:r>
            <a:r>
              <a:rPr lang="fr-FR" sz="1800" b="1" dirty="0" smtClean="0"/>
              <a:t>3</a:t>
            </a:r>
          </a:p>
          <a:p>
            <a:pPr lvl="1"/>
            <a:r>
              <a:rPr lang="fr-FR" sz="1800" b="1" dirty="0" smtClean="0"/>
              <a:t>Pas d’activité à proprement parler 3</a:t>
            </a:r>
            <a:endParaRPr lang="fr-FR" sz="1800" b="1" dirty="0"/>
          </a:p>
          <a:p>
            <a:pPr marL="914400" lvl="2" indent="0">
              <a:buNone/>
            </a:pPr>
            <a:endParaRPr lang="fr-FR" sz="5600" dirty="0" smtClean="0"/>
          </a:p>
          <a:p>
            <a:pPr marL="914400" lvl="2" indent="0">
              <a:buNone/>
            </a:pPr>
            <a:endParaRPr lang="fr-FR" sz="5600" dirty="0" smtClean="0"/>
          </a:p>
          <a:p>
            <a:pPr marL="0" indent="0">
              <a:buNone/>
            </a:pPr>
            <a:endParaRPr lang="fr-FR" sz="1600" b="1" dirty="0"/>
          </a:p>
        </p:txBody>
      </p:sp>
    </p:spTree>
    <p:extLst>
      <p:ext uri="{BB962C8B-B14F-4D97-AF65-F5344CB8AC3E}">
        <p14:creationId xmlns:p14="http://schemas.microsoft.com/office/powerpoint/2010/main" val="1420884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6744" y="257526"/>
            <a:ext cx="9926189" cy="381104"/>
          </a:xfrm>
        </p:spPr>
        <p:txBody>
          <a:bodyPr>
            <a:normAutofit/>
          </a:bodyPr>
          <a:lstStyle/>
          <a:p>
            <a:pPr marL="457200" indent="-457200">
              <a:buFont typeface="+mj-lt"/>
              <a:buAutoNum type="arabicPeriod" startAt="6"/>
            </a:pPr>
            <a:r>
              <a:rPr lang="fr-FR" sz="1800" b="1" dirty="0" smtClean="0"/>
              <a:t>Comment enseigner explicitement la compréhension des textes documentaires ? </a:t>
            </a:r>
            <a:endParaRPr lang="fr-FR" sz="1800" b="1" dirty="0"/>
          </a:p>
        </p:txBody>
      </p:sp>
      <p:sp>
        <p:nvSpPr>
          <p:cNvPr id="3" name="Espace réservé du contenu 2"/>
          <p:cNvSpPr>
            <a:spLocks noGrp="1"/>
          </p:cNvSpPr>
          <p:nvPr>
            <p:ph idx="1"/>
          </p:nvPr>
        </p:nvSpPr>
        <p:spPr>
          <a:xfrm>
            <a:off x="1249448" y="769257"/>
            <a:ext cx="10653485" cy="5241611"/>
          </a:xfrm>
        </p:spPr>
        <p:txBody>
          <a:bodyPr>
            <a:normAutofit/>
          </a:bodyPr>
          <a:lstStyle/>
          <a:p>
            <a:pPr marL="0" indent="0">
              <a:buNone/>
            </a:pPr>
            <a:r>
              <a:rPr lang="fr-FR" b="1" dirty="0" smtClean="0">
                <a:solidFill>
                  <a:srgbClr val="A53010"/>
                </a:solidFill>
              </a:rPr>
              <a:t>      </a:t>
            </a:r>
            <a:r>
              <a:rPr lang="fr-FR" sz="1400" b="1" dirty="0" smtClean="0">
                <a:solidFill>
                  <a:srgbClr val="A53010"/>
                </a:solidFill>
              </a:rPr>
              <a:t>Proposer un enseignement explicite et structuré de la compréhension des textes documentaires </a:t>
            </a:r>
          </a:p>
          <a:p>
            <a:pPr marL="0" indent="0">
              <a:buNone/>
            </a:pPr>
            <a:endParaRPr lang="fr-FR" sz="1600" b="1" dirty="0"/>
          </a:p>
        </p:txBody>
      </p:sp>
      <p:graphicFrame>
        <p:nvGraphicFramePr>
          <p:cNvPr id="4" name="Tableau 3"/>
          <p:cNvGraphicFramePr>
            <a:graphicFrameLocks noGrp="1"/>
          </p:cNvGraphicFramePr>
          <p:nvPr>
            <p:extLst>
              <p:ext uri="{D42A27DB-BD31-4B8C-83A1-F6EECF244321}">
                <p14:modId xmlns:p14="http://schemas.microsoft.com/office/powerpoint/2010/main" val="1823387701"/>
              </p:ext>
            </p:extLst>
          </p:nvPr>
        </p:nvGraphicFramePr>
        <p:xfrm>
          <a:off x="1101868" y="1135846"/>
          <a:ext cx="10305144" cy="4826398"/>
        </p:xfrm>
        <a:graphic>
          <a:graphicData uri="http://schemas.openxmlformats.org/drawingml/2006/table">
            <a:tbl>
              <a:tblPr firstRow="1" bandRow="1">
                <a:tableStyleId>{5C22544A-7EE6-4342-B048-85BDC9FD1C3A}</a:tableStyleId>
              </a:tblPr>
              <a:tblGrid>
                <a:gridCol w="5152572">
                  <a:extLst>
                    <a:ext uri="{9D8B030D-6E8A-4147-A177-3AD203B41FA5}">
                      <a16:colId xmlns:a16="http://schemas.microsoft.com/office/drawing/2014/main" val="3181963548"/>
                    </a:ext>
                  </a:extLst>
                </a:gridCol>
                <a:gridCol w="5152572">
                  <a:extLst>
                    <a:ext uri="{9D8B030D-6E8A-4147-A177-3AD203B41FA5}">
                      <a16:colId xmlns:a16="http://schemas.microsoft.com/office/drawing/2014/main" val="2179423828"/>
                    </a:ext>
                  </a:extLst>
                </a:gridCol>
              </a:tblGrid>
              <a:tr h="342908">
                <a:tc gridSpan="2">
                  <a:txBody>
                    <a:bodyPr/>
                    <a:lstStyle/>
                    <a:p>
                      <a:pPr algn="ctr"/>
                      <a:r>
                        <a:rPr lang="fr-FR" sz="1800" dirty="0" smtClean="0"/>
                        <a:t>Séquence</a:t>
                      </a:r>
                      <a:r>
                        <a:rPr lang="fr-FR" sz="1800" baseline="0" dirty="0" smtClean="0"/>
                        <a:t> d’apprentissage </a:t>
                      </a:r>
                      <a:endParaRPr lang="fr-FR" sz="1800" dirty="0"/>
                    </a:p>
                  </a:txBody>
                  <a:tcPr/>
                </a:tc>
                <a:tc hMerge="1">
                  <a:txBody>
                    <a:bodyPr/>
                    <a:lstStyle/>
                    <a:p>
                      <a:endParaRPr lang="fr-FR" dirty="0"/>
                    </a:p>
                  </a:txBody>
                  <a:tcPr/>
                </a:tc>
                <a:extLst>
                  <a:ext uri="{0D108BD9-81ED-4DB2-BD59-A6C34878D82A}">
                    <a16:rowId xmlns:a16="http://schemas.microsoft.com/office/drawing/2014/main" val="3133429171"/>
                  </a:ext>
                </a:extLst>
              </a:tr>
              <a:tr h="338210">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r-FR" sz="1600" b="1" dirty="0" smtClean="0"/>
                        <a:t>En amont de la séance 0 : Faîtes un état des lieux</a:t>
                      </a:r>
                      <a:r>
                        <a:rPr lang="fr-FR" sz="1600" b="1" baseline="0" dirty="0" smtClean="0"/>
                        <a:t> des connaissances et des compétences des élèves </a:t>
                      </a:r>
                      <a:endParaRPr lang="fr-FR" sz="1600" b="1" dirty="0"/>
                    </a:p>
                  </a:txBody>
                  <a:tcPr anchor="ctr"/>
                </a:tc>
                <a:tc hMerge="1">
                  <a:txBody>
                    <a:bodyPr/>
                    <a:lstStyle/>
                    <a:p>
                      <a:endParaRPr lang="fr-FR" dirty="0"/>
                    </a:p>
                  </a:txBody>
                  <a:tcPr/>
                </a:tc>
                <a:extLst>
                  <a:ext uri="{0D108BD9-81ED-4DB2-BD59-A6C34878D82A}">
                    <a16:rowId xmlns:a16="http://schemas.microsoft.com/office/drawing/2014/main" val="1496684262"/>
                  </a:ext>
                </a:extLst>
              </a:tr>
              <a:tr h="55106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600" b="1" dirty="0" smtClean="0"/>
                        <a:t>Prise de représentations </a:t>
                      </a:r>
                      <a:endParaRPr lang="fr-FR" sz="1600" b="1"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600" dirty="0" smtClean="0"/>
                        <a:t>Qu’est ce que, selon vous, un texte documentaire ? </a:t>
                      </a:r>
                      <a:endParaRPr lang="fr-FR" sz="1600" dirty="0"/>
                    </a:p>
                  </a:txBody>
                  <a:tcPr/>
                </a:tc>
                <a:extLst>
                  <a:ext uri="{0D108BD9-81ED-4DB2-BD59-A6C34878D82A}">
                    <a16:rowId xmlns:a16="http://schemas.microsoft.com/office/drawing/2014/main" val="3176995670"/>
                  </a:ext>
                </a:extLst>
              </a:tr>
              <a:tr h="342908">
                <a:tc>
                  <a:txBody>
                    <a:bodyPr/>
                    <a:lstStyle/>
                    <a:p>
                      <a:r>
                        <a:rPr lang="fr-FR" sz="1600" b="1" dirty="0" smtClean="0"/>
                        <a:t>Evaluation diagnostique </a:t>
                      </a:r>
                      <a:endParaRPr lang="fr-FR" sz="1600" b="1" dirty="0"/>
                    </a:p>
                  </a:txBody>
                  <a:tcPr/>
                </a:tc>
                <a:tc>
                  <a:txBody>
                    <a:bodyPr/>
                    <a:lstStyle/>
                    <a:p>
                      <a:r>
                        <a:rPr lang="fr-FR" sz="1600" dirty="0" smtClean="0"/>
                        <a:t>Support de votre choix en fonction du niveau de classe et niveau de compétences de vos élèves</a:t>
                      </a:r>
                      <a:endParaRPr lang="fr-FR" sz="1600" dirty="0"/>
                    </a:p>
                  </a:txBody>
                  <a:tcPr/>
                </a:tc>
                <a:extLst>
                  <a:ext uri="{0D108BD9-81ED-4DB2-BD59-A6C34878D82A}">
                    <a16:rowId xmlns:a16="http://schemas.microsoft.com/office/drawing/2014/main" val="3601716832"/>
                  </a:ext>
                </a:extLst>
              </a:tr>
              <a:tr h="342908">
                <a:tc gridSpan="2">
                  <a:txBody>
                    <a:bodyPr/>
                    <a:lstStyle/>
                    <a:p>
                      <a:pPr algn="ctr"/>
                      <a:r>
                        <a:rPr lang="fr-FR" sz="1600" b="1" dirty="0" smtClean="0"/>
                        <a:t>Séance 0 </a:t>
                      </a:r>
                      <a:endParaRPr lang="fr-FR" sz="1600" b="1" dirty="0"/>
                    </a:p>
                  </a:txBody>
                  <a:tcPr/>
                </a:tc>
                <a:tc hMerge="1">
                  <a:txBody>
                    <a:bodyPr/>
                    <a:lstStyle/>
                    <a:p>
                      <a:pPr algn="ctr"/>
                      <a:endParaRPr lang="fr-FR" dirty="0"/>
                    </a:p>
                  </a:txBody>
                  <a:tcPr/>
                </a:tc>
                <a:extLst>
                  <a:ext uri="{0D108BD9-81ED-4DB2-BD59-A6C34878D82A}">
                    <a16:rowId xmlns:a16="http://schemas.microsoft.com/office/drawing/2014/main" val="396662672"/>
                  </a:ext>
                </a:extLst>
              </a:tr>
              <a:tr h="1066317">
                <a:tc rowSpan="2">
                  <a:txBody>
                    <a:bodyPr/>
                    <a:lstStyle/>
                    <a:p>
                      <a:pPr algn="l"/>
                      <a:r>
                        <a:rPr lang="fr-FR" sz="1600" b="1" dirty="0" smtClean="0"/>
                        <a:t>Objectif</a:t>
                      </a:r>
                      <a:r>
                        <a:rPr lang="fr-FR" sz="1600" b="1" baseline="0" dirty="0" smtClean="0"/>
                        <a:t> : </a:t>
                      </a:r>
                      <a:r>
                        <a:rPr lang="fr-FR" sz="1600" baseline="0" dirty="0" smtClean="0"/>
                        <a:t>Apprendre à reconnaître les textes documentaires</a:t>
                      </a:r>
                      <a:endParaRPr lang="fr-FR" sz="1600" b="1" dirty="0"/>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600" b="1" dirty="0" smtClean="0"/>
                        <a:t>Activité1</a:t>
                      </a:r>
                      <a:r>
                        <a:rPr lang="fr-FR" sz="1600" dirty="0" smtClean="0"/>
                        <a:t> : </a:t>
                      </a:r>
                      <a:r>
                        <a:rPr lang="fr-FR" sz="1600" b="1" dirty="0" smtClean="0"/>
                        <a:t>Faire</a:t>
                      </a:r>
                      <a:r>
                        <a:rPr lang="fr-FR" sz="1600" b="1" baseline="0" dirty="0" smtClean="0"/>
                        <a:t> comparer </a:t>
                      </a:r>
                      <a:r>
                        <a:rPr lang="fr-FR" sz="1600" baseline="0" dirty="0" smtClean="0"/>
                        <a:t>un </a:t>
                      </a:r>
                      <a:r>
                        <a:rPr lang="fr-FR" sz="1600" b="1" baseline="0" dirty="0" smtClean="0"/>
                        <a:t>texte narratif </a:t>
                      </a:r>
                      <a:r>
                        <a:rPr lang="fr-FR" sz="1600" baseline="0" dirty="0" smtClean="0"/>
                        <a:t>et un </a:t>
                      </a:r>
                      <a:r>
                        <a:rPr lang="fr-FR" sz="1600" b="1" baseline="0" dirty="0" smtClean="0"/>
                        <a:t>texte documentaire </a:t>
                      </a:r>
                      <a:r>
                        <a:rPr lang="fr-FR" sz="1600" u="sng" baseline="0" dirty="0" smtClean="0"/>
                        <a:t>pour </a:t>
                      </a:r>
                      <a:r>
                        <a:rPr lang="fr-FR" sz="1600" b="1" u="sng" baseline="0" dirty="0" smtClean="0"/>
                        <a:t>identifier la fonction </a:t>
                      </a:r>
                      <a:r>
                        <a:rPr lang="fr-FR" sz="1600" b="1" baseline="0" dirty="0" smtClean="0"/>
                        <a:t>des textes documentaires</a:t>
                      </a:r>
                      <a:endParaRPr lang="fr-FR" sz="1600" b="1" dirty="0" smtClean="0"/>
                    </a:p>
                    <a:p>
                      <a:pPr algn="l"/>
                      <a:r>
                        <a:rPr lang="fr-FR" sz="1600" dirty="0" err="1" smtClean="0"/>
                        <a:t>Cf</a:t>
                      </a:r>
                      <a:r>
                        <a:rPr lang="fr-FR" sz="1600" dirty="0" smtClean="0"/>
                        <a:t> séance du GDML 26 </a:t>
                      </a:r>
                      <a:endParaRPr lang="fr-FR" sz="1600" b="0" dirty="0"/>
                    </a:p>
                  </a:txBody>
                  <a:tcPr/>
                </a:tc>
                <a:extLst>
                  <a:ext uri="{0D108BD9-81ED-4DB2-BD59-A6C34878D82A}">
                    <a16:rowId xmlns:a16="http://schemas.microsoft.com/office/drawing/2014/main" val="411967634"/>
                  </a:ext>
                </a:extLst>
              </a:tr>
              <a:tr h="292608">
                <a:tc vMerge="1">
                  <a:txBody>
                    <a:bodyPr/>
                    <a:lstStyle/>
                    <a:p>
                      <a:pPr algn="ctr"/>
                      <a:endParaRPr lang="fr-FR" b="1"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600" b="1" dirty="0" smtClean="0"/>
                        <a:t>Activité 2 </a:t>
                      </a:r>
                      <a:r>
                        <a:rPr lang="fr-FR" sz="1600" dirty="0" smtClean="0"/>
                        <a:t>: </a:t>
                      </a:r>
                      <a:r>
                        <a:rPr lang="fr-FR" sz="1600" b="1" dirty="0" smtClean="0"/>
                        <a:t>Comparer plusieurs textes documentaires </a:t>
                      </a:r>
                      <a:r>
                        <a:rPr lang="fr-FR" sz="1600" dirty="0" smtClean="0"/>
                        <a:t>pour en </a:t>
                      </a:r>
                      <a:r>
                        <a:rPr lang="fr-FR" sz="1600" b="1" u="sng" dirty="0" smtClean="0"/>
                        <a:t>extraire les constantes </a:t>
                      </a:r>
                      <a:r>
                        <a:rPr lang="fr-FR" sz="1600" dirty="0" smtClean="0"/>
                        <a:t>du point de vue de </a:t>
                      </a:r>
                      <a:r>
                        <a:rPr lang="fr-FR" sz="1600" b="1" dirty="0" smtClean="0"/>
                        <a:t>la mise en page</a:t>
                      </a:r>
                      <a:r>
                        <a:rPr lang="fr-FR" sz="1600" dirty="0" smtClean="0"/>
                        <a:t>, des </a:t>
                      </a:r>
                      <a:r>
                        <a:rPr lang="fr-FR" sz="1600" b="1" dirty="0" smtClean="0"/>
                        <a:t>aspects sémantiques </a:t>
                      </a:r>
                      <a:r>
                        <a:rPr lang="fr-FR" sz="1600" dirty="0" smtClean="0"/>
                        <a:t>et </a:t>
                      </a:r>
                      <a:r>
                        <a:rPr lang="fr-FR" sz="1600" b="1" dirty="0" smtClean="0"/>
                        <a:t>syntaxiques</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600" dirty="0" smtClean="0"/>
                        <a:t>Mise en activité durant le présentiel </a:t>
                      </a:r>
                    </a:p>
                    <a:p>
                      <a:pPr algn="ctr"/>
                      <a:endParaRPr lang="fr-FR" sz="1600" b="1" dirty="0"/>
                    </a:p>
                  </a:txBody>
                  <a:tcPr/>
                </a:tc>
                <a:extLst>
                  <a:ext uri="{0D108BD9-81ED-4DB2-BD59-A6C34878D82A}">
                    <a16:rowId xmlns:a16="http://schemas.microsoft.com/office/drawing/2014/main" val="1103852918"/>
                  </a:ext>
                </a:extLst>
              </a:tr>
            </a:tbl>
          </a:graphicData>
        </a:graphic>
      </p:graphicFrame>
    </p:spTree>
    <p:extLst>
      <p:ext uri="{BB962C8B-B14F-4D97-AF65-F5344CB8AC3E}">
        <p14:creationId xmlns:p14="http://schemas.microsoft.com/office/powerpoint/2010/main" val="18307947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32547" y="624110"/>
            <a:ext cx="9772065" cy="735458"/>
          </a:xfrm>
        </p:spPr>
        <p:txBody>
          <a:bodyPr/>
          <a:lstStyle/>
          <a:p>
            <a:r>
              <a:rPr lang="fr-FR" b="1" dirty="0" smtClean="0"/>
              <a:t>Format , objectifs, contenu de la formation</a:t>
            </a:r>
            <a:endParaRPr lang="fr-FR" b="1" dirty="0"/>
          </a:p>
        </p:txBody>
      </p:sp>
      <p:sp>
        <p:nvSpPr>
          <p:cNvPr id="3" name="Espace réservé du contenu 2"/>
          <p:cNvSpPr>
            <a:spLocks noGrp="1"/>
          </p:cNvSpPr>
          <p:nvPr>
            <p:ph idx="1"/>
          </p:nvPr>
        </p:nvSpPr>
        <p:spPr>
          <a:xfrm>
            <a:off x="1732547" y="1729453"/>
            <a:ext cx="9541042" cy="4779631"/>
          </a:xfrm>
        </p:spPr>
        <p:txBody>
          <a:bodyPr>
            <a:normAutofit/>
          </a:bodyPr>
          <a:lstStyle/>
          <a:p>
            <a:r>
              <a:rPr lang="fr-FR" dirty="0" smtClean="0"/>
              <a:t>Se reporter au document papier  distribué par le formateur à votre arrivée.</a:t>
            </a:r>
          </a:p>
          <a:p>
            <a:r>
              <a:rPr lang="fr-FR" dirty="0" smtClean="0"/>
              <a:t>Ce document est  disponible au format numérique  sur le site de l’IEN dans l’article consacré à cette formation et vous a été également transmis par mail.</a:t>
            </a:r>
          </a:p>
          <a:p>
            <a:pPr marL="0" indent="0">
              <a:buNone/>
            </a:pPr>
            <a:r>
              <a:rPr lang="fr-FR" b="1" dirty="0" smtClean="0"/>
              <a:t>Commentaires rapides :</a:t>
            </a:r>
          </a:p>
          <a:p>
            <a:r>
              <a:rPr lang="fr-FR" dirty="0" smtClean="0"/>
              <a:t>Une formation proposée par le GDML 26 </a:t>
            </a:r>
          </a:p>
          <a:p>
            <a:r>
              <a:rPr lang="fr-FR" b="1" dirty="0" smtClean="0"/>
              <a:t>Il nous est apparu essentiel de vous proposer dans le cadre de cette formation :</a:t>
            </a:r>
            <a:r>
              <a:rPr lang="fr-FR" dirty="0" smtClean="0"/>
              <a:t> </a:t>
            </a:r>
          </a:p>
          <a:p>
            <a:pPr lvl="1">
              <a:buFont typeface="Wingdings" panose="05000000000000000000" pitchFamily="2" charset="2"/>
              <a:buChar char="q"/>
            </a:pPr>
            <a:r>
              <a:rPr lang="fr-FR" dirty="0" smtClean="0"/>
              <a:t>De faire entrer le réel dans la formation </a:t>
            </a:r>
          </a:p>
          <a:p>
            <a:pPr lvl="1">
              <a:buFont typeface="Wingdings" panose="05000000000000000000" pitchFamily="2" charset="2"/>
              <a:buChar char="q"/>
            </a:pPr>
            <a:r>
              <a:rPr lang="fr-FR" dirty="0" smtClean="0"/>
              <a:t>D’enrichir vos  connaissances didactiques </a:t>
            </a:r>
          </a:p>
          <a:p>
            <a:pPr lvl="1">
              <a:buFont typeface="Wingdings" panose="05000000000000000000" pitchFamily="2" charset="2"/>
              <a:buChar char="q"/>
            </a:pPr>
            <a:r>
              <a:rPr lang="fr-FR" dirty="0" smtClean="0"/>
              <a:t>De vous  approprier des </a:t>
            </a:r>
            <a:r>
              <a:rPr lang="fr-FR" dirty="0"/>
              <a:t>démarches didactiques et pédagogiques, </a:t>
            </a:r>
            <a:r>
              <a:rPr lang="fr-FR" dirty="0" smtClean="0"/>
              <a:t>des outils et de les expérimenter dans le quotidien de votre classe</a:t>
            </a:r>
            <a:endParaRPr lang="fr-FR" dirty="0"/>
          </a:p>
          <a:p>
            <a:pPr lvl="1">
              <a:buFont typeface="Wingdings" panose="05000000000000000000" pitchFamily="2" charset="2"/>
              <a:buChar char="q"/>
            </a:pPr>
            <a:r>
              <a:rPr lang="fr-FR" dirty="0"/>
              <a:t>D’approfondir vos connaissances sur l’enseignement explicite</a:t>
            </a:r>
          </a:p>
          <a:p>
            <a:pPr lvl="1">
              <a:buFont typeface="Wingdings" panose="05000000000000000000" pitchFamily="2" charset="2"/>
              <a:buChar char="q"/>
            </a:pPr>
            <a:r>
              <a:rPr lang="fr-FR" dirty="0"/>
              <a:t>De </a:t>
            </a:r>
            <a:r>
              <a:rPr lang="fr-FR" dirty="0" smtClean="0"/>
              <a:t>découvrir </a:t>
            </a:r>
            <a:r>
              <a:rPr lang="fr-FR" dirty="0"/>
              <a:t>des modalités d’accompagnement des élèves en difficultés</a:t>
            </a:r>
          </a:p>
          <a:p>
            <a:pPr lvl="1">
              <a:buFont typeface="Wingdings" panose="05000000000000000000" pitchFamily="2" charset="2"/>
              <a:buChar char="q"/>
            </a:pPr>
            <a:endParaRPr lang="fr-FR" dirty="0" smtClean="0"/>
          </a:p>
          <a:p>
            <a:pPr lvl="1">
              <a:buFont typeface="Wingdings" panose="05000000000000000000" pitchFamily="2" charset="2"/>
              <a:buChar char="q"/>
            </a:pPr>
            <a:endParaRPr lang="fr-FR" dirty="0"/>
          </a:p>
        </p:txBody>
      </p:sp>
    </p:spTree>
    <p:extLst>
      <p:ext uri="{BB962C8B-B14F-4D97-AF65-F5344CB8AC3E}">
        <p14:creationId xmlns:p14="http://schemas.microsoft.com/office/powerpoint/2010/main" val="607847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500"/>
                                        <p:tgtEl>
                                          <p:spTgt spid="3">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fade">
                                      <p:cBhvr>
                                        <p:cTn id="22" dur="500"/>
                                        <p:tgtEl>
                                          <p:spTgt spid="3">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fade">
                                      <p:cBhvr>
                                        <p:cTn id="2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09092" y="597568"/>
            <a:ext cx="9489350" cy="657497"/>
          </a:xfrm>
        </p:spPr>
        <p:txBody>
          <a:bodyPr>
            <a:normAutofit fontScale="90000"/>
          </a:bodyPr>
          <a:lstStyle/>
          <a:p>
            <a:pPr marL="514350" indent="-514350">
              <a:buFont typeface="+mj-lt"/>
              <a:buAutoNum type="arabicPeriod" startAt="6"/>
            </a:pPr>
            <a:r>
              <a:rPr lang="fr-FR" sz="3200" b="1" dirty="0"/>
              <a:t>Comment enseigner explicitement la compréhension des textes documentaires ? </a:t>
            </a:r>
          </a:p>
        </p:txBody>
      </p:sp>
      <p:sp>
        <p:nvSpPr>
          <p:cNvPr id="3" name="Espace réservé du contenu 2"/>
          <p:cNvSpPr>
            <a:spLocks noGrp="1"/>
          </p:cNvSpPr>
          <p:nvPr>
            <p:ph idx="1"/>
          </p:nvPr>
        </p:nvSpPr>
        <p:spPr>
          <a:xfrm>
            <a:off x="696686" y="1803324"/>
            <a:ext cx="11017106" cy="4604448"/>
          </a:xfrm>
        </p:spPr>
        <p:txBody>
          <a:bodyPr>
            <a:normAutofit/>
          </a:bodyPr>
          <a:lstStyle/>
          <a:p>
            <a:pPr marL="0" indent="0">
              <a:buNone/>
            </a:pPr>
            <a:r>
              <a:rPr lang="fr-FR" sz="2200" dirty="0" smtClean="0"/>
              <a:t>On </a:t>
            </a:r>
            <a:r>
              <a:rPr lang="fr-FR" sz="2200" dirty="0"/>
              <a:t>peut reconnaître, identifier les textes </a:t>
            </a:r>
            <a:r>
              <a:rPr lang="fr-FR" sz="2200" dirty="0" smtClean="0"/>
              <a:t>documentaires </a:t>
            </a:r>
            <a:r>
              <a:rPr lang="fr-FR" sz="2200" dirty="0"/>
              <a:t>en repérant </a:t>
            </a:r>
            <a:r>
              <a:rPr lang="fr-FR" sz="2200" b="1" dirty="0">
                <a:solidFill>
                  <a:schemeClr val="accent2">
                    <a:lumMod val="75000"/>
                  </a:schemeClr>
                </a:solidFill>
              </a:rPr>
              <a:t>certaines constantes </a:t>
            </a:r>
            <a:r>
              <a:rPr lang="fr-FR" sz="2200" dirty="0">
                <a:solidFill>
                  <a:schemeClr val="accent2">
                    <a:lumMod val="75000"/>
                  </a:schemeClr>
                </a:solidFill>
              </a:rPr>
              <a:t>de ce type de texte du point de vue de </a:t>
            </a:r>
            <a:r>
              <a:rPr lang="fr-FR" sz="2200" b="1" dirty="0">
                <a:solidFill>
                  <a:schemeClr val="accent2">
                    <a:lumMod val="75000"/>
                  </a:schemeClr>
                </a:solidFill>
              </a:rPr>
              <a:t>la mise en </a:t>
            </a:r>
            <a:r>
              <a:rPr lang="fr-FR" sz="2200" b="1" dirty="0" smtClean="0">
                <a:solidFill>
                  <a:schemeClr val="accent2">
                    <a:lumMod val="75000"/>
                  </a:schemeClr>
                </a:solidFill>
              </a:rPr>
              <a:t>page</a:t>
            </a:r>
            <a:r>
              <a:rPr lang="fr-FR" sz="2200" b="1" dirty="0">
                <a:solidFill>
                  <a:schemeClr val="accent2">
                    <a:lumMod val="75000"/>
                  </a:schemeClr>
                </a:solidFill>
              </a:rPr>
              <a:t>, des aspects sémantiques et des aspects syntaxiques</a:t>
            </a:r>
            <a:endParaRPr lang="fr-FR" sz="2200" b="1" dirty="0" smtClean="0">
              <a:solidFill>
                <a:schemeClr val="accent2">
                  <a:lumMod val="75000"/>
                </a:schemeClr>
              </a:solidFill>
            </a:endParaRPr>
          </a:p>
          <a:p>
            <a:pPr marL="0" indent="0">
              <a:buNone/>
            </a:pPr>
            <a:r>
              <a:rPr lang="fr-FR" sz="2600" b="1" dirty="0" smtClean="0">
                <a:solidFill>
                  <a:schemeClr val="tx1"/>
                </a:solidFill>
              </a:rPr>
              <a:t>Mise </a:t>
            </a:r>
            <a:r>
              <a:rPr lang="fr-FR" sz="2600" b="1" dirty="0">
                <a:solidFill>
                  <a:schemeClr val="tx1"/>
                </a:solidFill>
              </a:rPr>
              <a:t>en activité :</a:t>
            </a:r>
          </a:p>
          <a:p>
            <a:r>
              <a:rPr lang="fr-FR" b="1" dirty="0">
                <a:solidFill>
                  <a:schemeClr val="tx1"/>
                </a:solidFill>
              </a:rPr>
              <a:t>Objectif : </a:t>
            </a:r>
            <a:r>
              <a:rPr lang="fr-FR" dirty="0">
                <a:solidFill>
                  <a:schemeClr val="tx1"/>
                </a:solidFill>
              </a:rPr>
              <a:t>Identifier les caractéristiques des textes documentaires du point de vue de la mise en page, des aspects sémantiques et des aspects syntaxiques</a:t>
            </a:r>
            <a:r>
              <a:rPr lang="fr-FR" dirty="0" smtClean="0">
                <a:solidFill>
                  <a:schemeClr val="tx1"/>
                </a:solidFill>
              </a:rPr>
              <a:t>. </a:t>
            </a:r>
          </a:p>
          <a:p>
            <a:r>
              <a:rPr lang="fr-FR" b="1" dirty="0" smtClean="0">
                <a:solidFill>
                  <a:schemeClr val="tx1"/>
                </a:solidFill>
              </a:rPr>
              <a:t>Consignes : </a:t>
            </a:r>
            <a:r>
              <a:rPr lang="fr-FR" dirty="0" smtClean="0">
                <a:solidFill>
                  <a:schemeClr val="tx1"/>
                </a:solidFill>
              </a:rPr>
              <a:t>Dégager les caractéristiques communes au corpus de textes documentaires à votre disposition. Vous identifierez l’intention de l’auteur, la mise en page, les aspects sémantiques et les aspects syntaxiques. L’activité se fera en groupe.</a:t>
            </a:r>
            <a:r>
              <a:rPr lang="fr-FR" b="1" dirty="0" smtClean="0">
                <a:solidFill>
                  <a:schemeClr val="tx1"/>
                </a:solidFill>
              </a:rPr>
              <a:t> Durée : 15 minutes</a:t>
            </a:r>
          </a:p>
          <a:p>
            <a:r>
              <a:rPr lang="fr-FR" b="1" dirty="0" smtClean="0">
                <a:solidFill>
                  <a:schemeClr val="tx1"/>
                </a:solidFill>
              </a:rPr>
              <a:t>Organisation </a:t>
            </a:r>
            <a:r>
              <a:rPr lang="fr-FR" b="1" dirty="0">
                <a:solidFill>
                  <a:schemeClr val="tx1"/>
                </a:solidFill>
              </a:rPr>
              <a:t>: </a:t>
            </a:r>
            <a:r>
              <a:rPr lang="fr-FR" b="1" dirty="0" smtClean="0">
                <a:solidFill>
                  <a:schemeClr val="tx1"/>
                </a:solidFill>
              </a:rPr>
              <a:t> </a:t>
            </a:r>
            <a:r>
              <a:rPr lang="fr-FR" dirty="0">
                <a:solidFill>
                  <a:schemeClr val="tx1"/>
                </a:solidFill>
              </a:rPr>
              <a:t>Prise de connaissance individuelle des textes  5 min , échanges en groupe pour faire émerger les caractéristiques </a:t>
            </a:r>
            <a:r>
              <a:rPr lang="fr-FR" dirty="0" smtClean="0">
                <a:solidFill>
                  <a:schemeClr val="tx1"/>
                </a:solidFill>
              </a:rPr>
              <a:t>5 min </a:t>
            </a:r>
            <a:r>
              <a:rPr lang="fr-FR" dirty="0">
                <a:solidFill>
                  <a:schemeClr val="tx1"/>
                </a:solidFill>
              </a:rPr>
              <a:t>, mise en commun 5 min  </a:t>
            </a:r>
            <a:r>
              <a:rPr lang="fr-FR" dirty="0" smtClean="0">
                <a:solidFill>
                  <a:schemeClr val="tx1"/>
                </a:solidFill>
              </a:rPr>
              <a:t> Durée : 15 minutes</a:t>
            </a:r>
            <a:endParaRPr lang="fr-FR" dirty="0">
              <a:solidFill>
                <a:schemeClr val="tx1"/>
              </a:solidFill>
            </a:endParaRPr>
          </a:p>
        </p:txBody>
      </p:sp>
    </p:spTree>
    <p:extLst>
      <p:ext uri="{BB962C8B-B14F-4D97-AF65-F5344CB8AC3E}">
        <p14:creationId xmlns:p14="http://schemas.microsoft.com/office/powerpoint/2010/main" val="33908980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09092" y="597568"/>
            <a:ext cx="9489350" cy="657497"/>
          </a:xfrm>
        </p:spPr>
        <p:txBody>
          <a:bodyPr>
            <a:normAutofit fontScale="90000"/>
          </a:bodyPr>
          <a:lstStyle/>
          <a:p>
            <a:pPr marL="514350" indent="-514350">
              <a:buFont typeface="+mj-lt"/>
              <a:buAutoNum type="arabicPeriod" startAt="6"/>
            </a:pPr>
            <a:r>
              <a:rPr lang="fr-FR" sz="3200" b="1" dirty="0"/>
              <a:t>Comment enseigner explicitement la compréhension des textes documentaires ? </a:t>
            </a:r>
          </a:p>
        </p:txBody>
      </p:sp>
      <p:sp>
        <p:nvSpPr>
          <p:cNvPr id="3" name="Espace réservé du contenu 2"/>
          <p:cNvSpPr>
            <a:spLocks noGrp="1"/>
          </p:cNvSpPr>
          <p:nvPr>
            <p:ph idx="1"/>
          </p:nvPr>
        </p:nvSpPr>
        <p:spPr>
          <a:xfrm>
            <a:off x="696686" y="1803324"/>
            <a:ext cx="11017106" cy="4604448"/>
          </a:xfrm>
        </p:spPr>
        <p:txBody>
          <a:bodyPr>
            <a:normAutofit/>
          </a:bodyPr>
          <a:lstStyle/>
          <a:p>
            <a:pPr marL="0" indent="0">
              <a:buNone/>
            </a:pPr>
            <a:r>
              <a:rPr lang="fr-FR" sz="2200" dirty="0" smtClean="0"/>
              <a:t>On </a:t>
            </a:r>
            <a:r>
              <a:rPr lang="fr-FR" sz="2200" dirty="0"/>
              <a:t>peut reconnaître, identifier les textes </a:t>
            </a:r>
            <a:r>
              <a:rPr lang="fr-FR" sz="2200" dirty="0" smtClean="0"/>
              <a:t>documentaires </a:t>
            </a:r>
            <a:r>
              <a:rPr lang="fr-FR" sz="2200" dirty="0"/>
              <a:t>en repérant </a:t>
            </a:r>
            <a:r>
              <a:rPr lang="fr-FR" sz="2200" b="1" dirty="0">
                <a:solidFill>
                  <a:schemeClr val="accent2">
                    <a:lumMod val="75000"/>
                  </a:schemeClr>
                </a:solidFill>
              </a:rPr>
              <a:t>certaines constantes </a:t>
            </a:r>
            <a:r>
              <a:rPr lang="fr-FR" sz="2200" dirty="0">
                <a:solidFill>
                  <a:schemeClr val="accent2">
                    <a:lumMod val="75000"/>
                  </a:schemeClr>
                </a:solidFill>
              </a:rPr>
              <a:t>de ce type de texte du point de vue de </a:t>
            </a:r>
            <a:r>
              <a:rPr lang="fr-FR" sz="2200" b="1" dirty="0">
                <a:solidFill>
                  <a:schemeClr val="accent2">
                    <a:lumMod val="75000"/>
                  </a:schemeClr>
                </a:solidFill>
              </a:rPr>
              <a:t>la mise en </a:t>
            </a:r>
            <a:r>
              <a:rPr lang="fr-FR" sz="2200" b="1" dirty="0" smtClean="0">
                <a:solidFill>
                  <a:schemeClr val="accent2">
                    <a:lumMod val="75000"/>
                  </a:schemeClr>
                </a:solidFill>
              </a:rPr>
              <a:t>page</a:t>
            </a:r>
            <a:r>
              <a:rPr lang="fr-FR" sz="2200" b="1" dirty="0">
                <a:solidFill>
                  <a:schemeClr val="accent2">
                    <a:lumMod val="75000"/>
                  </a:schemeClr>
                </a:solidFill>
              </a:rPr>
              <a:t>, des aspects sémantiques et des aspects </a:t>
            </a:r>
            <a:r>
              <a:rPr lang="fr-FR" sz="2200" b="1" dirty="0" smtClean="0">
                <a:solidFill>
                  <a:schemeClr val="accent2">
                    <a:lumMod val="75000"/>
                  </a:schemeClr>
                </a:solidFill>
              </a:rPr>
              <a:t>syntaxiques</a:t>
            </a:r>
          </a:p>
          <a:p>
            <a:pPr marL="0" indent="0">
              <a:buNone/>
            </a:pPr>
            <a:r>
              <a:rPr lang="fr-FR" sz="2600" b="1" dirty="0" smtClean="0">
                <a:solidFill>
                  <a:schemeClr val="tx1"/>
                </a:solidFill>
              </a:rPr>
              <a:t>Mise en activité :</a:t>
            </a:r>
          </a:p>
          <a:p>
            <a:r>
              <a:rPr lang="fr-FR" b="1" dirty="0" smtClean="0">
                <a:solidFill>
                  <a:schemeClr val="tx1"/>
                </a:solidFill>
              </a:rPr>
              <a:t>Supports </a:t>
            </a:r>
            <a:r>
              <a:rPr lang="fr-FR" b="1" dirty="0">
                <a:solidFill>
                  <a:schemeClr val="tx1"/>
                </a:solidFill>
              </a:rPr>
              <a:t>proposés à l’analyse :</a:t>
            </a:r>
          </a:p>
          <a:p>
            <a:pPr lvl="1"/>
            <a:r>
              <a:rPr lang="fr-FR" b="1" dirty="0">
                <a:solidFill>
                  <a:schemeClr val="tx1"/>
                </a:solidFill>
              </a:rPr>
              <a:t>Histoire: Être chevaliers ça s’apprend </a:t>
            </a:r>
            <a:r>
              <a:rPr lang="fr-FR" sz="1200" b="1" dirty="0">
                <a:solidFill>
                  <a:schemeClr val="tx1"/>
                </a:solidFill>
              </a:rPr>
              <a:t>(documentaire Issu de Image Doc n°2014 juin 2019) </a:t>
            </a:r>
            <a:r>
              <a:rPr lang="fr-FR" b="1" dirty="0">
                <a:solidFill>
                  <a:schemeClr val="tx1"/>
                </a:solidFill>
              </a:rPr>
              <a:t>et A quoi servait le Colisée de Rome ? </a:t>
            </a:r>
            <a:r>
              <a:rPr lang="fr-FR" sz="1200" b="1" dirty="0">
                <a:solidFill>
                  <a:schemeClr val="tx1"/>
                </a:solidFill>
              </a:rPr>
              <a:t>(documentaire issu du magazine Tout comprendre junior Janvier 2018)</a:t>
            </a:r>
          </a:p>
          <a:p>
            <a:pPr lvl="1"/>
            <a:r>
              <a:rPr lang="fr-FR" b="1" dirty="0">
                <a:solidFill>
                  <a:schemeClr val="tx1"/>
                </a:solidFill>
              </a:rPr>
              <a:t>Sciences et technologie : Comment le soleil chauffe-t-il la Terre? </a:t>
            </a:r>
            <a:r>
              <a:rPr lang="fr-FR" b="1" dirty="0">
                <a:solidFill>
                  <a:srgbClr val="FF0000"/>
                </a:solidFill>
              </a:rPr>
              <a:t>(origine) </a:t>
            </a:r>
            <a:r>
              <a:rPr lang="fr-FR" b="1" dirty="0">
                <a:solidFill>
                  <a:schemeClr val="tx1"/>
                </a:solidFill>
              </a:rPr>
              <a:t>et Les tremblements de Terre </a:t>
            </a:r>
            <a:r>
              <a:rPr lang="fr-FR" sz="1200" b="1" dirty="0">
                <a:solidFill>
                  <a:schemeClr val="tx1"/>
                </a:solidFill>
              </a:rPr>
              <a:t>(issu de l’ouvrage le ciel et la terre cycle 3 Editions Belin)</a:t>
            </a:r>
          </a:p>
          <a:p>
            <a:pPr lvl="1"/>
            <a:r>
              <a:rPr lang="fr-FR" b="1" dirty="0">
                <a:solidFill>
                  <a:schemeClr val="tx1"/>
                </a:solidFill>
              </a:rPr>
              <a:t>Histoire des arts : Qu’est-ce que le cubisme ? </a:t>
            </a:r>
            <a:r>
              <a:rPr lang="fr-FR" dirty="0">
                <a:solidFill>
                  <a:schemeClr val="tx1"/>
                </a:solidFill>
              </a:rPr>
              <a:t>(</a:t>
            </a:r>
            <a:r>
              <a:rPr lang="fr-FR" sz="1200" dirty="0">
                <a:solidFill>
                  <a:schemeClr val="tx1"/>
                </a:solidFill>
              </a:rPr>
              <a:t>issu de la revue le petit Léonard n°23 septembre 2018)</a:t>
            </a:r>
            <a:r>
              <a:rPr lang="fr-FR" dirty="0">
                <a:solidFill>
                  <a:schemeClr val="tx1"/>
                </a:solidFill>
              </a:rPr>
              <a:t> </a:t>
            </a:r>
            <a:r>
              <a:rPr lang="fr-FR" b="1" dirty="0">
                <a:solidFill>
                  <a:schemeClr val="tx1"/>
                </a:solidFill>
              </a:rPr>
              <a:t>et Les Instruments de musique </a:t>
            </a:r>
            <a:r>
              <a:rPr lang="fr-FR" sz="1200" dirty="0">
                <a:solidFill>
                  <a:schemeClr val="tx1"/>
                </a:solidFill>
              </a:rPr>
              <a:t>(pas </a:t>
            </a:r>
            <a:r>
              <a:rPr lang="fr-FR" sz="1200" dirty="0" smtClean="0">
                <a:solidFill>
                  <a:schemeClr val="tx1"/>
                </a:solidFill>
              </a:rPr>
              <a:t>d’origine </a:t>
            </a:r>
            <a:r>
              <a:rPr lang="fr-FR" sz="1200" dirty="0">
                <a:solidFill>
                  <a:schemeClr val="tx1"/>
                </a:solidFill>
              </a:rPr>
              <a:t>donnée)</a:t>
            </a:r>
          </a:p>
          <a:p>
            <a:pPr marL="0" indent="0">
              <a:buNone/>
            </a:pPr>
            <a:endParaRPr lang="fr-FR" sz="2600" b="1" dirty="0" smtClean="0">
              <a:solidFill>
                <a:schemeClr val="tx1"/>
              </a:solidFill>
            </a:endParaRPr>
          </a:p>
        </p:txBody>
      </p:sp>
    </p:spTree>
    <p:extLst>
      <p:ext uri="{BB962C8B-B14F-4D97-AF65-F5344CB8AC3E}">
        <p14:creationId xmlns:p14="http://schemas.microsoft.com/office/powerpoint/2010/main" val="868094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33937" y="143203"/>
            <a:ext cx="9426429" cy="657497"/>
          </a:xfrm>
        </p:spPr>
        <p:txBody>
          <a:bodyPr>
            <a:normAutofit fontScale="90000"/>
          </a:bodyPr>
          <a:lstStyle/>
          <a:p>
            <a:pPr marL="514350" indent="-514350">
              <a:buFont typeface="+mj-lt"/>
              <a:buAutoNum type="arabicPeriod" startAt="6"/>
            </a:pPr>
            <a:r>
              <a:rPr lang="fr-FR" sz="2900" b="1" dirty="0">
                <a:solidFill>
                  <a:prstClr val="black">
                    <a:lumMod val="85000"/>
                    <a:lumOff val="15000"/>
                  </a:prstClr>
                </a:solidFill>
              </a:rPr>
              <a:t>Comment enseigner explicitement la compréhension des textes documentaires ? </a:t>
            </a:r>
            <a:endParaRPr lang="fr-FR" sz="3200" b="1" dirty="0"/>
          </a:p>
        </p:txBody>
      </p:sp>
      <p:sp>
        <p:nvSpPr>
          <p:cNvPr id="3" name="Espace réservé du contenu 2"/>
          <p:cNvSpPr>
            <a:spLocks noGrp="1"/>
          </p:cNvSpPr>
          <p:nvPr>
            <p:ph idx="1"/>
          </p:nvPr>
        </p:nvSpPr>
        <p:spPr>
          <a:xfrm>
            <a:off x="754744" y="1260348"/>
            <a:ext cx="11437256" cy="5430738"/>
          </a:xfrm>
        </p:spPr>
        <p:txBody>
          <a:bodyPr>
            <a:normAutofit/>
          </a:bodyPr>
          <a:lstStyle/>
          <a:p>
            <a:pPr marL="0" lvl="0" indent="0">
              <a:buClr>
                <a:srgbClr val="A53010"/>
              </a:buClr>
              <a:buNone/>
            </a:pPr>
            <a:r>
              <a:rPr lang="fr-FR" sz="2200" dirty="0" smtClean="0">
                <a:solidFill>
                  <a:prstClr val="black">
                    <a:lumMod val="75000"/>
                    <a:lumOff val="25000"/>
                  </a:prstClr>
                </a:solidFill>
              </a:rPr>
              <a:t>On </a:t>
            </a:r>
            <a:r>
              <a:rPr lang="fr-FR" sz="2200" dirty="0">
                <a:solidFill>
                  <a:prstClr val="black">
                    <a:lumMod val="75000"/>
                    <a:lumOff val="25000"/>
                  </a:prstClr>
                </a:solidFill>
              </a:rPr>
              <a:t>peut reconnaître, identifier les textes documentaires en repérant </a:t>
            </a:r>
            <a:r>
              <a:rPr lang="fr-FR" sz="2200" b="1" dirty="0">
                <a:solidFill>
                  <a:srgbClr val="DE7E18">
                    <a:lumMod val="75000"/>
                  </a:srgbClr>
                </a:solidFill>
              </a:rPr>
              <a:t>certaines constantes </a:t>
            </a:r>
            <a:r>
              <a:rPr lang="fr-FR" sz="2200" dirty="0">
                <a:solidFill>
                  <a:srgbClr val="DE7E18">
                    <a:lumMod val="75000"/>
                  </a:srgbClr>
                </a:solidFill>
              </a:rPr>
              <a:t>de ce type de texte du point de vue de </a:t>
            </a:r>
            <a:r>
              <a:rPr lang="fr-FR" sz="2200" b="1" dirty="0">
                <a:solidFill>
                  <a:srgbClr val="DE7E18">
                    <a:lumMod val="75000"/>
                  </a:srgbClr>
                </a:solidFill>
              </a:rPr>
              <a:t>la mise en page, des aspects sémantiques et des aspects syntaxiques</a:t>
            </a:r>
          </a:p>
          <a:p>
            <a:pPr marL="0" lvl="0" indent="0">
              <a:buClr>
                <a:srgbClr val="A53010"/>
              </a:buClr>
              <a:buNone/>
            </a:pPr>
            <a:r>
              <a:rPr lang="fr-FR" sz="2600" b="1" dirty="0">
                <a:solidFill>
                  <a:srgbClr val="00B050"/>
                </a:solidFill>
              </a:rPr>
              <a:t>Mise en activité </a:t>
            </a:r>
            <a:r>
              <a:rPr lang="fr-FR" sz="2600" b="1" dirty="0" smtClean="0">
                <a:solidFill>
                  <a:srgbClr val="00B050"/>
                </a:solidFill>
              </a:rPr>
              <a:t>:</a:t>
            </a:r>
          </a:p>
          <a:p>
            <a:pPr marL="0" lvl="0" indent="0">
              <a:buClr>
                <a:srgbClr val="A53010"/>
              </a:buClr>
              <a:buNone/>
            </a:pPr>
            <a:r>
              <a:rPr lang="fr-FR" b="1" dirty="0" smtClean="0">
                <a:solidFill>
                  <a:prstClr val="black"/>
                </a:solidFill>
              </a:rPr>
              <a:t>Tableau à renseigner </a:t>
            </a:r>
            <a:endParaRPr lang="fr-FR" b="1" dirty="0">
              <a:solidFill>
                <a:prstClr val="black"/>
              </a:solidFill>
            </a:endParaRPr>
          </a:p>
          <a:p>
            <a:pPr marL="0" indent="0">
              <a:buNone/>
            </a:pPr>
            <a:endParaRPr lang="fr-FR" sz="2000" b="1" dirty="0" smtClean="0">
              <a:solidFill>
                <a:schemeClr val="tx1"/>
              </a:solidFill>
            </a:endParaRPr>
          </a:p>
        </p:txBody>
      </p:sp>
      <p:graphicFrame>
        <p:nvGraphicFramePr>
          <p:cNvPr id="4" name="Tableau 3"/>
          <p:cNvGraphicFramePr>
            <a:graphicFrameLocks noGrp="1"/>
          </p:cNvGraphicFramePr>
          <p:nvPr>
            <p:extLst>
              <p:ext uri="{D42A27DB-BD31-4B8C-83A1-F6EECF244321}">
                <p14:modId xmlns:p14="http://schemas.microsoft.com/office/powerpoint/2010/main" val="590850175"/>
              </p:ext>
            </p:extLst>
          </p:nvPr>
        </p:nvGraphicFramePr>
        <p:xfrm>
          <a:off x="4162565" y="2370175"/>
          <a:ext cx="6555333" cy="4320911"/>
        </p:xfrm>
        <a:graphic>
          <a:graphicData uri="http://schemas.openxmlformats.org/drawingml/2006/table">
            <a:tbl>
              <a:tblPr firstRow="1" firstCol="1" bandRow="1">
                <a:tableStyleId>{3C2FFA5D-87B4-456A-9821-1D502468CF0F}</a:tableStyleId>
              </a:tblPr>
              <a:tblGrid>
                <a:gridCol w="1327474">
                  <a:extLst>
                    <a:ext uri="{9D8B030D-6E8A-4147-A177-3AD203B41FA5}">
                      <a16:colId xmlns:a16="http://schemas.microsoft.com/office/drawing/2014/main" val="681976765"/>
                    </a:ext>
                  </a:extLst>
                </a:gridCol>
                <a:gridCol w="5227859">
                  <a:extLst>
                    <a:ext uri="{9D8B030D-6E8A-4147-A177-3AD203B41FA5}">
                      <a16:colId xmlns:a16="http://schemas.microsoft.com/office/drawing/2014/main" val="2044560508"/>
                    </a:ext>
                  </a:extLst>
                </a:gridCol>
              </a:tblGrid>
              <a:tr h="403599">
                <a:tc gridSpan="2">
                  <a:txBody>
                    <a:bodyPr/>
                    <a:lstStyle/>
                    <a:p>
                      <a:pPr marL="228600" algn="ctr">
                        <a:lnSpc>
                          <a:spcPct val="115000"/>
                        </a:lnSpc>
                        <a:spcBef>
                          <a:spcPts val="500"/>
                        </a:spcBef>
                        <a:spcAft>
                          <a:spcPts val="0"/>
                        </a:spcAft>
                      </a:pPr>
                      <a:r>
                        <a:rPr lang="fr-FR" sz="1400" dirty="0">
                          <a:effectLst/>
                        </a:rPr>
                        <a:t>Les caractéristiques d’un texte documentaire simple ou composite </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8259" marR="48259" marT="0" marB="0" anchor="ctr"/>
                </a:tc>
                <a:tc hMerge="1">
                  <a:txBody>
                    <a:bodyPr/>
                    <a:lstStyle/>
                    <a:p>
                      <a:endParaRPr lang="fr-FR"/>
                    </a:p>
                  </a:txBody>
                  <a:tcPr/>
                </a:tc>
                <a:extLst>
                  <a:ext uri="{0D108BD9-81ED-4DB2-BD59-A6C34878D82A}">
                    <a16:rowId xmlns:a16="http://schemas.microsoft.com/office/drawing/2014/main" val="3225610955"/>
                  </a:ext>
                </a:extLst>
              </a:tr>
              <a:tr h="466544">
                <a:tc>
                  <a:txBody>
                    <a:bodyPr/>
                    <a:lstStyle/>
                    <a:p>
                      <a:pPr>
                        <a:lnSpc>
                          <a:spcPct val="115000"/>
                        </a:lnSpc>
                        <a:spcBef>
                          <a:spcPts val="500"/>
                        </a:spcBef>
                        <a:spcAft>
                          <a:spcPts val="0"/>
                        </a:spcAft>
                      </a:pPr>
                      <a:r>
                        <a:rPr lang="fr-FR" sz="1400">
                          <a:effectLst/>
                        </a:rPr>
                        <a:t>Intention de l’auteur</a:t>
                      </a:r>
                      <a:endParaRPr lang="fr-F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8259" marR="48259" marT="0" marB="0"/>
                </a:tc>
                <a:tc>
                  <a:txBody>
                    <a:bodyPr/>
                    <a:lstStyle/>
                    <a:p>
                      <a:pPr marL="285750" indent="-285750">
                        <a:lnSpc>
                          <a:spcPct val="115000"/>
                        </a:lnSpc>
                        <a:spcBef>
                          <a:spcPts val="500"/>
                        </a:spcBef>
                        <a:spcAft>
                          <a:spcPts val="0"/>
                        </a:spcAft>
                        <a:buFont typeface="Wingdings" panose="05000000000000000000" pitchFamily="2" charset="2"/>
                        <a:buChar char="q"/>
                      </a:pPr>
                      <a:r>
                        <a:rPr lang="fr-FR" sz="1400" dirty="0">
                          <a:effectLst/>
                        </a:rPr>
                        <a:t>Transmettre des </a:t>
                      </a:r>
                      <a:r>
                        <a:rPr lang="fr-FR" sz="1400" dirty="0" smtClean="0">
                          <a:effectLst/>
                        </a:rPr>
                        <a:t>savoirs</a:t>
                      </a:r>
                    </a:p>
                    <a:p>
                      <a:pPr marL="285750" indent="-285750">
                        <a:lnSpc>
                          <a:spcPct val="115000"/>
                        </a:lnSpc>
                        <a:spcBef>
                          <a:spcPts val="500"/>
                        </a:spcBef>
                        <a:spcAft>
                          <a:spcPts val="0"/>
                        </a:spcAft>
                        <a:buFont typeface="Wingdings" panose="05000000000000000000" pitchFamily="2" charset="2"/>
                        <a:buChar char="q"/>
                      </a:pPr>
                      <a:r>
                        <a:rPr lang="fr-FR" sz="1400" dirty="0" smtClean="0">
                          <a:effectLst/>
                        </a:rPr>
                        <a:t>Faire comprendre</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8259" marR="48259" marT="0" marB="0"/>
                </a:tc>
                <a:extLst>
                  <a:ext uri="{0D108BD9-81ED-4DB2-BD59-A6C34878D82A}">
                    <a16:rowId xmlns:a16="http://schemas.microsoft.com/office/drawing/2014/main" val="4157874216"/>
                  </a:ext>
                </a:extLst>
              </a:tr>
              <a:tr h="1630340">
                <a:tc>
                  <a:txBody>
                    <a:bodyPr/>
                    <a:lstStyle/>
                    <a:p>
                      <a:pPr>
                        <a:lnSpc>
                          <a:spcPct val="115000"/>
                        </a:lnSpc>
                        <a:spcBef>
                          <a:spcPts val="500"/>
                        </a:spcBef>
                        <a:spcAft>
                          <a:spcPts val="0"/>
                        </a:spcAft>
                      </a:pPr>
                      <a:r>
                        <a:rPr lang="fr-FR" sz="1400">
                          <a:effectLst/>
                        </a:rPr>
                        <a:t>Mise en page</a:t>
                      </a:r>
                      <a:endParaRPr lang="fr-F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8259" marR="48259" marT="0" marB="0"/>
                </a:tc>
                <a:tc>
                  <a:txBody>
                    <a:bodyPr/>
                    <a:lstStyle/>
                    <a:p>
                      <a:pPr>
                        <a:lnSpc>
                          <a:spcPct val="115000"/>
                        </a:lnSpc>
                        <a:spcBef>
                          <a:spcPts val="500"/>
                        </a:spcBef>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8259" marR="48259" marT="0" marB="0"/>
                </a:tc>
                <a:extLst>
                  <a:ext uri="{0D108BD9-81ED-4DB2-BD59-A6C34878D82A}">
                    <a16:rowId xmlns:a16="http://schemas.microsoft.com/office/drawing/2014/main" val="1251979265"/>
                  </a:ext>
                </a:extLst>
              </a:tr>
              <a:tr h="866372">
                <a:tc>
                  <a:txBody>
                    <a:bodyPr/>
                    <a:lstStyle/>
                    <a:p>
                      <a:pPr>
                        <a:lnSpc>
                          <a:spcPct val="115000"/>
                        </a:lnSpc>
                        <a:spcBef>
                          <a:spcPts val="500"/>
                        </a:spcBef>
                        <a:spcAft>
                          <a:spcPts val="0"/>
                        </a:spcAft>
                      </a:pPr>
                      <a:r>
                        <a:rPr lang="fr-FR" sz="1400">
                          <a:effectLst/>
                        </a:rPr>
                        <a:t>Lexique </a:t>
                      </a:r>
                      <a:endParaRPr lang="fr-FR"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8259" marR="48259" marT="0" marB="0"/>
                </a:tc>
                <a:tc>
                  <a:txBody>
                    <a:bodyPr/>
                    <a:lstStyle/>
                    <a:p>
                      <a:pPr>
                        <a:lnSpc>
                          <a:spcPct val="115000"/>
                        </a:lnSpc>
                        <a:spcBef>
                          <a:spcPts val="500"/>
                        </a:spcBef>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8259" marR="48259" marT="0" marB="0"/>
                </a:tc>
                <a:extLst>
                  <a:ext uri="{0D108BD9-81ED-4DB2-BD59-A6C34878D82A}">
                    <a16:rowId xmlns:a16="http://schemas.microsoft.com/office/drawing/2014/main" val="3372008724"/>
                  </a:ext>
                </a:extLst>
              </a:tr>
              <a:tr h="866372">
                <a:tc>
                  <a:txBody>
                    <a:bodyPr/>
                    <a:lstStyle/>
                    <a:p>
                      <a:pPr>
                        <a:lnSpc>
                          <a:spcPct val="115000"/>
                        </a:lnSpc>
                        <a:spcBef>
                          <a:spcPts val="500"/>
                        </a:spcBef>
                        <a:spcAft>
                          <a:spcPts val="0"/>
                        </a:spcAft>
                      </a:pPr>
                      <a:r>
                        <a:rPr lang="fr-FR" sz="1400" dirty="0">
                          <a:effectLst/>
                        </a:rPr>
                        <a:t>Syntaxe </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8259" marR="48259" marT="0" marB="0"/>
                </a:tc>
                <a:tc>
                  <a:txBody>
                    <a:bodyPr/>
                    <a:lstStyle/>
                    <a:p>
                      <a:pPr>
                        <a:lnSpc>
                          <a:spcPct val="115000"/>
                        </a:lnSpc>
                        <a:spcBef>
                          <a:spcPts val="500"/>
                        </a:spcBef>
                        <a:spcAft>
                          <a:spcPts val="0"/>
                        </a:spcAft>
                      </a:pP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8259" marR="48259" marT="0" marB="0"/>
                </a:tc>
                <a:extLst>
                  <a:ext uri="{0D108BD9-81ED-4DB2-BD59-A6C34878D82A}">
                    <a16:rowId xmlns:a16="http://schemas.microsoft.com/office/drawing/2014/main" val="2971234385"/>
                  </a:ext>
                </a:extLst>
              </a:tr>
            </a:tbl>
          </a:graphicData>
        </a:graphic>
      </p:graphicFrame>
    </p:spTree>
    <p:extLst>
      <p:ext uri="{BB962C8B-B14F-4D97-AF65-F5344CB8AC3E}">
        <p14:creationId xmlns:p14="http://schemas.microsoft.com/office/powerpoint/2010/main" val="39904046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33937" y="143203"/>
            <a:ext cx="9426429" cy="657497"/>
          </a:xfrm>
        </p:spPr>
        <p:txBody>
          <a:bodyPr>
            <a:normAutofit fontScale="90000"/>
          </a:bodyPr>
          <a:lstStyle/>
          <a:p>
            <a:pPr marL="514350" indent="-514350">
              <a:buFont typeface="+mj-lt"/>
              <a:buAutoNum type="arabicPeriod" startAt="6"/>
            </a:pPr>
            <a:r>
              <a:rPr lang="fr-FR" sz="2900" b="1" dirty="0">
                <a:solidFill>
                  <a:prstClr val="black">
                    <a:lumMod val="85000"/>
                    <a:lumOff val="15000"/>
                  </a:prstClr>
                </a:solidFill>
              </a:rPr>
              <a:t>Comment enseigner explicitement la compréhension des textes documentaires ? </a:t>
            </a:r>
            <a:endParaRPr lang="fr-FR" sz="3200" b="1" dirty="0"/>
          </a:p>
        </p:txBody>
      </p:sp>
      <p:sp>
        <p:nvSpPr>
          <p:cNvPr id="3" name="Espace réservé du contenu 2"/>
          <p:cNvSpPr>
            <a:spLocks noGrp="1"/>
          </p:cNvSpPr>
          <p:nvPr>
            <p:ph idx="1"/>
          </p:nvPr>
        </p:nvSpPr>
        <p:spPr>
          <a:xfrm>
            <a:off x="754744" y="1260348"/>
            <a:ext cx="11437256" cy="5430738"/>
          </a:xfrm>
        </p:spPr>
        <p:txBody>
          <a:bodyPr>
            <a:normAutofit/>
          </a:bodyPr>
          <a:lstStyle/>
          <a:p>
            <a:pPr marL="0" lvl="0" indent="0">
              <a:buClr>
                <a:srgbClr val="A53010"/>
              </a:buClr>
              <a:buNone/>
            </a:pPr>
            <a:r>
              <a:rPr lang="fr-FR" sz="2200" dirty="0" smtClean="0">
                <a:solidFill>
                  <a:prstClr val="black">
                    <a:lumMod val="75000"/>
                    <a:lumOff val="25000"/>
                  </a:prstClr>
                </a:solidFill>
              </a:rPr>
              <a:t>On </a:t>
            </a:r>
            <a:r>
              <a:rPr lang="fr-FR" sz="2200" dirty="0">
                <a:solidFill>
                  <a:prstClr val="black">
                    <a:lumMod val="75000"/>
                    <a:lumOff val="25000"/>
                  </a:prstClr>
                </a:solidFill>
              </a:rPr>
              <a:t>peut reconnaître, identifier les textes documentaires en repérant </a:t>
            </a:r>
            <a:r>
              <a:rPr lang="fr-FR" sz="2200" b="1" dirty="0">
                <a:solidFill>
                  <a:srgbClr val="DE7E18">
                    <a:lumMod val="75000"/>
                  </a:srgbClr>
                </a:solidFill>
              </a:rPr>
              <a:t>certaines constantes </a:t>
            </a:r>
            <a:r>
              <a:rPr lang="fr-FR" sz="2200" dirty="0">
                <a:solidFill>
                  <a:srgbClr val="DE7E18">
                    <a:lumMod val="75000"/>
                  </a:srgbClr>
                </a:solidFill>
              </a:rPr>
              <a:t>de ce type de texte du point de vue de </a:t>
            </a:r>
            <a:r>
              <a:rPr lang="fr-FR" sz="2200" b="1" dirty="0">
                <a:solidFill>
                  <a:srgbClr val="DE7E18">
                    <a:lumMod val="75000"/>
                  </a:srgbClr>
                </a:solidFill>
              </a:rPr>
              <a:t>la mise en page, des aspects sémantiques et des aspects syntaxiques</a:t>
            </a:r>
          </a:p>
          <a:p>
            <a:pPr marL="0" lvl="0" indent="0">
              <a:buClr>
                <a:srgbClr val="A53010"/>
              </a:buClr>
              <a:buNone/>
            </a:pPr>
            <a:r>
              <a:rPr lang="fr-FR" sz="2600" b="1" dirty="0">
                <a:solidFill>
                  <a:srgbClr val="00B050"/>
                </a:solidFill>
              </a:rPr>
              <a:t>Mise en activité </a:t>
            </a:r>
            <a:r>
              <a:rPr lang="fr-FR" sz="2600" b="1" dirty="0" smtClean="0">
                <a:solidFill>
                  <a:srgbClr val="00B050"/>
                </a:solidFill>
              </a:rPr>
              <a:t>:</a:t>
            </a:r>
          </a:p>
          <a:p>
            <a:pPr marL="0" lvl="0" indent="0">
              <a:buClr>
                <a:srgbClr val="A53010"/>
              </a:buClr>
              <a:buNone/>
            </a:pPr>
            <a:r>
              <a:rPr lang="fr-FR" b="1" dirty="0" smtClean="0">
                <a:solidFill>
                  <a:prstClr val="black"/>
                </a:solidFill>
              </a:rPr>
              <a:t>Tableau à </a:t>
            </a:r>
            <a:r>
              <a:rPr lang="fr-FR" b="1" dirty="0" smtClean="0">
                <a:solidFill>
                  <a:prstClr val="black"/>
                </a:solidFill>
              </a:rPr>
              <a:t>renseigner</a:t>
            </a:r>
          </a:p>
          <a:p>
            <a:pPr marL="0" lvl="0" indent="0">
              <a:buClr>
                <a:srgbClr val="A53010"/>
              </a:buClr>
              <a:buNone/>
            </a:pPr>
            <a:r>
              <a:rPr lang="fr-FR" b="1" dirty="0">
                <a:solidFill>
                  <a:prstClr val="black"/>
                </a:solidFill>
              </a:rPr>
              <a:t>l</a:t>
            </a:r>
            <a:r>
              <a:rPr lang="fr-FR" b="1" dirty="0" smtClean="0">
                <a:solidFill>
                  <a:prstClr val="black"/>
                </a:solidFill>
              </a:rPr>
              <a:t>ors de la mise en commun</a:t>
            </a:r>
            <a:r>
              <a:rPr lang="fr-FR" b="1" dirty="0" smtClean="0">
                <a:solidFill>
                  <a:prstClr val="black"/>
                </a:solidFill>
              </a:rPr>
              <a:t> </a:t>
            </a:r>
            <a:endParaRPr lang="fr-FR" b="1" dirty="0">
              <a:solidFill>
                <a:prstClr val="black"/>
              </a:solidFill>
            </a:endParaRPr>
          </a:p>
          <a:p>
            <a:pPr marL="0" indent="0">
              <a:buNone/>
            </a:pPr>
            <a:endParaRPr lang="fr-FR" sz="2000" b="1" dirty="0" smtClean="0">
              <a:solidFill>
                <a:schemeClr val="tx1"/>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1003994636"/>
              </p:ext>
            </p:extLst>
          </p:nvPr>
        </p:nvGraphicFramePr>
        <p:xfrm>
          <a:off x="4084320" y="2727959"/>
          <a:ext cx="7635239" cy="3810001"/>
        </p:xfrm>
        <a:graphic>
          <a:graphicData uri="http://schemas.openxmlformats.org/drawingml/2006/table">
            <a:tbl>
              <a:tblPr firstRow="1" firstCol="1" bandRow="1"/>
              <a:tblGrid>
                <a:gridCol w="1445846">
                  <a:extLst>
                    <a:ext uri="{9D8B030D-6E8A-4147-A177-3AD203B41FA5}">
                      <a16:colId xmlns:a16="http://schemas.microsoft.com/office/drawing/2014/main" val="4246443974"/>
                    </a:ext>
                  </a:extLst>
                </a:gridCol>
                <a:gridCol w="931768">
                  <a:extLst>
                    <a:ext uri="{9D8B030D-6E8A-4147-A177-3AD203B41FA5}">
                      <a16:colId xmlns:a16="http://schemas.microsoft.com/office/drawing/2014/main" val="2738287852"/>
                    </a:ext>
                  </a:extLst>
                </a:gridCol>
                <a:gridCol w="893797">
                  <a:extLst>
                    <a:ext uri="{9D8B030D-6E8A-4147-A177-3AD203B41FA5}">
                      <a16:colId xmlns:a16="http://schemas.microsoft.com/office/drawing/2014/main" val="3765578398"/>
                    </a:ext>
                  </a:extLst>
                </a:gridCol>
                <a:gridCol w="1090957">
                  <a:extLst>
                    <a:ext uri="{9D8B030D-6E8A-4147-A177-3AD203B41FA5}">
                      <a16:colId xmlns:a16="http://schemas.microsoft.com/office/drawing/2014/main" val="3232754378"/>
                    </a:ext>
                  </a:extLst>
                </a:gridCol>
                <a:gridCol w="1090957">
                  <a:extLst>
                    <a:ext uri="{9D8B030D-6E8A-4147-A177-3AD203B41FA5}">
                      <a16:colId xmlns:a16="http://schemas.microsoft.com/office/drawing/2014/main" val="2922984176"/>
                    </a:ext>
                  </a:extLst>
                </a:gridCol>
                <a:gridCol w="1090957">
                  <a:extLst>
                    <a:ext uri="{9D8B030D-6E8A-4147-A177-3AD203B41FA5}">
                      <a16:colId xmlns:a16="http://schemas.microsoft.com/office/drawing/2014/main" val="3570669627"/>
                    </a:ext>
                  </a:extLst>
                </a:gridCol>
                <a:gridCol w="1090957">
                  <a:extLst>
                    <a:ext uri="{9D8B030D-6E8A-4147-A177-3AD203B41FA5}">
                      <a16:colId xmlns:a16="http://schemas.microsoft.com/office/drawing/2014/main" val="3541867170"/>
                    </a:ext>
                  </a:extLst>
                </a:gridCol>
              </a:tblGrid>
              <a:tr h="249116">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Bef>
                          <a:spcPts val="500"/>
                        </a:spcBef>
                        <a:spcAft>
                          <a:spcPts val="0"/>
                        </a:spcAft>
                      </a:pPr>
                      <a:r>
                        <a:rPr lang="fr-FR" sz="1200" b="1">
                          <a:effectLst/>
                          <a:latin typeface="Calibri" panose="020F0502020204030204" pitchFamily="34" charset="0"/>
                          <a:ea typeface="Times New Roman" panose="02020603050405020304" pitchFamily="18" charset="0"/>
                          <a:cs typeface="Times New Roman" panose="02020603050405020304" pitchFamily="18" charset="0"/>
                        </a:rPr>
                        <a:t>Histoire</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gn="ctr">
                        <a:lnSpc>
                          <a:spcPct val="115000"/>
                        </a:lnSpc>
                        <a:spcBef>
                          <a:spcPts val="500"/>
                        </a:spcBef>
                        <a:spcAft>
                          <a:spcPts val="0"/>
                        </a:spcAft>
                      </a:pPr>
                      <a:r>
                        <a:rPr lang="fr-FR" sz="1200" b="1">
                          <a:effectLst/>
                          <a:latin typeface="Calibri" panose="020F0502020204030204" pitchFamily="34" charset="0"/>
                          <a:ea typeface="Times New Roman" panose="02020603050405020304" pitchFamily="18" charset="0"/>
                          <a:cs typeface="Times New Roman" panose="02020603050405020304" pitchFamily="18" charset="0"/>
                        </a:rPr>
                        <a:t>Sciences</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gn="ctr">
                        <a:lnSpc>
                          <a:spcPct val="115000"/>
                        </a:lnSpc>
                        <a:spcBef>
                          <a:spcPts val="500"/>
                        </a:spcBef>
                        <a:spcAft>
                          <a:spcPts val="0"/>
                        </a:spcAft>
                      </a:pPr>
                      <a:r>
                        <a:rPr lang="fr-FR" sz="1200" b="1">
                          <a:effectLst/>
                          <a:latin typeface="Calibri" panose="020F0502020204030204" pitchFamily="34" charset="0"/>
                          <a:ea typeface="Times New Roman" panose="02020603050405020304" pitchFamily="18" charset="0"/>
                          <a:cs typeface="Times New Roman" panose="02020603050405020304" pitchFamily="18" charset="0"/>
                        </a:rPr>
                        <a:t>Musique</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extLst>
                  <a:ext uri="{0D108BD9-81ED-4DB2-BD59-A6C34878D82A}">
                    <a16:rowId xmlns:a16="http://schemas.microsoft.com/office/drawing/2014/main" val="1531627608"/>
                  </a:ext>
                </a:extLst>
              </a:tr>
              <a:tr h="249116">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500"/>
                        </a:spcBef>
                        <a:spcAft>
                          <a:spcPts val="0"/>
                        </a:spcAft>
                      </a:pPr>
                      <a:r>
                        <a:rPr lang="fr-FR" sz="1200" b="1">
                          <a:effectLst/>
                          <a:latin typeface="Calibri" panose="020F0502020204030204" pitchFamily="34" charset="0"/>
                          <a:ea typeface="Times New Roman" panose="02020603050405020304" pitchFamily="18" charset="0"/>
                          <a:cs typeface="Times New Roman" panose="02020603050405020304" pitchFamily="18" charset="0"/>
                        </a:rPr>
                        <a:t>Texte 1</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500"/>
                        </a:spcBef>
                        <a:spcAft>
                          <a:spcPts val="0"/>
                        </a:spcAft>
                      </a:pPr>
                      <a:r>
                        <a:rPr lang="fr-FR" sz="1200" b="1">
                          <a:effectLst/>
                          <a:latin typeface="Calibri" panose="020F0502020204030204" pitchFamily="34" charset="0"/>
                          <a:ea typeface="Times New Roman" panose="02020603050405020304" pitchFamily="18" charset="0"/>
                          <a:cs typeface="Times New Roman" panose="02020603050405020304" pitchFamily="18" charset="0"/>
                        </a:rPr>
                        <a:t>Texte 2</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500"/>
                        </a:spcBef>
                        <a:spcAft>
                          <a:spcPts val="0"/>
                        </a:spcAft>
                      </a:pPr>
                      <a:r>
                        <a:rPr lang="fr-FR" sz="1200" b="1">
                          <a:effectLst/>
                          <a:latin typeface="Calibri" panose="020F0502020204030204" pitchFamily="34" charset="0"/>
                          <a:ea typeface="Times New Roman" panose="02020603050405020304" pitchFamily="18" charset="0"/>
                          <a:cs typeface="Times New Roman" panose="02020603050405020304" pitchFamily="18" charset="0"/>
                        </a:rPr>
                        <a:t>Texte 3</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500"/>
                        </a:spcBef>
                        <a:spcAft>
                          <a:spcPts val="0"/>
                        </a:spcAft>
                      </a:pPr>
                      <a:r>
                        <a:rPr lang="fr-FR" sz="1200" b="1">
                          <a:effectLst/>
                          <a:latin typeface="Calibri" panose="020F0502020204030204" pitchFamily="34" charset="0"/>
                          <a:ea typeface="Times New Roman" panose="02020603050405020304" pitchFamily="18" charset="0"/>
                          <a:cs typeface="Times New Roman" panose="02020603050405020304" pitchFamily="18" charset="0"/>
                        </a:rPr>
                        <a:t>Texte 4</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500"/>
                        </a:spcBef>
                        <a:spcAft>
                          <a:spcPts val="0"/>
                        </a:spcAft>
                      </a:pPr>
                      <a:r>
                        <a:rPr lang="fr-FR" sz="1200" b="1">
                          <a:effectLst/>
                          <a:latin typeface="Calibri" panose="020F0502020204030204" pitchFamily="34" charset="0"/>
                          <a:ea typeface="Times New Roman" panose="02020603050405020304" pitchFamily="18" charset="0"/>
                          <a:cs typeface="Times New Roman" panose="02020603050405020304" pitchFamily="18" charset="0"/>
                        </a:rPr>
                        <a:t>Texte 5</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500"/>
                        </a:spcBef>
                        <a:spcAft>
                          <a:spcPts val="0"/>
                        </a:spcAft>
                      </a:pPr>
                      <a:r>
                        <a:rPr lang="fr-FR" sz="1200" b="1">
                          <a:effectLst/>
                          <a:latin typeface="Calibri" panose="020F0502020204030204" pitchFamily="34" charset="0"/>
                          <a:ea typeface="Times New Roman" panose="02020603050405020304" pitchFamily="18" charset="0"/>
                          <a:cs typeface="Times New Roman" panose="02020603050405020304" pitchFamily="18" charset="0"/>
                        </a:rPr>
                        <a:t>Texte 6</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6068509"/>
                  </a:ext>
                </a:extLst>
              </a:tr>
              <a:tr h="741631">
                <a:tc>
                  <a:txBody>
                    <a:bodyPr/>
                    <a:lstStyle/>
                    <a:p>
                      <a:pPr>
                        <a:lnSpc>
                          <a:spcPct val="115000"/>
                        </a:lnSpc>
                        <a:spcBef>
                          <a:spcPts val="500"/>
                        </a:spcBef>
                        <a:spcAft>
                          <a:spcPts val="0"/>
                        </a:spcAft>
                      </a:pPr>
                      <a:r>
                        <a:rPr lang="fr-FR" sz="1200" b="1">
                          <a:effectLst/>
                          <a:latin typeface="Calibri" panose="020F0502020204030204" pitchFamily="34" charset="0"/>
                          <a:ea typeface="Times New Roman" panose="02020603050405020304" pitchFamily="18" charset="0"/>
                          <a:cs typeface="Times New Roman" panose="02020603050405020304" pitchFamily="18" charset="0"/>
                        </a:rPr>
                        <a:t>Intention de l’auteur</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9223389"/>
                  </a:ext>
                </a:extLst>
              </a:tr>
              <a:tr h="1627679">
                <a:tc>
                  <a:txBody>
                    <a:bodyPr/>
                    <a:lstStyle/>
                    <a:p>
                      <a:pPr>
                        <a:lnSpc>
                          <a:spcPct val="115000"/>
                        </a:lnSpc>
                        <a:spcBef>
                          <a:spcPts val="500"/>
                        </a:spcBef>
                        <a:spcAft>
                          <a:spcPts val="0"/>
                        </a:spcAft>
                      </a:pPr>
                      <a:r>
                        <a:rPr lang="fr-FR" sz="1200" b="1">
                          <a:effectLst/>
                          <a:latin typeface="Calibri" panose="020F0502020204030204" pitchFamily="34" charset="0"/>
                          <a:ea typeface="Times New Roman" panose="02020603050405020304" pitchFamily="18" charset="0"/>
                          <a:cs typeface="Times New Roman" panose="02020603050405020304" pitchFamily="18" charset="0"/>
                        </a:rPr>
                        <a:t>Mise en page</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8045712"/>
                  </a:ext>
                </a:extLst>
              </a:tr>
              <a:tr h="478375">
                <a:tc>
                  <a:txBody>
                    <a:bodyPr/>
                    <a:lstStyle/>
                    <a:p>
                      <a:pPr>
                        <a:lnSpc>
                          <a:spcPct val="115000"/>
                        </a:lnSpc>
                        <a:spcBef>
                          <a:spcPts val="500"/>
                        </a:spcBef>
                        <a:spcAft>
                          <a:spcPts val="0"/>
                        </a:spcAft>
                      </a:pPr>
                      <a:r>
                        <a:rPr lang="fr-FR" sz="1200" b="1">
                          <a:effectLst/>
                          <a:latin typeface="Calibri" panose="020F0502020204030204" pitchFamily="34" charset="0"/>
                          <a:ea typeface="Times New Roman" panose="02020603050405020304" pitchFamily="18" charset="0"/>
                          <a:cs typeface="Times New Roman" panose="02020603050405020304" pitchFamily="18" charset="0"/>
                        </a:rPr>
                        <a:t>lexique</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1700207"/>
                  </a:ext>
                </a:extLst>
              </a:tr>
              <a:tr h="464084">
                <a:tc>
                  <a:txBody>
                    <a:bodyPr/>
                    <a:lstStyle/>
                    <a:p>
                      <a:pPr>
                        <a:lnSpc>
                          <a:spcPct val="115000"/>
                        </a:lnSpc>
                        <a:spcBef>
                          <a:spcPts val="500"/>
                        </a:spcBef>
                        <a:spcAft>
                          <a:spcPts val="0"/>
                        </a:spcAft>
                      </a:pPr>
                      <a:r>
                        <a:rPr lang="fr-FR" sz="1200" b="1">
                          <a:effectLst/>
                          <a:latin typeface="Calibri" panose="020F0502020204030204" pitchFamily="34" charset="0"/>
                          <a:ea typeface="Times New Roman" panose="02020603050405020304" pitchFamily="18" charset="0"/>
                          <a:cs typeface="Times New Roman" panose="02020603050405020304" pitchFamily="18" charset="0"/>
                        </a:rPr>
                        <a:t>Syntaxe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500"/>
                        </a:spcBef>
                        <a:spcAft>
                          <a:spcPts val="0"/>
                        </a:spcAft>
                      </a:pPr>
                      <a:r>
                        <a:rPr lang="fr-FR" sz="1200" i="1"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1641566"/>
                  </a:ext>
                </a:extLst>
              </a:tr>
            </a:tbl>
          </a:graphicData>
        </a:graphic>
      </p:graphicFrame>
    </p:spTree>
    <p:extLst>
      <p:ext uri="{BB962C8B-B14F-4D97-AF65-F5344CB8AC3E}">
        <p14:creationId xmlns:p14="http://schemas.microsoft.com/office/powerpoint/2010/main" val="32727469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58075" y="425993"/>
            <a:ext cx="9693696" cy="657497"/>
          </a:xfrm>
        </p:spPr>
        <p:txBody>
          <a:bodyPr>
            <a:normAutofit fontScale="90000"/>
          </a:bodyPr>
          <a:lstStyle/>
          <a:p>
            <a:pPr marL="514350" indent="-514350">
              <a:buFont typeface="+mj-lt"/>
              <a:buAutoNum type="arabicPeriod" startAt="6"/>
            </a:pPr>
            <a:r>
              <a:rPr lang="fr-FR" sz="2900" b="1" dirty="0">
                <a:solidFill>
                  <a:prstClr val="black">
                    <a:lumMod val="85000"/>
                    <a:lumOff val="15000"/>
                  </a:prstClr>
                </a:solidFill>
              </a:rPr>
              <a:t>Comment enseigner explicitement la compréhension des textes documentaires ? </a:t>
            </a:r>
            <a:endParaRPr lang="fr-FR" sz="3200" b="1" dirty="0"/>
          </a:p>
        </p:txBody>
      </p:sp>
      <p:sp>
        <p:nvSpPr>
          <p:cNvPr id="3" name="Espace réservé du contenu 2"/>
          <p:cNvSpPr>
            <a:spLocks noGrp="1"/>
          </p:cNvSpPr>
          <p:nvPr>
            <p:ph idx="1"/>
          </p:nvPr>
        </p:nvSpPr>
        <p:spPr>
          <a:xfrm>
            <a:off x="711200" y="1727199"/>
            <a:ext cx="11236158" cy="4289069"/>
          </a:xfrm>
        </p:spPr>
        <p:txBody>
          <a:bodyPr>
            <a:normAutofit/>
          </a:bodyPr>
          <a:lstStyle/>
          <a:p>
            <a:pPr marL="0" indent="0">
              <a:buNone/>
            </a:pPr>
            <a:r>
              <a:rPr lang="fr-FR" sz="2400" b="1" dirty="0" smtClean="0">
                <a:solidFill>
                  <a:schemeClr val="accent2">
                    <a:lumMod val="50000"/>
                  </a:schemeClr>
                </a:solidFill>
              </a:rPr>
              <a:t>Pour l’enseignant : </a:t>
            </a:r>
            <a:r>
              <a:rPr lang="fr-FR" sz="2400" dirty="0" smtClean="0"/>
              <a:t>On </a:t>
            </a:r>
            <a:r>
              <a:rPr lang="fr-FR" sz="2400" dirty="0"/>
              <a:t>peut reconnaître, identifier les textes documentaires en repérant </a:t>
            </a:r>
            <a:r>
              <a:rPr lang="fr-FR" sz="2400" b="1" dirty="0">
                <a:solidFill>
                  <a:schemeClr val="accent2">
                    <a:lumMod val="75000"/>
                  </a:schemeClr>
                </a:solidFill>
              </a:rPr>
              <a:t>certaines constantes </a:t>
            </a:r>
            <a:r>
              <a:rPr lang="fr-FR" sz="2400" dirty="0">
                <a:solidFill>
                  <a:schemeClr val="accent2">
                    <a:lumMod val="75000"/>
                  </a:schemeClr>
                </a:solidFill>
              </a:rPr>
              <a:t>de ce type de texte du point de vue de </a:t>
            </a:r>
            <a:r>
              <a:rPr lang="fr-FR" sz="2400" b="1" dirty="0">
                <a:solidFill>
                  <a:schemeClr val="accent2">
                    <a:lumMod val="75000"/>
                  </a:schemeClr>
                </a:solidFill>
              </a:rPr>
              <a:t>la mise en </a:t>
            </a:r>
            <a:r>
              <a:rPr lang="fr-FR" sz="2400" b="1" dirty="0" smtClean="0">
                <a:solidFill>
                  <a:schemeClr val="accent2">
                    <a:lumMod val="75000"/>
                  </a:schemeClr>
                </a:solidFill>
              </a:rPr>
              <a:t>page</a:t>
            </a:r>
          </a:p>
          <a:p>
            <a:pPr marL="0" indent="0">
              <a:buNone/>
            </a:pPr>
            <a:r>
              <a:rPr lang="fr-FR" sz="2400" b="1" dirty="0" smtClean="0">
                <a:solidFill>
                  <a:schemeClr val="tx1"/>
                </a:solidFill>
              </a:rPr>
              <a:t>Les </a:t>
            </a:r>
            <a:r>
              <a:rPr lang="fr-FR" sz="2400" b="1" dirty="0">
                <a:solidFill>
                  <a:schemeClr val="tx1"/>
                </a:solidFill>
              </a:rPr>
              <a:t>éléments visuels du texte documentaire ont des fonctions </a:t>
            </a:r>
            <a:r>
              <a:rPr lang="fr-FR" sz="2400" b="1" dirty="0" smtClean="0">
                <a:solidFill>
                  <a:schemeClr val="tx1"/>
                </a:solidFill>
              </a:rPr>
              <a:t>différentes:</a:t>
            </a:r>
          </a:p>
          <a:p>
            <a:pPr marL="0" indent="0">
              <a:buNone/>
            </a:pPr>
            <a:endParaRPr lang="fr-FR" sz="2400" dirty="0" smtClean="0">
              <a:solidFill>
                <a:schemeClr val="tx1"/>
              </a:solidFill>
            </a:endParaRPr>
          </a:p>
        </p:txBody>
      </p:sp>
      <p:graphicFrame>
        <p:nvGraphicFramePr>
          <p:cNvPr id="4" name="Tableau 3"/>
          <p:cNvGraphicFramePr>
            <a:graphicFrameLocks noGrp="1"/>
          </p:cNvGraphicFramePr>
          <p:nvPr>
            <p:extLst>
              <p:ext uri="{D42A27DB-BD31-4B8C-83A1-F6EECF244321}">
                <p14:modId xmlns:p14="http://schemas.microsoft.com/office/powerpoint/2010/main" val="1205150344"/>
              </p:ext>
            </p:extLst>
          </p:nvPr>
        </p:nvGraphicFramePr>
        <p:xfrm>
          <a:off x="2030945" y="3672115"/>
          <a:ext cx="8596668" cy="2906599"/>
        </p:xfrm>
        <a:graphic>
          <a:graphicData uri="http://schemas.openxmlformats.org/drawingml/2006/table">
            <a:tbl>
              <a:tblPr firstRow="1" firstCol="1" bandRow="1">
                <a:tableStyleId>{5C22544A-7EE6-4342-B048-85BDC9FD1C3A}</a:tableStyleId>
              </a:tblPr>
              <a:tblGrid>
                <a:gridCol w="8596668">
                  <a:extLst>
                    <a:ext uri="{9D8B030D-6E8A-4147-A177-3AD203B41FA5}">
                      <a16:colId xmlns:a16="http://schemas.microsoft.com/office/drawing/2014/main" val="881517654"/>
                    </a:ext>
                  </a:extLst>
                </a:gridCol>
              </a:tblGrid>
              <a:tr h="617987">
                <a:tc>
                  <a:txBody>
                    <a:bodyPr/>
                    <a:lstStyle/>
                    <a:p>
                      <a:pPr>
                        <a:lnSpc>
                          <a:spcPct val="115000"/>
                        </a:lnSpc>
                        <a:spcBef>
                          <a:spcPts val="500"/>
                        </a:spcBef>
                        <a:spcAft>
                          <a:spcPts val="0"/>
                        </a:spcAft>
                      </a:pPr>
                      <a:r>
                        <a:rPr lang="fr-FR" sz="2400" dirty="0">
                          <a:effectLst/>
                        </a:rPr>
                        <a:t>Eléments qui organisent l’information</a:t>
                      </a:r>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44036962"/>
                  </a:ext>
                </a:extLst>
              </a:tr>
              <a:tr h="572153">
                <a:tc>
                  <a:txBody>
                    <a:bodyPr/>
                    <a:lstStyle/>
                    <a:p>
                      <a:pPr>
                        <a:lnSpc>
                          <a:spcPct val="115000"/>
                        </a:lnSpc>
                        <a:spcBef>
                          <a:spcPts val="500"/>
                        </a:spcBef>
                        <a:spcAft>
                          <a:spcPts val="0"/>
                        </a:spcAft>
                      </a:pPr>
                      <a:r>
                        <a:rPr lang="fr-FR" sz="2400" dirty="0">
                          <a:effectLst/>
                        </a:rPr>
                        <a:t>Eléments qui facilitent le repérage de l’information</a:t>
                      </a:r>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70645562"/>
                  </a:ext>
                </a:extLst>
              </a:tr>
              <a:tr h="572153">
                <a:tc>
                  <a:txBody>
                    <a:bodyPr/>
                    <a:lstStyle/>
                    <a:p>
                      <a:pPr>
                        <a:lnSpc>
                          <a:spcPct val="115000"/>
                        </a:lnSpc>
                        <a:spcBef>
                          <a:spcPts val="500"/>
                        </a:spcBef>
                        <a:spcAft>
                          <a:spcPts val="0"/>
                        </a:spcAft>
                      </a:pPr>
                      <a:r>
                        <a:rPr lang="fr-FR" sz="2400" dirty="0">
                          <a:effectLst/>
                        </a:rPr>
                        <a:t>Eléments qui expliquent l’information</a:t>
                      </a:r>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00945820"/>
                  </a:ext>
                </a:extLst>
              </a:tr>
              <a:tr h="572153">
                <a:tc>
                  <a:txBody>
                    <a:bodyPr/>
                    <a:lstStyle/>
                    <a:p>
                      <a:pPr>
                        <a:lnSpc>
                          <a:spcPct val="115000"/>
                        </a:lnSpc>
                        <a:spcBef>
                          <a:spcPts val="500"/>
                        </a:spcBef>
                        <a:spcAft>
                          <a:spcPts val="0"/>
                        </a:spcAft>
                      </a:pPr>
                      <a:r>
                        <a:rPr lang="fr-FR" sz="2400">
                          <a:effectLst/>
                        </a:rPr>
                        <a:t>Eléments qui illustrent l’information</a:t>
                      </a:r>
                      <a:endParaRPr lang="fr-FR"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66753126"/>
                  </a:ext>
                </a:extLst>
              </a:tr>
              <a:tr h="572153">
                <a:tc>
                  <a:txBody>
                    <a:bodyPr/>
                    <a:lstStyle/>
                    <a:p>
                      <a:pPr>
                        <a:lnSpc>
                          <a:spcPct val="115000"/>
                        </a:lnSpc>
                        <a:spcBef>
                          <a:spcPts val="500"/>
                        </a:spcBef>
                        <a:spcAft>
                          <a:spcPts val="0"/>
                        </a:spcAft>
                      </a:pPr>
                      <a:r>
                        <a:rPr lang="fr-FR" sz="2400" dirty="0">
                          <a:effectLst/>
                        </a:rPr>
                        <a:t>Eléments qui mettent en évidence l’information</a:t>
                      </a:r>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37622930"/>
                  </a:ext>
                </a:extLst>
              </a:tr>
            </a:tbl>
          </a:graphicData>
        </a:graphic>
      </p:graphicFrame>
    </p:spTree>
    <p:extLst>
      <p:ext uri="{BB962C8B-B14F-4D97-AF65-F5344CB8AC3E}">
        <p14:creationId xmlns:p14="http://schemas.microsoft.com/office/powerpoint/2010/main" val="39604261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75955" y="590329"/>
            <a:ext cx="9585603" cy="657497"/>
          </a:xfrm>
        </p:spPr>
        <p:txBody>
          <a:bodyPr>
            <a:normAutofit fontScale="90000"/>
          </a:bodyPr>
          <a:lstStyle/>
          <a:p>
            <a:pPr marL="514350" indent="-514350">
              <a:buFont typeface="+mj-lt"/>
              <a:buAutoNum type="arabicPeriod" startAt="6"/>
            </a:pPr>
            <a:r>
              <a:rPr lang="fr-FR" sz="2600" b="1" dirty="0">
                <a:solidFill>
                  <a:prstClr val="black">
                    <a:lumMod val="85000"/>
                    <a:lumOff val="15000"/>
                  </a:prstClr>
                </a:solidFill>
              </a:rPr>
              <a:t>Comment enseigner explicitement la compréhension des textes documentaires ? </a:t>
            </a:r>
            <a:endParaRPr lang="fr-FR" sz="3200" b="1" dirty="0"/>
          </a:p>
        </p:txBody>
      </p:sp>
      <p:sp>
        <p:nvSpPr>
          <p:cNvPr id="3" name="Espace réservé du contenu 2"/>
          <p:cNvSpPr>
            <a:spLocks noGrp="1"/>
          </p:cNvSpPr>
          <p:nvPr>
            <p:ph idx="1"/>
          </p:nvPr>
        </p:nvSpPr>
        <p:spPr>
          <a:xfrm>
            <a:off x="368967" y="1451026"/>
            <a:ext cx="11433391" cy="5270616"/>
          </a:xfrm>
        </p:spPr>
        <p:txBody>
          <a:bodyPr>
            <a:normAutofit fontScale="92500" lnSpcReduction="20000"/>
          </a:bodyPr>
          <a:lstStyle/>
          <a:p>
            <a:pPr marL="0" indent="0">
              <a:buNone/>
            </a:pPr>
            <a:r>
              <a:rPr lang="fr-FR" b="1" dirty="0">
                <a:solidFill>
                  <a:schemeClr val="accent2">
                    <a:lumMod val="50000"/>
                  </a:schemeClr>
                </a:solidFill>
              </a:rPr>
              <a:t>Pour l’enseignant : </a:t>
            </a:r>
            <a:r>
              <a:rPr lang="fr-FR" dirty="0"/>
              <a:t>On peut reconnaître, identifier les textes documentaires en repérant </a:t>
            </a:r>
            <a:r>
              <a:rPr lang="fr-FR" b="1" dirty="0">
                <a:solidFill>
                  <a:schemeClr val="accent2">
                    <a:lumMod val="75000"/>
                  </a:schemeClr>
                </a:solidFill>
              </a:rPr>
              <a:t>certaines constantes </a:t>
            </a:r>
            <a:r>
              <a:rPr lang="fr-FR" dirty="0">
                <a:solidFill>
                  <a:schemeClr val="accent2">
                    <a:lumMod val="75000"/>
                  </a:schemeClr>
                </a:solidFill>
              </a:rPr>
              <a:t>de ce type de texte du point de vue de </a:t>
            </a:r>
            <a:r>
              <a:rPr lang="fr-FR" b="1" dirty="0">
                <a:solidFill>
                  <a:schemeClr val="accent2">
                    <a:lumMod val="75000"/>
                  </a:schemeClr>
                </a:solidFill>
              </a:rPr>
              <a:t>la mise en page</a:t>
            </a:r>
          </a:p>
          <a:p>
            <a:pPr marL="0" indent="0">
              <a:buNone/>
            </a:pPr>
            <a:r>
              <a:rPr lang="fr-FR" b="1" dirty="0">
                <a:solidFill>
                  <a:schemeClr val="tx1"/>
                </a:solidFill>
              </a:rPr>
              <a:t>Les éléments visuels </a:t>
            </a:r>
            <a:endParaRPr lang="fr-FR" b="1" dirty="0" smtClean="0">
              <a:solidFill>
                <a:schemeClr val="tx1"/>
              </a:solidFill>
            </a:endParaRPr>
          </a:p>
          <a:p>
            <a:pPr marL="0" indent="0">
              <a:buNone/>
            </a:pPr>
            <a:r>
              <a:rPr lang="fr-FR" b="1" dirty="0" smtClean="0">
                <a:solidFill>
                  <a:schemeClr val="tx1"/>
                </a:solidFill>
              </a:rPr>
              <a:t>du texte documentaire</a:t>
            </a:r>
          </a:p>
          <a:p>
            <a:pPr marL="0" indent="0">
              <a:buNone/>
            </a:pPr>
            <a:r>
              <a:rPr lang="fr-FR" b="1" dirty="0" smtClean="0">
                <a:solidFill>
                  <a:schemeClr val="tx1"/>
                </a:solidFill>
              </a:rPr>
              <a:t> ont </a:t>
            </a:r>
            <a:r>
              <a:rPr lang="fr-FR" b="1" dirty="0">
                <a:solidFill>
                  <a:schemeClr val="tx1"/>
                </a:solidFill>
              </a:rPr>
              <a:t>des </a:t>
            </a:r>
            <a:r>
              <a:rPr lang="fr-FR" b="1" dirty="0" smtClean="0">
                <a:solidFill>
                  <a:schemeClr val="tx1"/>
                </a:solidFill>
              </a:rPr>
              <a:t>fonctions</a:t>
            </a:r>
          </a:p>
          <a:p>
            <a:pPr marL="0" indent="0">
              <a:buNone/>
            </a:pPr>
            <a:r>
              <a:rPr lang="fr-FR" b="1" dirty="0" smtClean="0">
                <a:solidFill>
                  <a:schemeClr val="tx1"/>
                </a:solidFill>
              </a:rPr>
              <a:t> différentes</a:t>
            </a:r>
          </a:p>
          <a:p>
            <a:pPr marL="0" indent="0">
              <a:buNone/>
            </a:pPr>
            <a:r>
              <a:rPr lang="fr-FR" b="1" dirty="0" smtClean="0">
                <a:solidFill>
                  <a:srgbClr val="00B050"/>
                </a:solidFill>
              </a:rPr>
              <a:t>Mises en activité possibles : </a:t>
            </a:r>
            <a:endParaRPr lang="fr-FR" b="1" dirty="0">
              <a:solidFill>
                <a:srgbClr val="00B050"/>
              </a:solidFill>
            </a:endParaRPr>
          </a:p>
          <a:p>
            <a:pPr marL="0" indent="0">
              <a:buNone/>
            </a:pPr>
            <a:r>
              <a:rPr lang="fr-FR" sz="1400" b="1" dirty="0" smtClean="0">
                <a:solidFill>
                  <a:schemeClr val="tx1"/>
                </a:solidFill>
                <a:ea typeface="Times New Roman" panose="02020603050405020304" pitchFamily="18" charset="0"/>
                <a:cs typeface="Arial" panose="020B0604020202020204" pitchFamily="34" charset="0"/>
              </a:rPr>
              <a:t>1.Quels </a:t>
            </a:r>
            <a:r>
              <a:rPr lang="fr-FR" sz="1400" b="1" dirty="0">
                <a:solidFill>
                  <a:schemeClr val="tx1"/>
                </a:solidFill>
                <a:ea typeface="Times New Roman" panose="02020603050405020304" pitchFamily="18" charset="0"/>
                <a:cs typeface="Arial" panose="020B0604020202020204" pitchFamily="34" charset="0"/>
              </a:rPr>
              <a:t>sont les éléments visuels </a:t>
            </a:r>
            <a:endParaRPr lang="fr-FR" sz="1400" b="1" dirty="0" smtClean="0">
              <a:solidFill>
                <a:schemeClr val="tx1"/>
              </a:solidFill>
              <a:ea typeface="Times New Roman" panose="02020603050405020304" pitchFamily="18" charset="0"/>
              <a:cs typeface="Arial" panose="020B0604020202020204" pitchFamily="34" charset="0"/>
            </a:endParaRPr>
          </a:p>
          <a:p>
            <a:pPr marL="0" indent="0">
              <a:buNone/>
            </a:pPr>
            <a:r>
              <a:rPr lang="fr-FR" sz="1400" b="1" dirty="0" smtClean="0">
                <a:solidFill>
                  <a:schemeClr val="tx1"/>
                </a:solidFill>
                <a:ea typeface="Times New Roman" panose="02020603050405020304" pitchFamily="18" charset="0"/>
                <a:cs typeface="Arial" panose="020B0604020202020204" pitchFamily="34" charset="0"/>
              </a:rPr>
              <a:t>des documentaires lus et analysés précédemment </a:t>
            </a:r>
          </a:p>
          <a:p>
            <a:pPr marL="0" indent="0">
              <a:buNone/>
            </a:pPr>
            <a:r>
              <a:rPr lang="fr-FR" sz="1400" b="1" dirty="0" smtClean="0">
                <a:solidFill>
                  <a:schemeClr val="tx1"/>
                </a:solidFill>
                <a:ea typeface="Times New Roman" panose="02020603050405020304" pitchFamily="18" charset="0"/>
                <a:cs typeface="Arial" panose="020B0604020202020204" pitchFamily="34" charset="0"/>
              </a:rPr>
              <a:t> ment qui </a:t>
            </a:r>
            <a:r>
              <a:rPr lang="fr-FR" sz="1400" b="1" dirty="0">
                <a:solidFill>
                  <a:schemeClr val="tx1"/>
                </a:solidFill>
                <a:ea typeface="Times New Roman" panose="02020603050405020304" pitchFamily="18" charset="0"/>
                <a:cs typeface="Arial" panose="020B0604020202020204" pitchFamily="34" charset="0"/>
              </a:rPr>
              <a:t>correspondent à </a:t>
            </a:r>
            <a:r>
              <a:rPr lang="fr-FR" sz="1400" b="1" dirty="0" smtClean="0">
                <a:solidFill>
                  <a:schemeClr val="tx1"/>
                </a:solidFill>
                <a:ea typeface="Times New Roman" panose="02020603050405020304" pitchFamily="18" charset="0"/>
                <a:cs typeface="Arial" panose="020B0604020202020204" pitchFamily="34" charset="0"/>
              </a:rPr>
              <a:t>chaque</a:t>
            </a:r>
          </a:p>
          <a:p>
            <a:pPr marL="0" indent="0">
              <a:buNone/>
            </a:pPr>
            <a:r>
              <a:rPr lang="fr-FR" sz="1400" b="1" dirty="0" smtClean="0">
                <a:solidFill>
                  <a:schemeClr val="tx1"/>
                </a:solidFill>
                <a:ea typeface="Times New Roman" panose="02020603050405020304" pitchFamily="18" charset="0"/>
                <a:cs typeface="Arial" panose="020B0604020202020204" pitchFamily="34" charset="0"/>
              </a:rPr>
              <a:t> </a:t>
            </a:r>
            <a:r>
              <a:rPr lang="fr-FR" sz="1400" b="1" dirty="0">
                <a:solidFill>
                  <a:schemeClr val="tx1"/>
                </a:solidFill>
                <a:ea typeface="Times New Roman" panose="02020603050405020304" pitchFamily="18" charset="0"/>
                <a:cs typeface="Arial" panose="020B0604020202020204" pitchFamily="34" charset="0"/>
              </a:rPr>
              <a:t>fonction </a:t>
            </a:r>
            <a:r>
              <a:rPr lang="fr-FR" sz="1400" b="1" dirty="0" smtClean="0">
                <a:solidFill>
                  <a:schemeClr val="tx1"/>
                </a:solidFill>
                <a:ea typeface="Times New Roman" panose="02020603050405020304" pitchFamily="18" charset="0"/>
                <a:cs typeface="Arial" panose="020B0604020202020204" pitchFamily="34" charset="0"/>
              </a:rPr>
              <a:t>?</a:t>
            </a:r>
          </a:p>
          <a:p>
            <a:pPr marL="0" indent="0">
              <a:buNone/>
            </a:pPr>
            <a:endParaRPr lang="fr-FR" sz="1400" b="1" dirty="0" smtClean="0">
              <a:solidFill>
                <a:schemeClr val="tx1"/>
              </a:solidFill>
              <a:ea typeface="Times New Roman" panose="02020603050405020304" pitchFamily="18" charset="0"/>
              <a:cs typeface="Arial" panose="020B0604020202020204" pitchFamily="34" charset="0"/>
            </a:endParaRPr>
          </a:p>
          <a:p>
            <a:pPr marL="0" indent="0">
              <a:buNone/>
            </a:pPr>
            <a:r>
              <a:rPr lang="fr-FR" sz="1400" b="1" dirty="0" smtClean="0">
                <a:solidFill>
                  <a:schemeClr val="tx1"/>
                </a:solidFill>
              </a:rPr>
              <a:t> </a:t>
            </a:r>
            <a:r>
              <a:rPr lang="fr-FR" sz="1400" b="1" dirty="0">
                <a:solidFill>
                  <a:schemeClr val="tx1"/>
                </a:solidFill>
              </a:rPr>
              <a:t>2. </a:t>
            </a:r>
            <a:r>
              <a:rPr lang="fr-FR" sz="1200" b="1" dirty="0">
                <a:solidFill>
                  <a:schemeClr val="tx1"/>
                </a:solidFill>
              </a:rPr>
              <a:t>Distribuer le tableau </a:t>
            </a:r>
            <a:r>
              <a:rPr lang="fr-FR" sz="1200" b="1" dirty="0" smtClean="0">
                <a:solidFill>
                  <a:schemeClr val="tx1"/>
                </a:solidFill>
              </a:rPr>
              <a:t>vierge, </a:t>
            </a:r>
          </a:p>
          <a:p>
            <a:pPr marL="0" indent="0">
              <a:buNone/>
            </a:pPr>
            <a:r>
              <a:rPr lang="fr-FR" sz="1200" b="1" dirty="0" smtClean="0">
                <a:solidFill>
                  <a:schemeClr val="tx1"/>
                </a:solidFill>
              </a:rPr>
              <a:t>des </a:t>
            </a:r>
            <a:r>
              <a:rPr lang="fr-FR" sz="1200" b="1" dirty="0">
                <a:solidFill>
                  <a:schemeClr val="tx1"/>
                </a:solidFill>
              </a:rPr>
              <a:t>étiquettes éléments </a:t>
            </a:r>
            <a:r>
              <a:rPr lang="fr-FR" sz="1200" b="1" dirty="0" smtClean="0">
                <a:solidFill>
                  <a:schemeClr val="tx1"/>
                </a:solidFill>
              </a:rPr>
              <a:t>visuels,</a:t>
            </a:r>
          </a:p>
          <a:p>
            <a:pPr marL="0" indent="0">
              <a:buNone/>
            </a:pPr>
            <a:r>
              <a:rPr lang="fr-FR" sz="1200" b="1" dirty="0" smtClean="0">
                <a:solidFill>
                  <a:schemeClr val="tx1"/>
                </a:solidFill>
              </a:rPr>
              <a:t>des </a:t>
            </a:r>
            <a:r>
              <a:rPr lang="fr-FR" sz="1200" b="1" dirty="0">
                <a:solidFill>
                  <a:schemeClr val="tx1"/>
                </a:solidFill>
              </a:rPr>
              <a:t>étiquettes </a:t>
            </a:r>
            <a:r>
              <a:rPr lang="fr-FR" sz="1200" b="1" dirty="0" smtClean="0">
                <a:solidFill>
                  <a:schemeClr val="tx1"/>
                </a:solidFill>
              </a:rPr>
              <a:t>fonctions</a:t>
            </a:r>
          </a:p>
          <a:p>
            <a:pPr marL="0" indent="0">
              <a:buNone/>
            </a:pPr>
            <a:r>
              <a:rPr lang="fr-FR" sz="1200" b="1" dirty="0" smtClean="0">
                <a:solidFill>
                  <a:schemeClr val="tx1"/>
                </a:solidFill>
              </a:rPr>
              <a:t>et  </a:t>
            </a:r>
            <a:r>
              <a:rPr lang="fr-FR" sz="1200" b="1" dirty="0">
                <a:solidFill>
                  <a:schemeClr val="tx1"/>
                </a:solidFill>
              </a:rPr>
              <a:t>demander de classer les différents </a:t>
            </a:r>
            <a:endParaRPr lang="fr-FR" sz="1200" b="1" dirty="0" smtClean="0">
              <a:solidFill>
                <a:schemeClr val="tx1"/>
              </a:solidFill>
            </a:endParaRPr>
          </a:p>
          <a:p>
            <a:pPr marL="0" indent="0">
              <a:buNone/>
            </a:pPr>
            <a:r>
              <a:rPr lang="fr-FR" sz="1200" b="1" dirty="0" smtClean="0">
                <a:solidFill>
                  <a:schemeClr val="tx1"/>
                </a:solidFill>
              </a:rPr>
              <a:t>éléments</a:t>
            </a:r>
          </a:p>
          <a:p>
            <a:pPr marL="0" indent="0">
              <a:buNone/>
            </a:pPr>
            <a:r>
              <a:rPr lang="fr-FR" sz="1200" b="1" dirty="0" smtClean="0">
                <a:solidFill>
                  <a:schemeClr val="tx1"/>
                </a:solidFill>
              </a:rPr>
              <a:t> </a:t>
            </a:r>
            <a:r>
              <a:rPr lang="fr-FR" sz="1200" b="1" dirty="0">
                <a:solidFill>
                  <a:schemeClr val="tx1"/>
                </a:solidFill>
              </a:rPr>
              <a:t>visuels selon leur fonction</a:t>
            </a:r>
            <a:endParaRPr lang="fr-FR" sz="1200" b="1" dirty="0" smtClean="0">
              <a:solidFill>
                <a:schemeClr val="tx1"/>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3706493997"/>
              </p:ext>
            </p:extLst>
          </p:nvPr>
        </p:nvGraphicFramePr>
        <p:xfrm>
          <a:off x="4158701" y="2340630"/>
          <a:ext cx="7904963" cy="4381012"/>
        </p:xfrm>
        <a:graphic>
          <a:graphicData uri="http://schemas.openxmlformats.org/drawingml/2006/table">
            <a:tbl>
              <a:tblPr firstRow="1" firstCol="1" bandRow="1">
                <a:tableStyleId>{5C22544A-7EE6-4342-B048-85BDC9FD1C3A}</a:tableStyleId>
              </a:tblPr>
              <a:tblGrid>
                <a:gridCol w="4336335">
                  <a:extLst>
                    <a:ext uri="{9D8B030D-6E8A-4147-A177-3AD203B41FA5}">
                      <a16:colId xmlns:a16="http://schemas.microsoft.com/office/drawing/2014/main" val="4057762709"/>
                    </a:ext>
                  </a:extLst>
                </a:gridCol>
                <a:gridCol w="3568628">
                  <a:extLst>
                    <a:ext uri="{9D8B030D-6E8A-4147-A177-3AD203B41FA5}">
                      <a16:colId xmlns:a16="http://schemas.microsoft.com/office/drawing/2014/main" val="2946932085"/>
                    </a:ext>
                  </a:extLst>
                </a:gridCol>
              </a:tblGrid>
              <a:tr h="531285">
                <a:tc>
                  <a:txBody>
                    <a:bodyPr/>
                    <a:lstStyle/>
                    <a:p>
                      <a:pPr algn="ctr">
                        <a:lnSpc>
                          <a:spcPct val="115000"/>
                        </a:lnSpc>
                        <a:spcBef>
                          <a:spcPts val="500"/>
                        </a:spcBef>
                        <a:spcAft>
                          <a:spcPts val="0"/>
                        </a:spcAft>
                      </a:pPr>
                      <a:r>
                        <a:rPr lang="fr-FR" sz="1600" dirty="0">
                          <a:effectLst/>
                        </a:rPr>
                        <a:t>Fonctions de ces éléments </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Bef>
                          <a:spcPts val="500"/>
                        </a:spcBef>
                        <a:spcAft>
                          <a:spcPts val="0"/>
                        </a:spcAft>
                      </a:pPr>
                      <a:r>
                        <a:rPr lang="fr-FR" sz="1600" dirty="0">
                          <a:effectLst/>
                        </a:rPr>
                        <a:t>Eléments visuels facilement repérables</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18027726"/>
                  </a:ext>
                </a:extLst>
              </a:tr>
              <a:tr h="887053">
                <a:tc>
                  <a:txBody>
                    <a:bodyPr/>
                    <a:lstStyle/>
                    <a:p>
                      <a:pPr>
                        <a:lnSpc>
                          <a:spcPct val="115000"/>
                        </a:lnSpc>
                        <a:spcBef>
                          <a:spcPts val="500"/>
                        </a:spcBef>
                        <a:spcAft>
                          <a:spcPts val="0"/>
                        </a:spcAft>
                      </a:pPr>
                      <a:r>
                        <a:rPr lang="fr-FR" sz="1600" dirty="0">
                          <a:effectLst/>
                        </a:rPr>
                        <a:t>Eléments qui organisent l’information</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spcAft>
                          <a:spcPts val="0"/>
                        </a:spcAft>
                        <a:buFont typeface="Symbol" panose="05050102010706020507" pitchFamily="18" charset="2"/>
                        <a:buChar char=""/>
                      </a:pPr>
                      <a:r>
                        <a:rPr lang="fr-FR" sz="1400" dirty="0">
                          <a:effectLst/>
                        </a:rPr>
                        <a:t>chapitres</a:t>
                      </a:r>
                    </a:p>
                    <a:p>
                      <a:pPr marL="342900" lvl="0" indent="-342900">
                        <a:spcAft>
                          <a:spcPts val="0"/>
                        </a:spcAft>
                        <a:buFont typeface="Symbol" panose="05050102010706020507" pitchFamily="18" charset="2"/>
                        <a:buChar char=""/>
                      </a:pPr>
                      <a:r>
                        <a:rPr lang="fr-FR" sz="1400" dirty="0">
                          <a:effectLst/>
                        </a:rPr>
                        <a:t>titres</a:t>
                      </a:r>
                    </a:p>
                    <a:p>
                      <a:pPr marL="342900" lvl="0" indent="-342900">
                        <a:spcAft>
                          <a:spcPts val="0"/>
                        </a:spcAft>
                        <a:buFont typeface="Symbol" panose="05050102010706020507" pitchFamily="18" charset="2"/>
                        <a:buChar char=""/>
                      </a:pPr>
                      <a:r>
                        <a:rPr lang="fr-FR" sz="1400" dirty="0">
                          <a:effectLst/>
                        </a:rPr>
                        <a:t>sous-titres</a:t>
                      </a:r>
                    </a:p>
                    <a:p>
                      <a:pPr marL="342900" lvl="0" indent="-342900">
                        <a:spcAft>
                          <a:spcPts val="0"/>
                        </a:spcAft>
                        <a:buFont typeface="Symbol" panose="05050102010706020507" pitchFamily="18" charset="2"/>
                        <a:buChar char=""/>
                      </a:pPr>
                      <a:r>
                        <a:rPr lang="fr-FR" sz="1400" dirty="0" smtClean="0">
                          <a:effectLst/>
                        </a:rPr>
                        <a:t>intertitres</a:t>
                      </a:r>
                      <a:endParaRPr lang="fr-FR"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519329305"/>
                  </a:ext>
                </a:extLst>
              </a:tr>
              <a:tr h="665290">
                <a:tc>
                  <a:txBody>
                    <a:bodyPr/>
                    <a:lstStyle/>
                    <a:p>
                      <a:pPr>
                        <a:lnSpc>
                          <a:spcPct val="115000"/>
                        </a:lnSpc>
                        <a:spcBef>
                          <a:spcPts val="500"/>
                        </a:spcBef>
                        <a:spcAft>
                          <a:spcPts val="0"/>
                        </a:spcAft>
                      </a:pPr>
                      <a:r>
                        <a:rPr lang="fr-FR" sz="1600" dirty="0">
                          <a:effectLst/>
                        </a:rPr>
                        <a:t>Eléments qui facilitent le repérage de l’information</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spcAft>
                          <a:spcPts val="0"/>
                        </a:spcAft>
                        <a:buFont typeface="Symbol" panose="05050102010706020507" pitchFamily="18" charset="2"/>
                        <a:buChar char=""/>
                      </a:pPr>
                      <a:r>
                        <a:rPr lang="fr-FR" sz="1400" dirty="0">
                          <a:effectLst/>
                        </a:rPr>
                        <a:t>table des matières</a:t>
                      </a:r>
                    </a:p>
                    <a:p>
                      <a:pPr marL="342900" lvl="0" indent="-342900">
                        <a:spcAft>
                          <a:spcPts val="0"/>
                        </a:spcAft>
                        <a:buFont typeface="Symbol" panose="05050102010706020507" pitchFamily="18" charset="2"/>
                        <a:buChar char=""/>
                      </a:pPr>
                      <a:r>
                        <a:rPr lang="fr-FR" sz="1400" dirty="0">
                          <a:effectLst/>
                        </a:rPr>
                        <a:t>index</a:t>
                      </a:r>
                    </a:p>
                    <a:p>
                      <a:pPr marL="342900" lvl="0" indent="-342900">
                        <a:spcAft>
                          <a:spcPts val="0"/>
                        </a:spcAft>
                        <a:buFont typeface="Symbol" panose="05050102010706020507" pitchFamily="18" charset="2"/>
                        <a:buChar char=""/>
                      </a:pPr>
                      <a:r>
                        <a:rPr lang="fr-FR" sz="1400" dirty="0">
                          <a:effectLst/>
                        </a:rPr>
                        <a:t>pagination</a:t>
                      </a:r>
                      <a:endParaRPr lang="fr-FR"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813199757"/>
                  </a:ext>
                </a:extLst>
              </a:tr>
              <a:tr h="1108816">
                <a:tc>
                  <a:txBody>
                    <a:bodyPr/>
                    <a:lstStyle/>
                    <a:p>
                      <a:pPr>
                        <a:lnSpc>
                          <a:spcPct val="115000"/>
                        </a:lnSpc>
                        <a:spcBef>
                          <a:spcPts val="500"/>
                        </a:spcBef>
                        <a:spcAft>
                          <a:spcPts val="0"/>
                        </a:spcAft>
                      </a:pPr>
                      <a:r>
                        <a:rPr lang="fr-FR" sz="1600">
                          <a:effectLst/>
                        </a:rPr>
                        <a:t>Eléments qui expliquent l’information</a:t>
                      </a: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spcAft>
                          <a:spcPts val="0"/>
                        </a:spcAft>
                        <a:buFont typeface="Symbol" panose="05050102010706020507" pitchFamily="18" charset="2"/>
                        <a:buChar char=""/>
                      </a:pPr>
                      <a:r>
                        <a:rPr lang="fr-FR" sz="1400" dirty="0">
                          <a:effectLst/>
                        </a:rPr>
                        <a:t>diagrammes</a:t>
                      </a:r>
                    </a:p>
                    <a:p>
                      <a:pPr marL="342900" lvl="0" indent="-342900">
                        <a:spcAft>
                          <a:spcPts val="0"/>
                        </a:spcAft>
                        <a:buFont typeface="Symbol" panose="05050102010706020507" pitchFamily="18" charset="2"/>
                        <a:buChar char=""/>
                      </a:pPr>
                      <a:r>
                        <a:rPr lang="fr-FR" sz="1400" dirty="0">
                          <a:effectLst/>
                        </a:rPr>
                        <a:t>tableaux</a:t>
                      </a:r>
                    </a:p>
                    <a:p>
                      <a:pPr marL="342900" lvl="0" indent="-342900">
                        <a:spcAft>
                          <a:spcPts val="0"/>
                        </a:spcAft>
                        <a:buFont typeface="Symbol" panose="05050102010706020507" pitchFamily="18" charset="2"/>
                        <a:buChar char=""/>
                      </a:pPr>
                      <a:r>
                        <a:rPr lang="fr-FR" sz="1400" dirty="0">
                          <a:effectLst/>
                        </a:rPr>
                        <a:t>graphiques</a:t>
                      </a:r>
                    </a:p>
                    <a:p>
                      <a:pPr marL="342900" lvl="0" indent="-342900">
                        <a:spcAft>
                          <a:spcPts val="0"/>
                        </a:spcAft>
                        <a:buFont typeface="Symbol" panose="05050102010706020507" pitchFamily="18" charset="2"/>
                        <a:buChar char=""/>
                      </a:pPr>
                      <a:r>
                        <a:rPr lang="fr-FR" sz="1400" dirty="0">
                          <a:effectLst/>
                        </a:rPr>
                        <a:t>schémas</a:t>
                      </a:r>
                    </a:p>
                    <a:p>
                      <a:pPr marL="342900" lvl="0" indent="-342900">
                        <a:spcAft>
                          <a:spcPts val="0"/>
                        </a:spcAft>
                        <a:buFont typeface="Symbol" panose="05050102010706020507" pitchFamily="18" charset="2"/>
                        <a:buChar char=""/>
                      </a:pPr>
                      <a:r>
                        <a:rPr lang="fr-FR" sz="1400" dirty="0">
                          <a:effectLst/>
                        </a:rPr>
                        <a:t>glossaire</a:t>
                      </a:r>
                      <a:endParaRPr lang="fr-FR"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743210134"/>
                  </a:ext>
                </a:extLst>
              </a:tr>
              <a:tr h="493731">
                <a:tc>
                  <a:txBody>
                    <a:bodyPr/>
                    <a:lstStyle/>
                    <a:p>
                      <a:pPr>
                        <a:lnSpc>
                          <a:spcPct val="115000"/>
                        </a:lnSpc>
                        <a:spcBef>
                          <a:spcPts val="500"/>
                        </a:spcBef>
                        <a:spcAft>
                          <a:spcPts val="0"/>
                        </a:spcAft>
                      </a:pPr>
                      <a:r>
                        <a:rPr lang="fr-FR" sz="1600">
                          <a:effectLst/>
                        </a:rPr>
                        <a:t>Eléments qui illustrent l’information</a:t>
                      </a: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spcAft>
                          <a:spcPts val="0"/>
                        </a:spcAft>
                        <a:buFont typeface="Symbol" panose="05050102010706020507" pitchFamily="18" charset="2"/>
                        <a:buChar char=""/>
                      </a:pPr>
                      <a:r>
                        <a:rPr lang="fr-FR" sz="1400" dirty="0">
                          <a:effectLst/>
                        </a:rPr>
                        <a:t>photographies</a:t>
                      </a:r>
                    </a:p>
                    <a:p>
                      <a:pPr marL="342900" lvl="0" indent="-342900">
                        <a:spcAft>
                          <a:spcPts val="0"/>
                        </a:spcAft>
                        <a:buFont typeface="Symbol" panose="05050102010706020507" pitchFamily="18" charset="2"/>
                        <a:buChar char=""/>
                      </a:pPr>
                      <a:r>
                        <a:rPr lang="fr-FR" sz="1400" dirty="0">
                          <a:effectLst/>
                        </a:rPr>
                        <a:t> illustrations</a:t>
                      </a:r>
                      <a:endParaRPr lang="fr-FR"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99032595"/>
                  </a:ext>
                </a:extLst>
              </a:tr>
              <a:tr h="665290">
                <a:tc>
                  <a:txBody>
                    <a:bodyPr/>
                    <a:lstStyle/>
                    <a:p>
                      <a:pPr>
                        <a:lnSpc>
                          <a:spcPct val="115000"/>
                        </a:lnSpc>
                        <a:spcBef>
                          <a:spcPts val="500"/>
                        </a:spcBef>
                        <a:spcAft>
                          <a:spcPts val="0"/>
                        </a:spcAft>
                      </a:pPr>
                      <a:r>
                        <a:rPr lang="fr-FR" sz="1600" dirty="0">
                          <a:effectLst/>
                        </a:rPr>
                        <a:t>Eléments qui mettent en évidence l’information</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spcAft>
                          <a:spcPts val="0"/>
                        </a:spcAft>
                        <a:buFont typeface="Symbol" panose="05050102010706020507" pitchFamily="18" charset="2"/>
                        <a:buChar char=""/>
                      </a:pPr>
                      <a:r>
                        <a:rPr lang="fr-FR" sz="1400" dirty="0">
                          <a:effectLst/>
                        </a:rPr>
                        <a:t>caractères gras</a:t>
                      </a:r>
                    </a:p>
                    <a:p>
                      <a:pPr marL="342900" lvl="0" indent="-342900">
                        <a:spcAft>
                          <a:spcPts val="0"/>
                        </a:spcAft>
                        <a:buFont typeface="Symbol" panose="05050102010706020507" pitchFamily="18" charset="2"/>
                        <a:buChar char=""/>
                      </a:pPr>
                      <a:r>
                        <a:rPr lang="fr-FR" sz="1400" dirty="0">
                          <a:effectLst/>
                        </a:rPr>
                        <a:t>caractères en italique et autres changement de caractères</a:t>
                      </a:r>
                      <a:endParaRPr lang="fr-FR"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501630327"/>
                  </a:ext>
                </a:extLst>
              </a:tr>
            </a:tbl>
          </a:graphicData>
        </a:graphic>
      </p:graphicFrame>
    </p:spTree>
    <p:extLst>
      <p:ext uri="{BB962C8B-B14F-4D97-AF65-F5344CB8AC3E}">
        <p14:creationId xmlns:p14="http://schemas.microsoft.com/office/powerpoint/2010/main" val="3681757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6744" y="257526"/>
            <a:ext cx="9926189" cy="381104"/>
          </a:xfrm>
        </p:spPr>
        <p:txBody>
          <a:bodyPr>
            <a:noAutofit/>
          </a:bodyPr>
          <a:lstStyle/>
          <a:p>
            <a:pPr marL="457200" indent="-457200">
              <a:buFont typeface="+mj-lt"/>
              <a:buAutoNum type="arabicPeriod" startAt="6"/>
            </a:pPr>
            <a:r>
              <a:rPr lang="fr-FR" sz="2000" b="1" dirty="0" smtClean="0"/>
              <a:t>Comment enseigner explicitement la compréhension des textes documentaires ? </a:t>
            </a:r>
            <a:endParaRPr lang="fr-FR" sz="2000" b="1" dirty="0"/>
          </a:p>
        </p:txBody>
      </p:sp>
      <p:sp>
        <p:nvSpPr>
          <p:cNvPr id="3" name="Espace réservé du contenu 2"/>
          <p:cNvSpPr>
            <a:spLocks noGrp="1"/>
          </p:cNvSpPr>
          <p:nvPr>
            <p:ph idx="1"/>
          </p:nvPr>
        </p:nvSpPr>
        <p:spPr>
          <a:xfrm>
            <a:off x="1249448" y="769257"/>
            <a:ext cx="10653485" cy="5241611"/>
          </a:xfrm>
        </p:spPr>
        <p:txBody>
          <a:bodyPr>
            <a:normAutofit/>
          </a:bodyPr>
          <a:lstStyle/>
          <a:p>
            <a:pPr marL="0" indent="0">
              <a:buNone/>
            </a:pPr>
            <a:r>
              <a:rPr lang="fr-FR" b="1" dirty="0" smtClean="0">
                <a:solidFill>
                  <a:srgbClr val="A53010"/>
                </a:solidFill>
              </a:rPr>
              <a:t>      </a:t>
            </a:r>
            <a:endParaRPr lang="fr-FR" sz="1600" b="1" dirty="0"/>
          </a:p>
        </p:txBody>
      </p:sp>
      <p:graphicFrame>
        <p:nvGraphicFramePr>
          <p:cNvPr id="4" name="Tableau 3"/>
          <p:cNvGraphicFramePr>
            <a:graphicFrameLocks noGrp="1"/>
          </p:cNvGraphicFramePr>
          <p:nvPr>
            <p:extLst>
              <p:ext uri="{D42A27DB-BD31-4B8C-83A1-F6EECF244321}">
                <p14:modId xmlns:p14="http://schemas.microsoft.com/office/powerpoint/2010/main" val="3416825200"/>
              </p:ext>
            </p:extLst>
          </p:nvPr>
        </p:nvGraphicFramePr>
        <p:xfrm>
          <a:off x="1101868" y="1324533"/>
          <a:ext cx="10305144" cy="5173368"/>
        </p:xfrm>
        <a:graphic>
          <a:graphicData uri="http://schemas.openxmlformats.org/drawingml/2006/table">
            <a:tbl>
              <a:tblPr firstRow="1" bandRow="1">
                <a:tableStyleId>{5C22544A-7EE6-4342-B048-85BDC9FD1C3A}</a:tableStyleId>
              </a:tblPr>
              <a:tblGrid>
                <a:gridCol w="5152572">
                  <a:extLst>
                    <a:ext uri="{9D8B030D-6E8A-4147-A177-3AD203B41FA5}">
                      <a16:colId xmlns:a16="http://schemas.microsoft.com/office/drawing/2014/main" val="3181963548"/>
                    </a:ext>
                  </a:extLst>
                </a:gridCol>
                <a:gridCol w="5152572">
                  <a:extLst>
                    <a:ext uri="{9D8B030D-6E8A-4147-A177-3AD203B41FA5}">
                      <a16:colId xmlns:a16="http://schemas.microsoft.com/office/drawing/2014/main" val="2179423828"/>
                    </a:ext>
                  </a:extLst>
                </a:gridCol>
              </a:tblGrid>
              <a:tr h="322652">
                <a:tc gridSpan="2">
                  <a:txBody>
                    <a:bodyPr/>
                    <a:lstStyle/>
                    <a:p>
                      <a:pPr algn="ctr"/>
                      <a:r>
                        <a:rPr lang="fr-FR" sz="1800" dirty="0" smtClean="0"/>
                        <a:t>Séquence</a:t>
                      </a:r>
                      <a:r>
                        <a:rPr lang="fr-FR" sz="1800" baseline="0" dirty="0" smtClean="0"/>
                        <a:t> d’apprentissage suite </a:t>
                      </a:r>
                      <a:endParaRPr lang="fr-FR" sz="1800" dirty="0"/>
                    </a:p>
                  </a:txBody>
                  <a:tcPr/>
                </a:tc>
                <a:tc hMerge="1">
                  <a:txBody>
                    <a:bodyPr/>
                    <a:lstStyle/>
                    <a:p>
                      <a:endParaRPr lang="fr-FR" dirty="0"/>
                    </a:p>
                  </a:txBody>
                  <a:tcPr/>
                </a:tc>
                <a:extLst>
                  <a:ext uri="{0D108BD9-81ED-4DB2-BD59-A6C34878D82A}">
                    <a16:rowId xmlns:a16="http://schemas.microsoft.com/office/drawing/2014/main" val="3133429171"/>
                  </a:ext>
                </a:extLst>
              </a:tr>
              <a:tr h="322652">
                <a:tc gridSpan="2">
                  <a:txBody>
                    <a:bodyPr/>
                    <a:lstStyle/>
                    <a:p>
                      <a:pPr algn="ctr"/>
                      <a:r>
                        <a:rPr lang="fr-FR" sz="1800" b="1" dirty="0" smtClean="0"/>
                        <a:t>Séance 1 </a:t>
                      </a:r>
                      <a:endParaRPr lang="fr-FR" sz="1800" b="1" dirty="0">
                        <a:solidFill>
                          <a:schemeClr val="bg1"/>
                        </a:solidFill>
                      </a:endParaRPr>
                    </a:p>
                  </a:txBody>
                  <a:tcPr/>
                </a:tc>
                <a:tc hMerge="1">
                  <a:txBody>
                    <a:bodyPr/>
                    <a:lstStyle/>
                    <a:p>
                      <a:pPr algn="ctr"/>
                      <a:endParaRPr lang="fr-FR" dirty="0"/>
                    </a:p>
                  </a:txBody>
                  <a:tcPr/>
                </a:tc>
                <a:extLst>
                  <a:ext uri="{0D108BD9-81ED-4DB2-BD59-A6C34878D82A}">
                    <a16:rowId xmlns:a16="http://schemas.microsoft.com/office/drawing/2014/main" val="396662672"/>
                  </a:ext>
                </a:extLst>
              </a:tr>
              <a:tr h="806629">
                <a:tc>
                  <a:txBody>
                    <a:bodyPr/>
                    <a:lstStyle/>
                    <a:p>
                      <a:pPr algn="l"/>
                      <a:r>
                        <a:rPr lang="fr-FR" sz="1800" b="1" dirty="0" smtClean="0"/>
                        <a:t>Objectif:</a:t>
                      </a:r>
                      <a:r>
                        <a:rPr lang="fr-FR" sz="1800" dirty="0" smtClean="0"/>
                        <a:t> </a:t>
                      </a:r>
                      <a:r>
                        <a:rPr lang="fr-FR" sz="1800" baseline="0" dirty="0" smtClean="0"/>
                        <a:t> Apprendre à reconnaître </a:t>
                      </a:r>
                      <a:r>
                        <a:rPr lang="fr-FR" sz="1800" b="1" baseline="0" dirty="0" smtClean="0"/>
                        <a:t>la structure d’un texte documentaire </a:t>
                      </a:r>
                      <a:r>
                        <a:rPr lang="fr-FR" sz="1800" baseline="0" dirty="0" smtClean="0"/>
                        <a:t>: descriptif et comparatif </a:t>
                      </a:r>
                      <a:endParaRPr lang="fr-FR" sz="1800" b="1" dirty="0"/>
                    </a:p>
                  </a:txBody>
                  <a:tcPr anchor="ctr"/>
                </a:tc>
                <a:tc>
                  <a:txBody>
                    <a:bodyPr/>
                    <a:lstStyle/>
                    <a:p>
                      <a:pPr algn="l"/>
                      <a:r>
                        <a:rPr lang="fr-FR" sz="1800" dirty="0" err="1" smtClean="0"/>
                        <a:t>Cf</a:t>
                      </a:r>
                      <a:r>
                        <a:rPr lang="fr-FR" sz="1800" dirty="0" smtClean="0"/>
                        <a:t> séance du GDML 26 </a:t>
                      </a:r>
                    </a:p>
                    <a:p>
                      <a:pPr algn="l"/>
                      <a:r>
                        <a:rPr lang="fr-FR" sz="1800" b="0" dirty="0" err="1" smtClean="0"/>
                        <a:t>Cf</a:t>
                      </a:r>
                      <a:r>
                        <a:rPr lang="fr-FR" sz="1800" b="0" dirty="0" smtClean="0"/>
                        <a:t> mise en activité ci-dessous </a:t>
                      </a:r>
                      <a:endParaRPr lang="fr-FR" sz="1800" b="0" dirty="0"/>
                    </a:p>
                  </a:txBody>
                  <a:tcPr/>
                </a:tc>
                <a:extLst>
                  <a:ext uri="{0D108BD9-81ED-4DB2-BD59-A6C34878D82A}">
                    <a16:rowId xmlns:a16="http://schemas.microsoft.com/office/drawing/2014/main" val="411967634"/>
                  </a:ext>
                </a:extLst>
              </a:tr>
              <a:tr h="561822">
                <a:tc gridSpan="2">
                  <a:txBody>
                    <a:bodyPr/>
                    <a:lstStyle/>
                    <a:p>
                      <a:pPr algn="ctr"/>
                      <a:r>
                        <a:rPr lang="fr-FR" sz="1800" b="1" dirty="0" smtClean="0"/>
                        <a:t>Séance 2 </a:t>
                      </a:r>
                      <a:endParaRPr lang="fr-FR" sz="1800" b="1" dirty="0">
                        <a:solidFill>
                          <a:schemeClr val="bg1"/>
                        </a:solidFill>
                      </a:endParaRPr>
                    </a:p>
                  </a:txBody>
                  <a:tcPr anchor="ctr"/>
                </a:tc>
                <a:tc hMerge="1">
                  <a:txBody>
                    <a:bodyPr/>
                    <a:lstStyle/>
                    <a:p>
                      <a:pPr algn="l"/>
                      <a:endParaRPr lang="fr-FR" sz="1800" b="0" dirty="0"/>
                    </a:p>
                  </a:txBody>
                  <a:tcPr>
                    <a:solidFill>
                      <a:schemeClr val="accent1">
                        <a:lumMod val="20000"/>
                        <a:lumOff val="80000"/>
                      </a:schemeClr>
                    </a:solidFill>
                  </a:tcPr>
                </a:tc>
                <a:extLst>
                  <a:ext uri="{0D108BD9-81ED-4DB2-BD59-A6C34878D82A}">
                    <a16:rowId xmlns:a16="http://schemas.microsoft.com/office/drawing/2014/main" val="755539462"/>
                  </a:ext>
                </a:extLst>
              </a:tr>
              <a:tr h="561822">
                <a:tc>
                  <a:txBody>
                    <a:bodyPr/>
                    <a:lstStyle/>
                    <a:p>
                      <a:pPr algn="l"/>
                      <a:r>
                        <a:rPr lang="fr-FR" sz="1800" b="1" dirty="0" smtClean="0">
                          <a:solidFill>
                            <a:schemeClr val="bg1">
                              <a:lumMod val="50000"/>
                            </a:schemeClr>
                          </a:solidFill>
                        </a:rPr>
                        <a:t>Objectif : </a:t>
                      </a:r>
                      <a:r>
                        <a:rPr lang="fr-FR" sz="1800" b="0" dirty="0" smtClean="0">
                          <a:solidFill>
                            <a:schemeClr val="bg1">
                              <a:lumMod val="50000"/>
                            </a:schemeClr>
                          </a:solidFill>
                        </a:rPr>
                        <a:t>Apprendre à faire des inférences </a:t>
                      </a:r>
                      <a:endParaRPr lang="fr-FR" sz="1800" b="0" dirty="0">
                        <a:solidFill>
                          <a:schemeClr val="bg1">
                            <a:lumMod val="50000"/>
                          </a:schemeClr>
                        </a:solidFill>
                      </a:endParaRPr>
                    </a:p>
                  </a:txBody>
                  <a:tcPr anchor="ctr"/>
                </a:tc>
                <a:tc>
                  <a:txBody>
                    <a:bodyPr/>
                    <a:lstStyle/>
                    <a:p>
                      <a:pPr algn="l"/>
                      <a:r>
                        <a:rPr lang="fr-FR" sz="1800" b="0" dirty="0" err="1" smtClean="0">
                          <a:solidFill>
                            <a:schemeClr val="bg1">
                              <a:lumMod val="50000"/>
                            </a:schemeClr>
                          </a:solidFill>
                        </a:rPr>
                        <a:t>Cf</a:t>
                      </a:r>
                      <a:r>
                        <a:rPr lang="fr-FR" sz="1800" b="0" dirty="0" smtClean="0">
                          <a:solidFill>
                            <a:schemeClr val="bg1">
                              <a:lumMod val="50000"/>
                            </a:schemeClr>
                          </a:solidFill>
                        </a:rPr>
                        <a:t> séance du GDML26</a:t>
                      </a:r>
                      <a:endParaRPr lang="fr-FR" sz="1800" b="0" dirty="0">
                        <a:solidFill>
                          <a:schemeClr val="bg1">
                            <a:lumMod val="50000"/>
                          </a:schemeClr>
                        </a:solidFill>
                      </a:endParaRPr>
                    </a:p>
                  </a:txBody>
                  <a:tcPr anchor="ctr"/>
                </a:tc>
                <a:extLst>
                  <a:ext uri="{0D108BD9-81ED-4DB2-BD59-A6C34878D82A}">
                    <a16:rowId xmlns:a16="http://schemas.microsoft.com/office/drawing/2014/main" val="3266249167"/>
                  </a:ext>
                </a:extLst>
              </a:tr>
              <a:tr h="561822">
                <a:tc gridSpan="2">
                  <a:txBody>
                    <a:bodyPr/>
                    <a:lstStyle/>
                    <a:p>
                      <a:pPr algn="ctr"/>
                      <a:r>
                        <a:rPr lang="fr-FR" sz="1800" b="1" dirty="0" smtClean="0">
                          <a:solidFill>
                            <a:schemeClr val="bg1">
                              <a:lumMod val="50000"/>
                            </a:schemeClr>
                          </a:solidFill>
                        </a:rPr>
                        <a:t>Séance 3</a:t>
                      </a:r>
                      <a:endParaRPr lang="fr-FR" sz="1800" b="1" dirty="0">
                        <a:solidFill>
                          <a:schemeClr val="bg1">
                            <a:lumMod val="50000"/>
                          </a:schemeClr>
                        </a:solidFill>
                      </a:endParaRPr>
                    </a:p>
                  </a:txBody>
                  <a:tcPr anchor="ctr"/>
                </a:tc>
                <a:tc hMerge="1">
                  <a:txBody>
                    <a:bodyPr/>
                    <a:lstStyle/>
                    <a:p>
                      <a:endParaRPr lang="fr-FR"/>
                    </a:p>
                  </a:txBody>
                  <a:tcPr/>
                </a:tc>
                <a:extLst>
                  <a:ext uri="{0D108BD9-81ED-4DB2-BD59-A6C34878D82A}">
                    <a16:rowId xmlns:a16="http://schemas.microsoft.com/office/drawing/2014/main" val="1164216658"/>
                  </a:ext>
                </a:extLst>
              </a:tr>
              <a:tr h="561822">
                <a:tc>
                  <a:txBody>
                    <a:bodyPr/>
                    <a:lstStyle/>
                    <a:p>
                      <a:pPr algn="l"/>
                      <a:r>
                        <a:rPr lang="fr-FR" sz="1800" b="1" dirty="0" smtClean="0">
                          <a:solidFill>
                            <a:schemeClr val="bg1">
                              <a:lumMod val="50000"/>
                            </a:schemeClr>
                          </a:solidFill>
                        </a:rPr>
                        <a:t>Objectif : </a:t>
                      </a:r>
                      <a:r>
                        <a:rPr lang="fr-FR" sz="1800" b="0" dirty="0" smtClean="0">
                          <a:solidFill>
                            <a:schemeClr val="bg1">
                              <a:lumMod val="50000"/>
                            </a:schemeClr>
                          </a:solidFill>
                        </a:rPr>
                        <a:t>Apprendre à comprendre les mots grâce au contexte</a:t>
                      </a:r>
                      <a:endParaRPr lang="fr-FR" sz="1800" b="0" dirty="0">
                        <a:solidFill>
                          <a:schemeClr val="bg1">
                            <a:lumMod val="50000"/>
                          </a:schemeClr>
                        </a:solidFill>
                      </a:endParaRPr>
                    </a:p>
                  </a:txBody>
                  <a:tcPr anchor="ctr"/>
                </a:tc>
                <a:tc>
                  <a:txBody>
                    <a:bodyPr/>
                    <a:lstStyle/>
                    <a:p>
                      <a:pPr algn="l"/>
                      <a:r>
                        <a:rPr lang="fr-FR" sz="1800" b="0" dirty="0" err="1" smtClean="0">
                          <a:solidFill>
                            <a:schemeClr val="bg1">
                              <a:lumMod val="50000"/>
                            </a:schemeClr>
                          </a:solidFill>
                        </a:rPr>
                        <a:t>Cf</a:t>
                      </a:r>
                      <a:r>
                        <a:rPr lang="fr-FR" sz="1800" b="0" dirty="0" smtClean="0">
                          <a:solidFill>
                            <a:schemeClr val="bg1">
                              <a:lumMod val="50000"/>
                            </a:schemeClr>
                          </a:solidFill>
                        </a:rPr>
                        <a:t> séance du GDML 26</a:t>
                      </a:r>
                      <a:endParaRPr lang="fr-FR" sz="1800" b="0" dirty="0">
                        <a:solidFill>
                          <a:schemeClr val="bg1">
                            <a:lumMod val="50000"/>
                          </a:schemeClr>
                        </a:solidFill>
                      </a:endParaRPr>
                    </a:p>
                  </a:txBody>
                  <a:tcPr anchor="ctr"/>
                </a:tc>
                <a:extLst>
                  <a:ext uri="{0D108BD9-81ED-4DB2-BD59-A6C34878D82A}">
                    <a16:rowId xmlns:a16="http://schemas.microsoft.com/office/drawing/2014/main" val="891825361"/>
                  </a:ext>
                </a:extLst>
              </a:tr>
              <a:tr h="561822">
                <a:tc gridSpan="2">
                  <a:txBody>
                    <a:bodyPr/>
                    <a:lstStyle/>
                    <a:p>
                      <a:pPr algn="ctr"/>
                      <a:r>
                        <a:rPr lang="fr-FR" sz="1800" b="1" dirty="0" smtClean="0">
                          <a:solidFill>
                            <a:schemeClr val="bg1">
                              <a:lumMod val="50000"/>
                            </a:schemeClr>
                          </a:solidFill>
                        </a:rPr>
                        <a:t>Séance 4</a:t>
                      </a:r>
                      <a:endParaRPr lang="fr-FR" sz="1800" b="1" dirty="0">
                        <a:solidFill>
                          <a:schemeClr val="bg1">
                            <a:lumMod val="50000"/>
                          </a:schemeClr>
                        </a:solidFill>
                      </a:endParaRPr>
                    </a:p>
                  </a:txBody>
                  <a:tcPr anchor="ctr"/>
                </a:tc>
                <a:tc hMerge="1">
                  <a:txBody>
                    <a:bodyPr/>
                    <a:lstStyle/>
                    <a:p>
                      <a:endParaRPr lang="fr-FR"/>
                    </a:p>
                  </a:txBody>
                  <a:tcPr/>
                </a:tc>
                <a:extLst>
                  <a:ext uri="{0D108BD9-81ED-4DB2-BD59-A6C34878D82A}">
                    <a16:rowId xmlns:a16="http://schemas.microsoft.com/office/drawing/2014/main" val="718656135"/>
                  </a:ext>
                </a:extLst>
              </a:tr>
              <a:tr h="561822">
                <a:tc>
                  <a:txBody>
                    <a:bodyPr/>
                    <a:lstStyle/>
                    <a:p>
                      <a:pPr algn="l"/>
                      <a:r>
                        <a:rPr lang="fr-FR" sz="1800" b="1" dirty="0" smtClean="0">
                          <a:solidFill>
                            <a:schemeClr val="bg1">
                              <a:lumMod val="50000"/>
                            </a:schemeClr>
                          </a:solidFill>
                        </a:rPr>
                        <a:t>Objectif:</a:t>
                      </a:r>
                      <a:r>
                        <a:rPr lang="fr-FR" sz="1800" b="1" baseline="0" dirty="0" smtClean="0">
                          <a:solidFill>
                            <a:schemeClr val="bg1">
                              <a:lumMod val="50000"/>
                            </a:schemeClr>
                          </a:solidFill>
                        </a:rPr>
                        <a:t> </a:t>
                      </a:r>
                      <a:r>
                        <a:rPr lang="fr-FR" sz="1800" b="0" baseline="0" dirty="0" smtClean="0">
                          <a:solidFill>
                            <a:schemeClr val="bg1">
                              <a:lumMod val="50000"/>
                            </a:schemeClr>
                          </a:solidFill>
                        </a:rPr>
                        <a:t>Apprendre à se poser des questions en lisant </a:t>
                      </a:r>
                      <a:endParaRPr lang="fr-FR" sz="1800" b="0" dirty="0">
                        <a:solidFill>
                          <a:schemeClr val="bg1">
                            <a:lumMod val="50000"/>
                          </a:schemeClr>
                        </a:solidFill>
                      </a:endParaRPr>
                    </a:p>
                  </a:txBody>
                  <a:tcPr anchor="ctr"/>
                </a:tc>
                <a:tc>
                  <a:txBody>
                    <a:bodyPr/>
                    <a:lstStyle/>
                    <a:p>
                      <a:pPr algn="l"/>
                      <a:r>
                        <a:rPr lang="fr-FR" sz="1800" b="0" dirty="0" err="1" smtClean="0">
                          <a:solidFill>
                            <a:schemeClr val="bg1">
                              <a:lumMod val="50000"/>
                            </a:schemeClr>
                          </a:solidFill>
                        </a:rPr>
                        <a:t>Cf</a:t>
                      </a:r>
                      <a:r>
                        <a:rPr lang="fr-FR" sz="1800" b="0" dirty="0" smtClean="0">
                          <a:solidFill>
                            <a:schemeClr val="bg1">
                              <a:lumMod val="50000"/>
                            </a:schemeClr>
                          </a:solidFill>
                        </a:rPr>
                        <a:t> séance du GDML26</a:t>
                      </a:r>
                      <a:endParaRPr lang="fr-FR" sz="1800" b="0" dirty="0">
                        <a:solidFill>
                          <a:schemeClr val="bg1">
                            <a:lumMod val="50000"/>
                          </a:schemeClr>
                        </a:solidFill>
                      </a:endParaRPr>
                    </a:p>
                  </a:txBody>
                  <a:tcPr anchor="ctr"/>
                </a:tc>
                <a:extLst>
                  <a:ext uri="{0D108BD9-81ED-4DB2-BD59-A6C34878D82A}">
                    <a16:rowId xmlns:a16="http://schemas.microsoft.com/office/drawing/2014/main" val="3402061111"/>
                  </a:ext>
                </a:extLst>
              </a:tr>
            </a:tbl>
          </a:graphicData>
        </a:graphic>
      </p:graphicFrame>
    </p:spTree>
    <p:extLst>
      <p:ext uri="{BB962C8B-B14F-4D97-AF65-F5344CB8AC3E}">
        <p14:creationId xmlns:p14="http://schemas.microsoft.com/office/powerpoint/2010/main" val="10616917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12050" y="620101"/>
            <a:ext cx="9681855" cy="657497"/>
          </a:xfrm>
        </p:spPr>
        <p:txBody>
          <a:bodyPr>
            <a:normAutofit fontScale="90000"/>
          </a:bodyPr>
          <a:lstStyle/>
          <a:p>
            <a:pPr marL="457200" indent="-457200">
              <a:buFont typeface="+mj-lt"/>
              <a:buAutoNum type="arabicPeriod" startAt="6"/>
            </a:pPr>
            <a:r>
              <a:rPr lang="fr-FR" sz="2300" b="1" dirty="0">
                <a:solidFill>
                  <a:prstClr val="black">
                    <a:lumMod val="85000"/>
                    <a:lumOff val="15000"/>
                  </a:prstClr>
                </a:solidFill>
              </a:rPr>
              <a:t>Comment enseigner explicitement la compréhension des textes documentaires ? </a:t>
            </a:r>
            <a:endParaRPr lang="fr-FR" sz="3200" b="1" dirty="0"/>
          </a:p>
        </p:txBody>
      </p:sp>
      <p:sp>
        <p:nvSpPr>
          <p:cNvPr id="3" name="Espace réservé du contenu 2"/>
          <p:cNvSpPr>
            <a:spLocks noGrp="1"/>
          </p:cNvSpPr>
          <p:nvPr>
            <p:ph idx="1"/>
          </p:nvPr>
        </p:nvSpPr>
        <p:spPr>
          <a:xfrm>
            <a:off x="1103085" y="1421976"/>
            <a:ext cx="10290819" cy="4604448"/>
          </a:xfrm>
        </p:spPr>
        <p:txBody>
          <a:bodyPr>
            <a:normAutofit fontScale="92500"/>
          </a:bodyPr>
          <a:lstStyle/>
          <a:p>
            <a:pPr marL="0" indent="0">
              <a:buNone/>
            </a:pPr>
            <a:r>
              <a:rPr lang="fr-FR" sz="2400" b="1" dirty="0" smtClean="0">
                <a:solidFill>
                  <a:schemeClr val="accent2">
                    <a:lumMod val="75000"/>
                  </a:schemeClr>
                </a:solidFill>
              </a:rPr>
              <a:t>Apprendre aux élèves à identifier la structure du texte documentaire ou type de texte documentaire</a:t>
            </a:r>
          </a:p>
          <a:p>
            <a:pPr marL="0" indent="0">
              <a:buNone/>
            </a:pPr>
            <a:r>
              <a:rPr lang="fr-FR" sz="2400" b="1" dirty="0" smtClean="0">
                <a:solidFill>
                  <a:schemeClr val="accent2">
                    <a:lumMod val="50000"/>
                  </a:schemeClr>
                </a:solidFill>
              </a:rPr>
              <a:t>Pour l’enseignant : </a:t>
            </a:r>
          </a:p>
          <a:p>
            <a:pPr marL="0" indent="0">
              <a:buNone/>
            </a:pPr>
            <a:r>
              <a:rPr lang="fr-FR" sz="1900" dirty="0" smtClean="0">
                <a:solidFill>
                  <a:schemeClr val="tx1"/>
                </a:solidFill>
              </a:rPr>
              <a:t>Des </a:t>
            </a:r>
            <a:r>
              <a:rPr lang="fr-FR" sz="1900" dirty="0">
                <a:solidFill>
                  <a:schemeClr val="tx1"/>
                </a:solidFill>
              </a:rPr>
              <a:t>recherches ont démontré que les lecteurs qui possèdent une bonne habileté à reconnaître et à tirer parti de la structure du texte documentaire le comprennent mieux et en retiennent le plus d’informations (KLETZIEN et DREHER 2004 ; MEYER et autres 2010). </a:t>
            </a:r>
          </a:p>
          <a:p>
            <a:pPr marL="0" indent="0">
              <a:buNone/>
            </a:pPr>
            <a:endParaRPr lang="fr-FR" sz="1900" dirty="0" smtClean="0">
              <a:solidFill>
                <a:schemeClr val="tx1"/>
              </a:solidFill>
            </a:endParaRPr>
          </a:p>
          <a:p>
            <a:pPr marL="0" indent="0">
              <a:buNone/>
            </a:pPr>
            <a:r>
              <a:rPr lang="fr-FR" sz="1900" dirty="0" smtClean="0">
                <a:solidFill>
                  <a:schemeClr val="tx1"/>
                </a:solidFill>
              </a:rPr>
              <a:t>Cela </a:t>
            </a:r>
            <a:r>
              <a:rPr lang="fr-FR" sz="1900" dirty="0">
                <a:solidFill>
                  <a:schemeClr val="tx1"/>
                </a:solidFill>
              </a:rPr>
              <a:t>est probablement attribuable au fait que l’utilisation de la structure du texte libère la mémoire de travail, ce qui permet aux lecteurs de se concentrer sur la compréhension du texte (FISHER, FREY et LAPP, 2008).</a:t>
            </a:r>
          </a:p>
          <a:p>
            <a:pPr marL="0" indent="0">
              <a:buNone/>
            </a:pPr>
            <a:endParaRPr lang="fr-FR" sz="1900" dirty="0">
              <a:solidFill>
                <a:schemeClr val="tx1"/>
              </a:solidFill>
            </a:endParaRPr>
          </a:p>
          <a:p>
            <a:pPr marL="0" indent="0">
              <a:buNone/>
            </a:pPr>
            <a:r>
              <a:rPr lang="fr-FR" sz="1900" dirty="0">
                <a:solidFill>
                  <a:schemeClr val="tx1"/>
                </a:solidFill>
              </a:rPr>
              <a:t>Meyer a réparti les textes documentaires selon les relations de base qui y sont contenues.</a:t>
            </a:r>
          </a:p>
          <a:p>
            <a:pPr marL="0" indent="0">
              <a:buNone/>
            </a:pPr>
            <a:endParaRPr lang="fr-FR" sz="2400" dirty="0" smtClean="0">
              <a:solidFill>
                <a:schemeClr val="tx1"/>
              </a:solidFill>
            </a:endParaRPr>
          </a:p>
        </p:txBody>
      </p:sp>
    </p:spTree>
    <p:extLst>
      <p:ext uri="{BB962C8B-B14F-4D97-AF65-F5344CB8AC3E}">
        <p14:creationId xmlns:p14="http://schemas.microsoft.com/office/powerpoint/2010/main" val="41576512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5582" y="842561"/>
            <a:ext cx="11677732" cy="5902549"/>
          </a:xfrm>
        </p:spPr>
        <p:txBody>
          <a:bodyPr/>
          <a:lstStyle/>
          <a:p>
            <a:pPr marL="0" indent="0">
              <a:buNone/>
            </a:pPr>
            <a:endParaRPr lang="fr-FR" b="1" dirty="0" smtClean="0">
              <a:solidFill>
                <a:schemeClr val="accent1">
                  <a:lumMod val="50000"/>
                </a:schemeClr>
              </a:solidFill>
            </a:endParaRPr>
          </a:p>
          <a:p>
            <a:pPr marL="0" indent="0">
              <a:buNone/>
            </a:pPr>
            <a:r>
              <a:rPr lang="fr-FR" b="1" dirty="0" smtClean="0">
                <a:solidFill>
                  <a:schemeClr val="accent1">
                    <a:lumMod val="50000"/>
                  </a:schemeClr>
                </a:solidFill>
              </a:rPr>
              <a:t>Pour l’enseignant : la </a:t>
            </a:r>
            <a:r>
              <a:rPr lang="fr-FR" b="1" dirty="0">
                <a:solidFill>
                  <a:schemeClr val="accent1">
                    <a:lumMod val="50000"/>
                  </a:schemeClr>
                </a:solidFill>
              </a:rPr>
              <a:t>structure du texte documentaire ou type de texte </a:t>
            </a:r>
            <a:r>
              <a:rPr lang="fr-FR" b="1" dirty="0" smtClean="0">
                <a:solidFill>
                  <a:schemeClr val="accent1">
                    <a:lumMod val="50000"/>
                  </a:schemeClr>
                </a:solidFill>
              </a:rPr>
              <a:t>documentaire</a:t>
            </a:r>
            <a:endParaRPr lang="fr-FR" b="1" dirty="0">
              <a:solidFill>
                <a:schemeClr val="accent1">
                  <a:lumMod val="50000"/>
                </a:schemeClr>
              </a:solidFill>
            </a:endParaRPr>
          </a:p>
        </p:txBody>
      </p:sp>
      <p:graphicFrame>
        <p:nvGraphicFramePr>
          <p:cNvPr id="4" name="Diagramme 3"/>
          <p:cNvGraphicFramePr/>
          <p:nvPr>
            <p:extLst>
              <p:ext uri="{D42A27DB-BD31-4B8C-83A1-F6EECF244321}">
                <p14:modId xmlns:p14="http://schemas.microsoft.com/office/powerpoint/2010/main" val="2614906268"/>
              </p:ext>
            </p:extLst>
          </p:nvPr>
        </p:nvGraphicFramePr>
        <p:xfrm>
          <a:off x="325582" y="1540933"/>
          <a:ext cx="10890956" cy="52041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re 4"/>
          <p:cNvSpPr>
            <a:spLocks noGrp="1"/>
          </p:cNvSpPr>
          <p:nvPr>
            <p:ph type="title"/>
          </p:nvPr>
        </p:nvSpPr>
        <p:spPr>
          <a:xfrm>
            <a:off x="1117601" y="260043"/>
            <a:ext cx="10885714" cy="872071"/>
          </a:xfrm>
        </p:spPr>
        <p:txBody>
          <a:bodyPr>
            <a:normAutofit/>
          </a:bodyPr>
          <a:lstStyle/>
          <a:p>
            <a:pPr marL="457200" indent="-457200">
              <a:buFont typeface="+mj-lt"/>
              <a:buAutoNum type="arabicPeriod" startAt="6"/>
            </a:pPr>
            <a:r>
              <a:rPr lang="fr-FR" sz="2400" b="1" dirty="0">
                <a:solidFill>
                  <a:prstClr val="black">
                    <a:lumMod val="85000"/>
                    <a:lumOff val="15000"/>
                  </a:prstClr>
                </a:solidFill>
              </a:rPr>
              <a:t>Comment enseigner explicitement la compréhension des textes documentaires ? </a:t>
            </a:r>
            <a:endParaRPr lang="fr-FR" sz="2400" dirty="0"/>
          </a:p>
        </p:txBody>
      </p:sp>
    </p:spTree>
    <p:extLst>
      <p:ext uri="{BB962C8B-B14F-4D97-AF65-F5344CB8AC3E}">
        <p14:creationId xmlns:p14="http://schemas.microsoft.com/office/powerpoint/2010/main" val="99026806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5582" y="842562"/>
            <a:ext cx="10515600" cy="5251274"/>
          </a:xfrm>
        </p:spPr>
        <p:txBody>
          <a:bodyPr/>
          <a:lstStyle/>
          <a:p>
            <a:pPr marL="0" indent="0">
              <a:buNone/>
            </a:pPr>
            <a:endParaRPr lang="fr-FR" b="1" dirty="0" smtClean="0">
              <a:solidFill>
                <a:schemeClr val="accent1">
                  <a:lumMod val="50000"/>
                </a:schemeClr>
              </a:solidFill>
            </a:endParaRPr>
          </a:p>
          <a:p>
            <a:pPr marL="0" indent="0">
              <a:buNone/>
            </a:pPr>
            <a:r>
              <a:rPr lang="fr-FR" b="1" dirty="0" smtClean="0">
                <a:solidFill>
                  <a:schemeClr val="accent1">
                    <a:lumMod val="50000"/>
                  </a:schemeClr>
                </a:solidFill>
              </a:rPr>
              <a:t>Pour l’enseignant : la </a:t>
            </a:r>
            <a:r>
              <a:rPr lang="fr-FR" b="1" dirty="0">
                <a:solidFill>
                  <a:schemeClr val="accent1">
                    <a:lumMod val="50000"/>
                  </a:schemeClr>
                </a:solidFill>
              </a:rPr>
              <a:t>structure du texte documentaire ou type de texte </a:t>
            </a:r>
            <a:r>
              <a:rPr lang="fr-FR" b="1" dirty="0" smtClean="0">
                <a:solidFill>
                  <a:schemeClr val="accent1">
                    <a:lumMod val="50000"/>
                  </a:schemeClr>
                </a:solidFill>
              </a:rPr>
              <a:t>documentaire</a:t>
            </a:r>
            <a:endParaRPr lang="fr-FR" b="1" dirty="0">
              <a:solidFill>
                <a:schemeClr val="accent1">
                  <a:lumMod val="50000"/>
                </a:schemeClr>
              </a:solidFill>
            </a:endParaRPr>
          </a:p>
        </p:txBody>
      </p:sp>
      <p:graphicFrame>
        <p:nvGraphicFramePr>
          <p:cNvPr id="5" name="Diagramme 4"/>
          <p:cNvGraphicFramePr/>
          <p:nvPr>
            <p:extLst>
              <p:ext uri="{D42A27DB-BD31-4B8C-83A1-F6EECF244321}">
                <p14:modId xmlns:p14="http://schemas.microsoft.com/office/powerpoint/2010/main" val="3683411042"/>
              </p:ext>
            </p:extLst>
          </p:nvPr>
        </p:nvGraphicFramePr>
        <p:xfrm>
          <a:off x="231743" y="1759527"/>
          <a:ext cx="10703278" cy="48747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re 3"/>
          <p:cNvSpPr>
            <a:spLocks noGrp="1"/>
          </p:cNvSpPr>
          <p:nvPr>
            <p:ph type="title"/>
          </p:nvPr>
        </p:nvSpPr>
        <p:spPr>
          <a:xfrm>
            <a:off x="1533382" y="202117"/>
            <a:ext cx="10034504" cy="640445"/>
          </a:xfrm>
        </p:spPr>
        <p:txBody>
          <a:bodyPr>
            <a:normAutofit fontScale="90000"/>
          </a:bodyPr>
          <a:lstStyle/>
          <a:p>
            <a:pPr marL="457200" indent="-457200">
              <a:buFont typeface="+mj-lt"/>
              <a:buAutoNum type="arabicPeriod" startAt="6"/>
            </a:pPr>
            <a:r>
              <a:rPr lang="fr-FR" sz="2400" b="1" dirty="0">
                <a:solidFill>
                  <a:prstClr val="black">
                    <a:lumMod val="85000"/>
                    <a:lumOff val="15000"/>
                  </a:prstClr>
                </a:solidFill>
              </a:rPr>
              <a:t>Comment enseigner explicitement la compréhension des textes documentaires ? </a:t>
            </a:r>
            <a:endParaRPr lang="fr-FR" dirty="0"/>
          </a:p>
        </p:txBody>
      </p:sp>
    </p:spTree>
    <p:extLst>
      <p:ext uri="{BB962C8B-B14F-4D97-AF65-F5344CB8AC3E}">
        <p14:creationId xmlns:p14="http://schemas.microsoft.com/office/powerpoint/2010/main" val="138949763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07177" y="624110"/>
            <a:ext cx="9597435" cy="554985"/>
          </a:xfrm>
        </p:spPr>
        <p:txBody>
          <a:bodyPr>
            <a:normAutofit fontScale="90000"/>
          </a:bodyPr>
          <a:lstStyle/>
          <a:p>
            <a:pPr marL="514350" indent="-514350">
              <a:buFont typeface="+mj-lt"/>
              <a:buAutoNum type="arabicPeriod"/>
            </a:pPr>
            <a:r>
              <a:rPr lang="fr-FR" sz="3200" b="1" dirty="0" smtClean="0">
                <a:solidFill>
                  <a:prstClr val="black">
                    <a:lumMod val="85000"/>
                    <a:lumOff val="15000"/>
                  </a:prstClr>
                </a:solidFill>
              </a:rPr>
              <a:t>Les </a:t>
            </a:r>
            <a:r>
              <a:rPr lang="fr-FR" sz="3200" b="1" dirty="0">
                <a:solidFill>
                  <a:prstClr val="black">
                    <a:lumMod val="85000"/>
                    <a:lumOff val="15000"/>
                  </a:prstClr>
                </a:solidFill>
              </a:rPr>
              <a:t>textes documentaires, de quoi parle-t-on ?</a:t>
            </a:r>
            <a:endParaRPr lang="fr-FR" b="1" dirty="0"/>
          </a:p>
        </p:txBody>
      </p:sp>
      <p:sp>
        <p:nvSpPr>
          <p:cNvPr id="3" name="Espace réservé du contenu 2"/>
          <p:cNvSpPr>
            <a:spLocks noGrp="1"/>
          </p:cNvSpPr>
          <p:nvPr>
            <p:ph idx="1"/>
          </p:nvPr>
        </p:nvSpPr>
        <p:spPr>
          <a:xfrm>
            <a:off x="2011680" y="1317356"/>
            <a:ext cx="9492932" cy="5284921"/>
          </a:xfrm>
        </p:spPr>
        <p:txBody>
          <a:bodyPr>
            <a:normAutofit/>
          </a:bodyPr>
          <a:lstStyle/>
          <a:p>
            <a:pPr marL="0" indent="0">
              <a:buNone/>
            </a:pPr>
            <a:r>
              <a:rPr lang="fr-FR" sz="2800" b="1" dirty="0" smtClean="0">
                <a:solidFill>
                  <a:schemeClr val="accent1"/>
                </a:solidFill>
              </a:rPr>
              <a:t>Remarques préalables :</a:t>
            </a:r>
          </a:p>
          <a:p>
            <a:pPr marL="0" indent="0">
              <a:buNone/>
            </a:pPr>
            <a:r>
              <a:rPr lang="fr-FR" dirty="0" smtClean="0"/>
              <a:t>On trouve dans les différentes ressources disponibles sur le sujet différents termes qu’il importe de définir :</a:t>
            </a:r>
          </a:p>
          <a:p>
            <a:pPr marL="0" indent="0">
              <a:buNone/>
            </a:pPr>
            <a:endParaRPr lang="fr-FR" sz="800" dirty="0" smtClean="0"/>
          </a:p>
          <a:p>
            <a:r>
              <a:rPr lang="fr-FR" b="1" u="sng" dirty="0" smtClean="0">
                <a:ea typeface="Times New Roman" panose="02020603050405020304" pitchFamily="18" charset="0"/>
                <a:cs typeface="Times New Roman" panose="02020603050405020304" pitchFamily="18" charset="0"/>
              </a:rPr>
              <a:t>Textes </a:t>
            </a:r>
            <a:r>
              <a:rPr lang="fr-FR" b="1" u="sng" dirty="0">
                <a:ea typeface="Times New Roman" panose="02020603050405020304" pitchFamily="18" charset="0"/>
                <a:cs typeface="Times New Roman" panose="02020603050405020304" pitchFamily="18" charset="0"/>
              </a:rPr>
              <a:t>informatifs </a:t>
            </a:r>
            <a:r>
              <a:rPr lang="fr-FR" dirty="0">
                <a:ea typeface="Times New Roman" panose="02020603050405020304" pitchFamily="18" charset="0"/>
                <a:cs typeface="Times New Roman" panose="02020603050405020304" pitchFamily="18" charset="0"/>
              </a:rPr>
              <a:t>: </a:t>
            </a:r>
            <a:r>
              <a:rPr lang="fr-FR" dirty="0" smtClean="0">
                <a:ea typeface="Times New Roman" panose="02020603050405020304" pitchFamily="18" charset="0"/>
                <a:cs typeface="Times New Roman" panose="02020603050405020304" pitchFamily="18" charset="0"/>
              </a:rPr>
              <a:t>écrits </a:t>
            </a:r>
            <a:r>
              <a:rPr lang="fr-FR" dirty="0">
                <a:ea typeface="Times New Roman" panose="02020603050405020304" pitchFamily="18" charset="0"/>
                <a:cs typeface="Times New Roman" panose="02020603050405020304" pitchFamily="18" charset="0"/>
              </a:rPr>
              <a:t>qui </a:t>
            </a:r>
            <a:r>
              <a:rPr lang="fr-FR" dirty="0" smtClean="0">
                <a:ea typeface="Times New Roman" panose="02020603050405020304" pitchFamily="18" charset="0"/>
                <a:cs typeface="Times New Roman" panose="02020603050405020304" pitchFamily="18" charset="0"/>
              </a:rPr>
              <a:t>visent </a:t>
            </a:r>
            <a:r>
              <a:rPr lang="fr-FR" dirty="0">
                <a:ea typeface="Times New Roman" panose="02020603050405020304" pitchFamily="18" charset="0"/>
                <a:cs typeface="Times New Roman" panose="02020603050405020304" pitchFamily="18" charset="0"/>
              </a:rPr>
              <a:t>à transmettre des informations, des explications, à faire acquérir de nouvelles </a:t>
            </a:r>
            <a:r>
              <a:rPr lang="fr-FR" dirty="0" smtClean="0">
                <a:ea typeface="Times New Roman" panose="02020603050405020304" pitchFamily="18" charset="0"/>
                <a:cs typeface="Times New Roman" panose="02020603050405020304" pitchFamily="18" charset="0"/>
              </a:rPr>
              <a:t>connaissances</a:t>
            </a:r>
          </a:p>
          <a:p>
            <a:r>
              <a:rPr lang="fr-FR" b="1" u="sng" dirty="0" smtClean="0">
                <a:ea typeface="Times New Roman" panose="02020603050405020304" pitchFamily="18" charset="0"/>
                <a:cs typeface="Times New Roman" panose="02020603050405020304" pitchFamily="18" charset="0"/>
              </a:rPr>
              <a:t>Textes documentaires : </a:t>
            </a:r>
          </a:p>
          <a:p>
            <a:pPr lvl="1">
              <a:buFont typeface="Wingdings" panose="05000000000000000000" pitchFamily="2" charset="2"/>
              <a:buChar char="q"/>
            </a:pPr>
            <a:r>
              <a:rPr lang="fr-FR" b="1" u="sng" dirty="0">
                <a:ea typeface="Times New Roman" panose="02020603050405020304" pitchFamily="18" charset="0"/>
                <a:cs typeface="Times New Roman" panose="02020603050405020304" pitchFamily="18" charset="0"/>
              </a:rPr>
              <a:t>Documents simples </a:t>
            </a:r>
            <a:r>
              <a:rPr lang="fr-FR" dirty="0">
                <a:ea typeface="Times New Roman" panose="02020603050405020304" pitchFamily="18" charset="0"/>
                <a:cs typeface="Times New Roman" panose="02020603050405020304" pitchFamily="18" charset="0"/>
              </a:rPr>
              <a:t>comprenant du texte, des illustrations et des </a:t>
            </a:r>
            <a:r>
              <a:rPr lang="fr-FR" dirty="0" smtClean="0">
                <a:ea typeface="Times New Roman" panose="02020603050405020304" pitchFamily="18" charset="0"/>
                <a:cs typeface="Times New Roman" panose="02020603050405020304" pitchFamily="18" charset="0"/>
              </a:rPr>
              <a:t>schémas</a:t>
            </a:r>
          </a:p>
          <a:p>
            <a:pPr lvl="1">
              <a:buFont typeface="Wingdings" panose="05000000000000000000" pitchFamily="2" charset="2"/>
              <a:buChar char="q"/>
            </a:pPr>
            <a:r>
              <a:rPr lang="fr-FR" b="1" u="sng" dirty="0" smtClean="0">
                <a:ea typeface="Times New Roman" panose="02020603050405020304" pitchFamily="18" charset="0"/>
                <a:cs typeface="Times New Roman" panose="02020603050405020304" pitchFamily="18" charset="0"/>
              </a:rPr>
              <a:t>Documents composites </a:t>
            </a:r>
            <a:r>
              <a:rPr lang="fr-FR" dirty="0">
                <a:ea typeface="Times New Roman" panose="02020603050405020304" pitchFamily="18" charset="0"/>
                <a:cs typeface="Times New Roman" panose="02020603050405020304" pitchFamily="18" charset="0"/>
              </a:rPr>
              <a:t>qui sont des documents caractérisés par la </a:t>
            </a:r>
            <a:r>
              <a:rPr lang="fr-FR" b="1" dirty="0">
                <a:ea typeface="Times New Roman" panose="02020603050405020304" pitchFamily="18" charset="0"/>
                <a:cs typeface="Times New Roman" panose="02020603050405020304" pitchFamily="18" charset="0"/>
              </a:rPr>
              <a:t>multiplicité des moyens sémiotiques </a:t>
            </a:r>
            <a:r>
              <a:rPr lang="fr-FR" dirty="0" smtClean="0">
                <a:ea typeface="Times New Roman" panose="02020603050405020304" pitchFamily="18" charset="0"/>
                <a:cs typeface="Times New Roman" panose="02020603050405020304" pitchFamily="18" charset="0"/>
              </a:rPr>
              <a:t>(supports variés : image </a:t>
            </a:r>
            <a:r>
              <a:rPr lang="fr-FR" dirty="0">
                <a:ea typeface="Times New Roman" panose="02020603050405020304" pitchFamily="18" charset="0"/>
                <a:cs typeface="Times New Roman" panose="02020603050405020304" pitchFamily="18" charset="0"/>
              </a:rPr>
              <a:t>(illustration, photo), graphique, schéma, tableau, carte …) mis en œuvre et </a:t>
            </a:r>
            <a:r>
              <a:rPr lang="fr-FR" dirty="0" smtClean="0">
                <a:ea typeface="Times New Roman" panose="02020603050405020304" pitchFamily="18" charset="0"/>
                <a:cs typeface="Times New Roman" panose="02020603050405020304" pitchFamily="18" charset="0"/>
              </a:rPr>
              <a:t>par la </a:t>
            </a:r>
            <a:r>
              <a:rPr lang="fr-FR" b="1" dirty="0">
                <a:ea typeface="Times New Roman" panose="02020603050405020304" pitchFamily="18" charset="0"/>
                <a:cs typeface="Times New Roman" panose="02020603050405020304" pitchFamily="18" charset="0"/>
              </a:rPr>
              <a:t>discontinuité de l’information verbale</a:t>
            </a:r>
            <a:r>
              <a:rPr lang="fr-FR" dirty="0">
                <a:ea typeface="Times New Roman" panose="02020603050405020304" pitchFamily="18" charset="0"/>
                <a:cs typeface="Times New Roman" panose="02020603050405020304" pitchFamily="18" charset="0"/>
              </a:rPr>
              <a:t>. </a:t>
            </a:r>
            <a:endParaRPr lang="fr-FR" dirty="0" smtClean="0">
              <a:ea typeface="Times New Roman" panose="02020603050405020304" pitchFamily="18" charset="0"/>
              <a:cs typeface="Times New Roman" panose="02020603050405020304" pitchFamily="18" charset="0"/>
            </a:endParaRPr>
          </a:p>
          <a:p>
            <a:pPr lvl="1">
              <a:buFont typeface="Wingdings" panose="05000000000000000000" pitchFamily="2" charset="2"/>
              <a:buChar char="q"/>
            </a:pPr>
            <a:r>
              <a:rPr lang="fr-FR" b="1" u="sng" dirty="0" smtClean="0">
                <a:ea typeface="Times New Roman" panose="02020603050405020304" pitchFamily="18" charset="0"/>
                <a:cs typeface="Times New Roman" panose="02020603050405020304" pitchFamily="18" charset="0"/>
              </a:rPr>
              <a:t>Documents composites  numériques</a:t>
            </a:r>
            <a:r>
              <a:rPr lang="fr-FR" b="1" u="sng" dirty="0">
                <a:ea typeface="Times New Roman" panose="02020603050405020304" pitchFamily="18" charset="0"/>
                <a:cs typeface="Times New Roman" panose="02020603050405020304" pitchFamily="18" charset="0"/>
              </a:rPr>
              <a:t>:</a:t>
            </a:r>
            <a:r>
              <a:rPr lang="fr-FR" b="1" dirty="0">
                <a:ea typeface="Times New Roman" panose="02020603050405020304" pitchFamily="18" charset="0"/>
                <a:cs typeface="Times New Roman" panose="02020603050405020304" pitchFamily="18" charset="0"/>
              </a:rPr>
              <a:t>  </a:t>
            </a:r>
            <a:r>
              <a:rPr lang="fr-FR" dirty="0" smtClean="0">
                <a:ea typeface="Times New Roman" panose="02020603050405020304" pitchFamily="18" charset="0"/>
                <a:cs typeface="Times New Roman" panose="02020603050405020304" pitchFamily="18" charset="0"/>
              </a:rPr>
              <a:t>avec des </a:t>
            </a:r>
            <a:r>
              <a:rPr lang="fr-FR" dirty="0">
                <a:ea typeface="Times New Roman" panose="02020603050405020304" pitchFamily="18" charset="0"/>
                <a:cs typeface="Times New Roman" panose="02020603050405020304" pitchFamily="18" charset="0"/>
              </a:rPr>
              <a:t>liens hypertextes, documents associant texte, images fixes ou animées, </a:t>
            </a:r>
            <a:r>
              <a:rPr lang="fr-FR" dirty="0" smtClean="0">
                <a:ea typeface="Times New Roman" panose="02020603050405020304" pitchFamily="18" charset="0"/>
                <a:cs typeface="Times New Roman" panose="02020603050405020304" pitchFamily="18" charset="0"/>
              </a:rPr>
              <a:t>sons</a:t>
            </a:r>
          </a:p>
          <a:p>
            <a:endParaRPr lang="fr-FR" sz="1600" dirty="0">
              <a:ea typeface="Times New Roman" panose="02020603050405020304" pitchFamily="18" charset="0"/>
              <a:cs typeface="Times New Roman" panose="02020603050405020304" pitchFamily="18" charset="0"/>
            </a:endParaRPr>
          </a:p>
          <a:p>
            <a:pPr marL="0" indent="0">
              <a:buNone/>
            </a:pPr>
            <a:endParaRPr lang="fr-FR" dirty="0" smtClean="0">
              <a:ea typeface="Times New Roman" panose="02020603050405020304" pitchFamily="18"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4193440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5582" y="706582"/>
            <a:ext cx="10515600" cy="5387254"/>
          </a:xfrm>
        </p:spPr>
        <p:txBody>
          <a:bodyPr/>
          <a:lstStyle/>
          <a:p>
            <a:pPr marL="457200" lvl="1" indent="0">
              <a:buNone/>
            </a:pPr>
            <a:r>
              <a:rPr lang="fr-FR" sz="2000" b="1" dirty="0" smtClean="0">
                <a:solidFill>
                  <a:schemeClr val="accent1">
                    <a:lumMod val="50000"/>
                  </a:schemeClr>
                </a:solidFill>
              </a:rPr>
              <a:t>Pour l’enseignant : la </a:t>
            </a:r>
            <a:r>
              <a:rPr lang="fr-FR" sz="2000" b="1" dirty="0">
                <a:solidFill>
                  <a:schemeClr val="accent1">
                    <a:lumMod val="50000"/>
                  </a:schemeClr>
                </a:solidFill>
              </a:rPr>
              <a:t>structure du texte documentaire ou type de texte </a:t>
            </a:r>
            <a:r>
              <a:rPr lang="fr-FR" sz="2000" b="1" dirty="0" smtClean="0">
                <a:solidFill>
                  <a:schemeClr val="accent1">
                    <a:lumMod val="50000"/>
                  </a:schemeClr>
                </a:solidFill>
              </a:rPr>
              <a:t>documentaire</a:t>
            </a:r>
            <a:endParaRPr lang="fr-FR" sz="2000" b="1" dirty="0">
              <a:solidFill>
                <a:schemeClr val="accent1">
                  <a:lumMod val="50000"/>
                </a:schemeClr>
              </a:solidFill>
            </a:endParaRPr>
          </a:p>
        </p:txBody>
      </p:sp>
      <p:sp>
        <p:nvSpPr>
          <p:cNvPr id="6" name="Rectangle 5"/>
          <p:cNvSpPr/>
          <p:nvPr/>
        </p:nvSpPr>
        <p:spPr>
          <a:xfrm>
            <a:off x="616528" y="1748733"/>
            <a:ext cx="9933708" cy="4524315"/>
          </a:xfrm>
          <a:prstGeom prst="rect">
            <a:avLst/>
          </a:prstGeom>
        </p:spPr>
        <p:txBody>
          <a:bodyPr wrap="square">
            <a:spAutoFit/>
          </a:bodyPr>
          <a:lstStyle/>
          <a:p>
            <a:r>
              <a:rPr lang="fr-FR" b="1" dirty="0"/>
              <a:t>Distinguer la structure d’un texte aide à mieux le comprendre </a:t>
            </a:r>
            <a:r>
              <a:rPr lang="fr-FR" b="1" dirty="0" smtClean="0"/>
              <a:t>:</a:t>
            </a:r>
          </a:p>
          <a:p>
            <a:endParaRPr lang="fr-FR" b="1" dirty="0"/>
          </a:p>
          <a:p>
            <a:r>
              <a:rPr lang="fr-FR" b="1" u="sng" dirty="0"/>
              <a:t>Avant la lecture </a:t>
            </a:r>
            <a:r>
              <a:rPr lang="fr-FR" dirty="0"/>
              <a:t>: cela aide à faire de bonnes prédictions, à bien se préparer à lire. Souvent le titre et les intertitres amènent le lecteur à savoir quelle sera la structure du texte à lire</a:t>
            </a:r>
            <a:r>
              <a:rPr lang="fr-FR" dirty="0" smtClean="0"/>
              <a:t>.</a:t>
            </a:r>
          </a:p>
          <a:p>
            <a:endParaRPr lang="fr-FR" dirty="0"/>
          </a:p>
          <a:p>
            <a:r>
              <a:rPr lang="fr-FR" b="1" u="sng" dirty="0"/>
              <a:t>Pendant la lecture </a:t>
            </a:r>
            <a:r>
              <a:rPr lang="fr-FR" b="1" dirty="0"/>
              <a:t>: </a:t>
            </a:r>
            <a:r>
              <a:rPr lang="fr-FR" dirty="0"/>
              <a:t>cela aide à mieux organiser les informations pour mieux les comprendre et les mémoriser</a:t>
            </a:r>
            <a:r>
              <a:rPr lang="fr-FR" dirty="0" smtClean="0"/>
              <a:t>.</a:t>
            </a:r>
          </a:p>
          <a:p>
            <a:endParaRPr lang="fr-FR" dirty="0"/>
          </a:p>
          <a:p>
            <a:r>
              <a:rPr lang="fr-FR" b="1" u="sng" dirty="0"/>
              <a:t>Après la lecture </a:t>
            </a:r>
            <a:r>
              <a:rPr lang="fr-FR" dirty="0"/>
              <a:t>: cela nous aide à mieux repérer les informations essentielles, à les organiser, à les mémoriser.</a:t>
            </a:r>
          </a:p>
          <a:p>
            <a:endParaRPr lang="fr-FR" dirty="0"/>
          </a:p>
          <a:p>
            <a:r>
              <a:rPr lang="fr-FR" b="1" dirty="0"/>
              <a:t>Les trois structures les plus fréquemment rencontrées </a:t>
            </a:r>
            <a:r>
              <a:rPr lang="fr-FR" dirty="0"/>
              <a:t>dans les textes documentaires sont : </a:t>
            </a:r>
            <a:r>
              <a:rPr lang="fr-FR" b="1" dirty="0"/>
              <a:t>descriptive, comparative et cause-effet</a:t>
            </a:r>
            <a:r>
              <a:rPr lang="fr-FR" b="1" dirty="0" smtClean="0"/>
              <a:t>.</a:t>
            </a:r>
          </a:p>
          <a:p>
            <a:endParaRPr lang="fr-FR" b="1" dirty="0"/>
          </a:p>
          <a:p>
            <a:endParaRPr lang="fr-FR" b="1" dirty="0" smtClean="0"/>
          </a:p>
          <a:p>
            <a:endParaRPr lang="fr-FR" b="1" dirty="0" smtClean="0"/>
          </a:p>
        </p:txBody>
      </p:sp>
      <p:sp>
        <p:nvSpPr>
          <p:cNvPr id="4" name="Titre 3"/>
          <p:cNvSpPr>
            <a:spLocks noGrp="1"/>
          </p:cNvSpPr>
          <p:nvPr>
            <p:ph type="title"/>
          </p:nvPr>
        </p:nvSpPr>
        <p:spPr>
          <a:xfrm>
            <a:off x="1001486" y="82468"/>
            <a:ext cx="10711543" cy="1280890"/>
          </a:xfrm>
        </p:spPr>
        <p:txBody>
          <a:bodyPr>
            <a:normAutofit fontScale="90000"/>
          </a:bodyPr>
          <a:lstStyle/>
          <a:p>
            <a:pPr marL="457200" indent="-457200">
              <a:buFont typeface="+mj-lt"/>
              <a:buAutoNum type="arabicPeriod" startAt="6"/>
            </a:pPr>
            <a:r>
              <a:rPr lang="fr-FR" sz="2200" b="1" dirty="0">
                <a:solidFill>
                  <a:prstClr val="black">
                    <a:lumMod val="85000"/>
                    <a:lumOff val="15000"/>
                  </a:prstClr>
                </a:solidFill>
              </a:rPr>
              <a:t>Comment enseigner explicitement la compréhension des textes documentaires ? </a:t>
            </a:r>
            <a:r>
              <a:rPr lang="fr-FR" sz="2200" b="1" dirty="0" smtClean="0">
                <a:solidFill>
                  <a:prstClr val="black">
                    <a:lumMod val="85000"/>
                    <a:lumOff val="15000"/>
                  </a:prstClr>
                </a:solidFill>
              </a:rPr>
              <a:t/>
            </a:r>
            <a:br>
              <a:rPr lang="fr-FR" sz="2200" b="1" dirty="0" smtClean="0">
                <a:solidFill>
                  <a:prstClr val="black">
                    <a:lumMod val="85000"/>
                    <a:lumOff val="15000"/>
                  </a:prstClr>
                </a:solidFill>
              </a:rPr>
            </a:br>
            <a:endParaRPr lang="fr-FR" dirty="0"/>
          </a:p>
        </p:txBody>
      </p:sp>
    </p:spTree>
    <p:extLst>
      <p:ext uri="{BB962C8B-B14F-4D97-AF65-F5344CB8AC3E}">
        <p14:creationId xmlns:p14="http://schemas.microsoft.com/office/powerpoint/2010/main" val="4069113347"/>
      </p:ext>
    </p:extLst>
  </p:cSld>
  <p:clrMapOvr>
    <a:masterClrMapping/>
  </p:clrMapOvr>
  <p:transition spd="slow">
    <p:push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5582" y="842562"/>
            <a:ext cx="10515600" cy="5251274"/>
          </a:xfrm>
        </p:spPr>
        <p:txBody>
          <a:bodyPr>
            <a:normAutofit/>
          </a:bodyPr>
          <a:lstStyle/>
          <a:p>
            <a:pPr marL="457200" lvl="1" indent="0">
              <a:buNone/>
            </a:pPr>
            <a:r>
              <a:rPr lang="fr-FR" sz="2000" b="1" dirty="0" smtClean="0">
                <a:solidFill>
                  <a:schemeClr val="accent1">
                    <a:lumMod val="50000"/>
                  </a:schemeClr>
                </a:solidFill>
              </a:rPr>
              <a:t>Pour l’enseignant : la </a:t>
            </a:r>
            <a:r>
              <a:rPr lang="fr-FR" sz="2000" b="1" dirty="0">
                <a:solidFill>
                  <a:schemeClr val="accent1">
                    <a:lumMod val="50000"/>
                  </a:schemeClr>
                </a:solidFill>
              </a:rPr>
              <a:t>structure du texte documentaire ou type de texte </a:t>
            </a:r>
            <a:r>
              <a:rPr lang="fr-FR" sz="2000" b="1" dirty="0" smtClean="0">
                <a:solidFill>
                  <a:schemeClr val="accent1">
                    <a:lumMod val="50000"/>
                  </a:schemeClr>
                </a:solidFill>
              </a:rPr>
              <a:t>documentaire</a:t>
            </a:r>
          </a:p>
          <a:p>
            <a:pPr marL="457200" lvl="1" indent="0">
              <a:buNone/>
            </a:pPr>
            <a:r>
              <a:rPr lang="fr-FR" b="1" i="1" dirty="0" smtClean="0">
                <a:solidFill>
                  <a:schemeClr val="accent1">
                    <a:lumMod val="50000"/>
                  </a:schemeClr>
                </a:solidFill>
              </a:rPr>
              <a:t>     CF document EDUSCOL </a:t>
            </a:r>
          </a:p>
          <a:p>
            <a:pPr marL="457200" lvl="1" indent="0">
              <a:buNone/>
            </a:pPr>
            <a:r>
              <a:rPr lang="fr-FR" sz="2000" b="1" dirty="0" smtClean="0">
                <a:solidFill>
                  <a:schemeClr val="tx1"/>
                </a:solidFill>
              </a:rPr>
              <a:t>L’enseignement des structures de textes est intéressant mais il faut garder à l’esprit que:</a:t>
            </a:r>
          </a:p>
          <a:p>
            <a:pPr lvl="1">
              <a:buFont typeface="Wingdings" panose="05000000000000000000" pitchFamily="2" charset="2"/>
              <a:buChar char="ü"/>
            </a:pPr>
            <a:r>
              <a:rPr lang="fr-FR" sz="2000" dirty="0" smtClean="0">
                <a:solidFill>
                  <a:schemeClr val="tx1"/>
                </a:solidFill>
              </a:rPr>
              <a:t> la plupart des textes documentaires comportent une combinaison de structures.</a:t>
            </a:r>
          </a:p>
          <a:p>
            <a:pPr lvl="1">
              <a:buFont typeface="Wingdings" panose="05000000000000000000" pitchFamily="2" charset="2"/>
              <a:buChar char="ü"/>
            </a:pPr>
            <a:r>
              <a:rPr lang="fr-FR" sz="2000" dirty="0">
                <a:solidFill>
                  <a:schemeClr val="tx1"/>
                </a:solidFill>
              </a:rPr>
              <a:t>l</a:t>
            </a:r>
            <a:r>
              <a:rPr lang="fr-FR" sz="2000" dirty="0" smtClean="0">
                <a:solidFill>
                  <a:schemeClr val="tx1"/>
                </a:solidFill>
              </a:rPr>
              <a:t>a maîtrise de ces structures de textes documentaires se développe graduellement et ne sera pas encore maîtrisée à la fin du cycle 3. </a:t>
            </a:r>
            <a:endParaRPr lang="fr-FR" sz="2000" dirty="0">
              <a:solidFill>
                <a:schemeClr val="tx1"/>
              </a:solidFill>
            </a:endParaRPr>
          </a:p>
          <a:p>
            <a:pPr lvl="1">
              <a:buFont typeface="Wingdings" panose="05000000000000000000" pitchFamily="2" charset="2"/>
              <a:buChar char="ü"/>
            </a:pPr>
            <a:r>
              <a:rPr lang="fr-FR" sz="2000" b="1" dirty="0" smtClean="0">
                <a:solidFill>
                  <a:schemeClr val="tx1"/>
                </a:solidFill>
              </a:rPr>
              <a:t>Elément </a:t>
            </a:r>
            <a:r>
              <a:rPr lang="fr-FR" sz="2000" b="1" dirty="0">
                <a:solidFill>
                  <a:schemeClr val="tx1"/>
                </a:solidFill>
              </a:rPr>
              <a:t>de progression </a:t>
            </a:r>
            <a:r>
              <a:rPr lang="fr-FR" sz="2000" b="1" dirty="0" smtClean="0">
                <a:solidFill>
                  <a:schemeClr val="tx1"/>
                </a:solidFill>
              </a:rPr>
              <a:t>: </a:t>
            </a:r>
            <a:r>
              <a:rPr lang="fr-FR" sz="2000" dirty="0" smtClean="0">
                <a:solidFill>
                  <a:schemeClr val="tx1"/>
                </a:solidFill>
              </a:rPr>
              <a:t>la gradation du niveau de difficulté à proposer aux élèves est la suivante, de la plus facile à la plus difficile : texte de type collection, description, comparaison, cause-effet et problème-solutions. </a:t>
            </a:r>
            <a:r>
              <a:rPr lang="fr-FR" sz="2000" b="1" dirty="0" smtClean="0">
                <a:solidFill>
                  <a:schemeClr val="tx1"/>
                </a:solidFill>
              </a:rPr>
              <a:t>Elément à prendre en compte dans le cadre d’une progression, ou de la mise en place d’un enseignement différencié. </a:t>
            </a:r>
            <a:endParaRPr lang="fr-FR" sz="2000" b="1" dirty="0">
              <a:solidFill>
                <a:schemeClr val="tx1"/>
              </a:solidFill>
            </a:endParaRPr>
          </a:p>
          <a:p>
            <a:pPr marL="457200" lvl="1" indent="0">
              <a:buNone/>
            </a:pPr>
            <a:endParaRPr lang="fr-FR" sz="2000" b="1" dirty="0" smtClean="0">
              <a:solidFill>
                <a:schemeClr val="accent1">
                  <a:lumMod val="50000"/>
                </a:schemeClr>
              </a:solidFill>
            </a:endParaRPr>
          </a:p>
          <a:p>
            <a:pPr marL="457200" lvl="1" indent="0">
              <a:buNone/>
            </a:pPr>
            <a:endParaRPr lang="fr-FR" sz="2000" b="1" dirty="0">
              <a:solidFill>
                <a:schemeClr val="accent1">
                  <a:lumMod val="50000"/>
                </a:schemeClr>
              </a:solidFill>
            </a:endParaRPr>
          </a:p>
          <a:p>
            <a:pPr marL="457200" lvl="1" indent="0">
              <a:buNone/>
            </a:pPr>
            <a:endParaRPr lang="fr-FR" sz="2000" b="1" dirty="0" smtClean="0">
              <a:solidFill>
                <a:schemeClr val="accent1">
                  <a:lumMod val="50000"/>
                </a:schemeClr>
              </a:solidFill>
            </a:endParaRPr>
          </a:p>
          <a:p>
            <a:pPr marL="457200" lvl="1" indent="0">
              <a:buNone/>
            </a:pPr>
            <a:endParaRPr lang="fr-FR" sz="2000" b="1" dirty="0">
              <a:solidFill>
                <a:schemeClr val="accent1">
                  <a:lumMod val="50000"/>
                </a:schemeClr>
              </a:solidFill>
            </a:endParaRPr>
          </a:p>
          <a:p>
            <a:pPr marL="457200" lvl="1" indent="0">
              <a:buNone/>
            </a:pPr>
            <a:endParaRPr lang="fr-FR" sz="2000" b="1" dirty="0">
              <a:solidFill>
                <a:schemeClr val="accent1">
                  <a:lumMod val="50000"/>
                </a:schemeClr>
              </a:solidFill>
            </a:endParaRPr>
          </a:p>
        </p:txBody>
      </p:sp>
      <p:sp>
        <p:nvSpPr>
          <p:cNvPr id="4" name="Titre 3"/>
          <p:cNvSpPr>
            <a:spLocks noGrp="1"/>
          </p:cNvSpPr>
          <p:nvPr>
            <p:ph type="title"/>
          </p:nvPr>
        </p:nvSpPr>
        <p:spPr>
          <a:xfrm>
            <a:off x="1480457" y="202117"/>
            <a:ext cx="9869715" cy="640445"/>
          </a:xfrm>
        </p:spPr>
        <p:txBody>
          <a:bodyPr>
            <a:normAutofit fontScale="90000"/>
          </a:bodyPr>
          <a:lstStyle/>
          <a:p>
            <a:pPr marL="457200" indent="-457200">
              <a:buFont typeface="+mj-lt"/>
              <a:buAutoNum type="arabicPeriod" startAt="6"/>
            </a:pPr>
            <a:r>
              <a:rPr lang="fr-FR" sz="2200" b="1" dirty="0">
                <a:solidFill>
                  <a:prstClr val="black">
                    <a:lumMod val="85000"/>
                    <a:lumOff val="15000"/>
                  </a:prstClr>
                </a:solidFill>
              </a:rPr>
              <a:t>Comment enseigner explicitement la compréhension des textes documentaires </a:t>
            </a:r>
            <a:r>
              <a:rPr lang="fr-FR" sz="2000" b="1" dirty="0">
                <a:solidFill>
                  <a:prstClr val="black">
                    <a:lumMod val="85000"/>
                    <a:lumOff val="15000"/>
                  </a:prstClr>
                </a:solidFill>
              </a:rPr>
              <a:t>?</a:t>
            </a:r>
            <a:endParaRPr lang="fr-FR" dirty="0"/>
          </a:p>
        </p:txBody>
      </p:sp>
    </p:spTree>
    <p:extLst>
      <p:ext uri="{BB962C8B-B14F-4D97-AF65-F5344CB8AC3E}">
        <p14:creationId xmlns:p14="http://schemas.microsoft.com/office/powerpoint/2010/main" val="2417635204"/>
      </p:ext>
    </p:extLst>
  </p:cSld>
  <p:clrMapOvr>
    <a:masterClrMapping/>
  </p:clrMapOvr>
  <p:transition spd="slow">
    <p:push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6972" y="325615"/>
            <a:ext cx="10435770" cy="368652"/>
          </a:xfrm>
        </p:spPr>
        <p:txBody>
          <a:bodyPr>
            <a:noAutofit/>
          </a:bodyPr>
          <a:lstStyle/>
          <a:p>
            <a:pPr marL="342900" indent="-342900" algn="r">
              <a:buFont typeface="+mj-lt"/>
              <a:buAutoNum type="arabicPeriod" startAt="6"/>
            </a:pPr>
            <a:r>
              <a:rPr lang="fr-FR" sz="1800" b="1" dirty="0">
                <a:solidFill>
                  <a:prstClr val="black">
                    <a:lumMod val="85000"/>
                    <a:lumOff val="15000"/>
                  </a:prstClr>
                </a:solidFill>
              </a:rPr>
              <a:t>Comment enseigner explicitement la compréhension des textes documentaires ?</a:t>
            </a:r>
            <a:endParaRPr lang="fr-FR" sz="1800" b="1" dirty="0">
              <a:solidFill>
                <a:srgbClr val="0070C0"/>
              </a:solidFill>
            </a:endParaRPr>
          </a:p>
        </p:txBody>
      </p:sp>
      <p:sp>
        <p:nvSpPr>
          <p:cNvPr id="3" name="Espace réservé du contenu 2"/>
          <p:cNvSpPr>
            <a:spLocks noGrp="1"/>
          </p:cNvSpPr>
          <p:nvPr>
            <p:ph idx="1"/>
          </p:nvPr>
        </p:nvSpPr>
        <p:spPr>
          <a:xfrm>
            <a:off x="1356097" y="929649"/>
            <a:ext cx="10515600" cy="5251274"/>
          </a:xfrm>
        </p:spPr>
        <p:txBody>
          <a:bodyPr/>
          <a:lstStyle/>
          <a:p>
            <a:pPr marL="457200" lvl="1" indent="0">
              <a:buNone/>
            </a:pPr>
            <a:r>
              <a:rPr lang="fr-FR" sz="2000" b="1" dirty="0" smtClean="0">
                <a:solidFill>
                  <a:schemeClr val="accent1">
                    <a:lumMod val="50000"/>
                  </a:schemeClr>
                </a:solidFill>
              </a:rPr>
              <a:t>La </a:t>
            </a:r>
            <a:r>
              <a:rPr lang="fr-FR" sz="2000" b="1" dirty="0">
                <a:solidFill>
                  <a:schemeClr val="accent1">
                    <a:lumMod val="50000"/>
                  </a:schemeClr>
                </a:solidFill>
              </a:rPr>
              <a:t>structure du texte documentaire ou type de texte </a:t>
            </a:r>
            <a:r>
              <a:rPr lang="fr-FR" sz="2000" b="1" dirty="0" smtClean="0">
                <a:solidFill>
                  <a:schemeClr val="accent1">
                    <a:lumMod val="50000"/>
                  </a:schemeClr>
                </a:solidFill>
              </a:rPr>
              <a:t>documentaire</a:t>
            </a:r>
          </a:p>
          <a:p>
            <a:pPr marL="457200" lvl="1" indent="0">
              <a:buNone/>
            </a:pPr>
            <a:r>
              <a:rPr lang="fr-FR" b="1" dirty="0" smtClean="0">
                <a:solidFill>
                  <a:schemeClr val="accent1">
                    <a:lumMod val="50000"/>
                  </a:schemeClr>
                </a:solidFill>
              </a:rPr>
              <a:t> </a:t>
            </a:r>
            <a:r>
              <a:rPr lang="fr-FR" sz="2000" b="1" dirty="0" smtClean="0">
                <a:solidFill>
                  <a:schemeClr val="tx1"/>
                </a:solidFill>
              </a:rPr>
              <a:t>Mise en activité </a:t>
            </a:r>
          </a:p>
          <a:p>
            <a:pPr marL="457200" lvl="1" indent="0">
              <a:buNone/>
            </a:pPr>
            <a:r>
              <a:rPr lang="fr-FR" b="1" dirty="0" smtClean="0">
                <a:solidFill>
                  <a:schemeClr val="accent1">
                    <a:lumMod val="50000"/>
                  </a:schemeClr>
                </a:solidFill>
              </a:rPr>
              <a:t>Consigne </a:t>
            </a:r>
            <a:r>
              <a:rPr lang="fr-FR" b="1" dirty="0">
                <a:solidFill>
                  <a:schemeClr val="accent1">
                    <a:lumMod val="50000"/>
                  </a:schemeClr>
                </a:solidFill>
              </a:rPr>
              <a:t>:  </a:t>
            </a:r>
            <a:r>
              <a:rPr lang="fr-FR" dirty="0">
                <a:solidFill>
                  <a:schemeClr val="tx1"/>
                </a:solidFill>
              </a:rPr>
              <a:t>Identifier pour chaque texte du corpus la structure de texte  à laquelle il </a:t>
            </a:r>
            <a:r>
              <a:rPr lang="fr-FR" dirty="0" smtClean="0">
                <a:solidFill>
                  <a:schemeClr val="tx1"/>
                </a:solidFill>
              </a:rPr>
              <a:t>appartient</a:t>
            </a:r>
          </a:p>
          <a:p>
            <a:pPr marL="457200" lvl="1" indent="0">
              <a:buNone/>
            </a:pPr>
            <a:r>
              <a:rPr lang="fr-FR" dirty="0" smtClean="0">
                <a:solidFill>
                  <a:schemeClr val="tx1"/>
                </a:solidFill>
              </a:rPr>
              <a:t>Durée :  </a:t>
            </a:r>
            <a:r>
              <a:rPr lang="fr-FR" dirty="0">
                <a:solidFill>
                  <a:schemeClr val="tx1"/>
                </a:solidFill>
              </a:rPr>
              <a:t>5 minutes</a:t>
            </a:r>
          </a:p>
          <a:p>
            <a:pPr marL="457200" lvl="1" indent="0">
              <a:buNone/>
            </a:pPr>
            <a:r>
              <a:rPr lang="fr-FR" b="1" dirty="0">
                <a:solidFill>
                  <a:schemeClr val="tx1"/>
                </a:solidFill>
              </a:rPr>
              <a:t>Organisation</a:t>
            </a:r>
            <a:r>
              <a:rPr lang="fr-FR" b="1" dirty="0">
                <a:solidFill>
                  <a:schemeClr val="accent1">
                    <a:lumMod val="50000"/>
                  </a:schemeClr>
                </a:solidFill>
              </a:rPr>
              <a:t> </a:t>
            </a:r>
            <a:r>
              <a:rPr lang="fr-FR" dirty="0">
                <a:solidFill>
                  <a:schemeClr val="tx1"/>
                </a:solidFill>
              </a:rPr>
              <a:t>: réflexion collective avec renseignement du tableau à l’écran.</a:t>
            </a:r>
          </a:p>
          <a:p>
            <a:pPr marL="457200" lvl="1" indent="0">
              <a:buNone/>
            </a:pPr>
            <a:endParaRPr lang="fr-FR" sz="2000" dirty="0">
              <a:solidFill>
                <a:schemeClr val="tx1"/>
              </a:solidFill>
            </a:endParaRPr>
          </a:p>
        </p:txBody>
      </p:sp>
      <p:graphicFrame>
        <p:nvGraphicFramePr>
          <p:cNvPr id="8" name="Tableau 7"/>
          <p:cNvGraphicFramePr>
            <a:graphicFrameLocks noGrp="1"/>
          </p:cNvGraphicFramePr>
          <p:nvPr>
            <p:extLst>
              <p:ext uri="{D42A27DB-BD31-4B8C-83A1-F6EECF244321}">
                <p14:modId xmlns:p14="http://schemas.microsoft.com/office/powerpoint/2010/main" val="3163310112"/>
              </p:ext>
            </p:extLst>
          </p:nvPr>
        </p:nvGraphicFramePr>
        <p:xfrm>
          <a:off x="1930401" y="3022860"/>
          <a:ext cx="9622970" cy="3635827"/>
        </p:xfrm>
        <a:graphic>
          <a:graphicData uri="http://schemas.openxmlformats.org/drawingml/2006/table">
            <a:tbl>
              <a:tblPr firstRow="1" firstCol="1" bandRow="1">
                <a:tableStyleId>{3C2FFA5D-87B4-456A-9821-1D502468CF0F}</a:tableStyleId>
              </a:tblPr>
              <a:tblGrid>
                <a:gridCol w="5657510">
                  <a:extLst>
                    <a:ext uri="{9D8B030D-6E8A-4147-A177-3AD203B41FA5}">
                      <a16:colId xmlns:a16="http://schemas.microsoft.com/office/drawing/2014/main" val="2009087082"/>
                    </a:ext>
                  </a:extLst>
                </a:gridCol>
                <a:gridCol w="3965460">
                  <a:extLst>
                    <a:ext uri="{9D8B030D-6E8A-4147-A177-3AD203B41FA5}">
                      <a16:colId xmlns:a16="http://schemas.microsoft.com/office/drawing/2014/main" val="3253918869"/>
                    </a:ext>
                  </a:extLst>
                </a:gridCol>
              </a:tblGrid>
              <a:tr h="406847">
                <a:tc>
                  <a:txBody>
                    <a:bodyPr/>
                    <a:lstStyle/>
                    <a:p>
                      <a:pPr>
                        <a:lnSpc>
                          <a:spcPct val="115000"/>
                        </a:lnSpc>
                        <a:spcBef>
                          <a:spcPts val="500"/>
                        </a:spcBef>
                        <a:spcAft>
                          <a:spcPts val="0"/>
                        </a:spcAft>
                      </a:pPr>
                      <a:r>
                        <a:rPr lang="fr-FR" sz="1600" dirty="0">
                          <a:effectLst/>
                        </a:rPr>
                        <a:t>Titre</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500"/>
                        </a:spcBef>
                        <a:spcAft>
                          <a:spcPts val="0"/>
                        </a:spcAft>
                      </a:pPr>
                      <a:r>
                        <a:rPr lang="fr-FR" sz="1600">
                          <a:effectLst/>
                        </a:rPr>
                        <a:t>Structure du texte </a:t>
                      </a: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09736029"/>
                  </a:ext>
                </a:extLst>
              </a:tr>
              <a:tr h="406847">
                <a:tc>
                  <a:txBody>
                    <a:bodyPr/>
                    <a:lstStyle/>
                    <a:p>
                      <a:pPr>
                        <a:lnSpc>
                          <a:spcPct val="115000"/>
                        </a:lnSpc>
                        <a:spcBef>
                          <a:spcPts val="500"/>
                        </a:spcBef>
                        <a:spcAft>
                          <a:spcPts val="0"/>
                        </a:spcAft>
                      </a:pPr>
                      <a:r>
                        <a:rPr lang="fr-FR" sz="1600" dirty="0">
                          <a:effectLst/>
                        </a:rPr>
                        <a:t>Les pays </a:t>
                      </a:r>
                      <a:r>
                        <a:rPr lang="fr-FR" sz="1600" dirty="0" smtClean="0">
                          <a:effectLst/>
                        </a:rPr>
                        <a:t>scandinaves </a:t>
                      </a:r>
                      <a:r>
                        <a:rPr lang="fr-FR" sz="1000" b="0" dirty="0" smtClean="0">
                          <a:effectLst/>
                        </a:rPr>
                        <a:t>(non disponible)</a:t>
                      </a:r>
                      <a:endParaRPr lang="fr-FR" sz="10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500"/>
                        </a:spcBef>
                        <a:spcAft>
                          <a:spcPts val="0"/>
                        </a:spcAft>
                      </a:pP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56664264"/>
                  </a:ext>
                </a:extLst>
              </a:tr>
              <a:tr h="570319">
                <a:tc>
                  <a:txBody>
                    <a:bodyPr/>
                    <a:lstStyle/>
                    <a:p>
                      <a:pPr>
                        <a:lnSpc>
                          <a:spcPct val="115000"/>
                        </a:lnSpc>
                        <a:spcBef>
                          <a:spcPts val="500"/>
                        </a:spcBef>
                        <a:spcAft>
                          <a:spcPts val="0"/>
                        </a:spcAft>
                      </a:pPr>
                      <a:r>
                        <a:rPr lang="fr-FR" sz="1600" dirty="0" smtClean="0">
                          <a:effectLst/>
                        </a:rPr>
                        <a:t>Être </a:t>
                      </a:r>
                      <a:r>
                        <a:rPr lang="fr-FR" sz="1600" dirty="0">
                          <a:effectLst/>
                        </a:rPr>
                        <a:t>chevalier, ça s’apprend</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500"/>
                        </a:spcBef>
                        <a:spcAft>
                          <a:spcPts val="0"/>
                        </a:spcAft>
                      </a:pP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73564137"/>
                  </a:ext>
                </a:extLst>
              </a:tr>
              <a:tr h="406847">
                <a:tc>
                  <a:txBody>
                    <a:bodyPr/>
                    <a:lstStyle/>
                    <a:p>
                      <a:pPr>
                        <a:lnSpc>
                          <a:spcPct val="115000"/>
                        </a:lnSpc>
                        <a:spcBef>
                          <a:spcPts val="500"/>
                        </a:spcBef>
                        <a:spcAft>
                          <a:spcPts val="0"/>
                        </a:spcAft>
                      </a:pPr>
                      <a:r>
                        <a:rPr lang="fr-FR" sz="1600" dirty="0">
                          <a:effectLst/>
                        </a:rPr>
                        <a:t>Les tremblements de Terre </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500"/>
                        </a:spcBef>
                        <a:spcAft>
                          <a:spcPts val="0"/>
                        </a:spcAft>
                      </a:pP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58361564"/>
                  </a:ext>
                </a:extLst>
              </a:tr>
              <a:tr h="596566">
                <a:tc>
                  <a:txBody>
                    <a:bodyPr/>
                    <a:lstStyle/>
                    <a:p>
                      <a:pPr>
                        <a:lnSpc>
                          <a:spcPct val="115000"/>
                        </a:lnSpc>
                        <a:spcBef>
                          <a:spcPts val="500"/>
                        </a:spcBef>
                        <a:spcAft>
                          <a:spcPts val="0"/>
                        </a:spcAft>
                      </a:pPr>
                      <a:r>
                        <a:rPr lang="fr-FR" sz="1600" dirty="0">
                          <a:effectLst/>
                        </a:rPr>
                        <a:t>Les humains s’adaptent aussi à la montagne</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500"/>
                        </a:spcBef>
                        <a:spcAft>
                          <a:spcPts val="0"/>
                        </a:spcAft>
                      </a:pP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73240452"/>
                  </a:ext>
                </a:extLst>
              </a:tr>
              <a:tr h="406847">
                <a:tc>
                  <a:txBody>
                    <a:bodyPr/>
                    <a:lstStyle/>
                    <a:p>
                      <a:pPr>
                        <a:lnSpc>
                          <a:spcPct val="115000"/>
                        </a:lnSpc>
                        <a:spcBef>
                          <a:spcPts val="500"/>
                        </a:spcBef>
                        <a:spcAft>
                          <a:spcPts val="0"/>
                        </a:spcAft>
                      </a:pPr>
                      <a:r>
                        <a:rPr lang="fr-FR" sz="1600">
                          <a:effectLst/>
                        </a:rPr>
                        <a:t>Les instruments de musique </a:t>
                      </a: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500"/>
                        </a:spcBef>
                        <a:spcAft>
                          <a:spcPts val="0"/>
                        </a:spcAft>
                      </a:pP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64921350"/>
                  </a:ext>
                </a:extLst>
              </a:tr>
              <a:tr h="841554">
                <a:tc>
                  <a:txBody>
                    <a:bodyPr/>
                    <a:lstStyle/>
                    <a:p>
                      <a:pPr>
                        <a:lnSpc>
                          <a:spcPct val="115000"/>
                        </a:lnSpc>
                        <a:spcBef>
                          <a:spcPts val="500"/>
                        </a:spcBef>
                        <a:spcAft>
                          <a:spcPts val="0"/>
                        </a:spcAft>
                      </a:pPr>
                      <a:r>
                        <a:rPr lang="fr-FR" sz="1600">
                          <a:effectLst/>
                        </a:rPr>
                        <a:t>Comment le Soleil chauffe-t-il la Terre ?</a:t>
                      </a: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Bef>
                          <a:spcPts val="500"/>
                        </a:spcBef>
                        <a:spcAft>
                          <a:spcPts val="0"/>
                        </a:spcAft>
                      </a:pP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82829392"/>
                  </a:ext>
                </a:extLst>
              </a:tr>
            </a:tbl>
          </a:graphicData>
        </a:graphic>
      </p:graphicFrame>
    </p:spTree>
    <p:extLst>
      <p:ext uri="{BB962C8B-B14F-4D97-AF65-F5344CB8AC3E}">
        <p14:creationId xmlns:p14="http://schemas.microsoft.com/office/powerpoint/2010/main" val="4002655589"/>
      </p:ext>
    </p:extLst>
  </p:cSld>
  <p:clrMapOvr>
    <a:masterClrMapping/>
  </p:clrMapOvr>
  <p:transition spd="slow">
    <p:push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86972" y="325615"/>
            <a:ext cx="10435770" cy="368652"/>
          </a:xfrm>
        </p:spPr>
        <p:txBody>
          <a:bodyPr>
            <a:noAutofit/>
          </a:bodyPr>
          <a:lstStyle/>
          <a:p>
            <a:pPr marL="342900" indent="-342900" algn="r">
              <a:buFont typeface="+mj-lt"/>
              <a:buAutoNum type="arabicPeriod" startAt="6"/>
            </a:pPr>
            <a:r>
              <a:rPr lang="fr-FR" sz="1800" b="1" dirty="0">
                <a:solidFill>
                  <a:prstClr val="black">
                    <a:lumMod val="85000"/>
                    <a:lumOff val="15000"/>
                  </a:prstClr>
                </a:solidFill>
              </a:rPr>
              <a:t>Comment enseigner explicitement la compréhension des textes documentaires ?</a:t>
            </a:r>
            <a:endParaRPr lang="fr-FR" sz="1800" b="1" dirty="0">
              <a:solidFill>
                <a:srgbClr val="0070C0"/>
              </a:solidFill>
            </a:endParaRPr>
          </a:p>
        </p:txBody>
      </p:sp>
      <p:sp>
        <p:nvSpPr>
          <p:cNvPr id="3" name="Espace réservé du contenu 2"/>
          <p:cNvSpPr>
            <a:spLocks noGrp="1"/>
          </p:cNvSpPr>
          <p:nvPr>
            <p:ph idx="1"/>
          </p:nvPr>
        </p:nvSpPr>
        <p:spPr>
          <a:xfrm>
            <a:off x="1356097" y="929649"/>
            <a:ext cx="10515600" cy="5251274"/>
          </a:xfrm>
        </p:spPr>
        <p:txBody>
          <a:bodyPr/>
          <a:lstStyle/>
          <a:p>
            <a:pPr marL="457200" lvl="1" indent="0">
              <a:buNone/>
            </a:pPr>
            <a:r>
              <a:rPr lang="fr-FR" sz="2000" b="1" dirty="0" smtClean="0">
                <a:solidFill>
                  <a:schemeClr val="accent1">
                    <a:lumMod val="50000"/>
                  </a:schemeClr>
                </a:solidFill>
              </a:rPr>
              <a:t>La </a:t>
            </a:r>
            <a:r>
              <a:rPr lang="fr-FR" sz="2000" b="1" dirty="0">
                <a:solidFill>
                  <a:schemeClr val="accent1">
                    <a:lumMod val="50000"/>
                  </a:schemeClr>
                </a:solidFill>
              </a:rPr>
              <a:t>structure du texte documentaire ou type de texte </a:t>
            </a:r>
            <a:r>
              <a:rPr lang="fr-FR" sz="2000" b="1" dirty="0" smtClean="0">
                <a:solidFill>
                  <a:schemeClr val="accent1">
                    <a:lumMod val="50000"/>
                  </a:schemeClr>
                </a:solidFill>
              </a:rPr>
              <a:t>documentaire</a:t>
            </a:r>
          </a:p>
          <a:p>
            <a:pPr marL="457200" lvl="1" indent="0">
              <a:buNone/>
            </a:pPr>
            <a:r>
              <a:rPr lang="fr-FR" b="1" dirty="0" smtClean="0">
                <a:solidFill>
                  <a:schemeClr val="accent1">
                    <a:lumMod val="50000"/>
                  </a:schemeClr>
                </a:solidFill>
              </a:rPr>
              <a:t> </a:t>
            </a:r>
            <a:r>
              <a:rPr lang="fr-FR" sz="2000" b="1" dirty="0" smtClean="0">
                <a:solidFill>
                  <a:schemeClr val="tx1"/>
                </a:solidFill>
              </a:rPr>
              <a:t>Mise en activité </a:t>
            </a:r>
          </a:p>
          <a:p>
            <a:pPr marL="457200" lvl="1" indent="0">
              <a:buNone/>
            </a:pPr>
            <a:r>
              <a:rPr lang="fr-FR" b="1" dirty="0" smtClean="0">
                <a:solidFill>
                  <a:schemeClr val="accent1">
                    <a:lumMod val="50000"/>
                  </a:schemeClr>
                </a:solidFill>
              </a:rPr>
              <a:t>Consigne </a:t>
            </a:r>
            <a:r>
              <a:rPr lang="fr-FR" b="1" dirty="0">
                <a:solidFill>
                  <a:schemeClr val="accent1">
                    <a:lumMod val="50000"/>
                  </a:schemeClr>
                </a:solidFill>
              </a:rPr>
              <a:t>:  </a:t>
            </a:r>
            <a:r>
              <a:rPr lang="fr-FR" dirty="0">
                <a:solidFill>
                  <a:schemeClr val="tx1"/>
                </a:solidFill>
              </a:rPr>
              <a:t>Identifier pour chaque texte du corpus la structure de texte  à laquelle il </a:t>
            </a:r>
            <a:r>
              <a:rPr lang="fr-FR" dirty="0" smtClean="0">
                <a:solidFill>
                  <a:schemeClr val="tx1"/>
                </a:solidFill>
              </a:rPr>
              <a:t>appartient</a:t>
            </a:r>
          </a:p>
          <a:p>
            <a:pPr marL="457200" lvl="1" indent="0">
              <a:buNone/>
            </a:pPr>
            <a:r>
              <a:rPr lang="fr-FR" dirty="0" smtClean="0">
                <a:solidFill>
                  <a:schemeClr val="tx1"/>
                </a:solidFill>
              </a:rPr>
              <a:t>Durée :  </a:t>
            </a:r>
            <a:r>
              <a:rPr lang="fr-FR" dirty="0">
                <a:solidFill>
                  <a:schemeClr val="tx1"/>
                </a:solidFill>
              </a:rPr>
              <a:t>5 minutes</a:t>
            </a:r>
          </a:p>
          <a:p>
            <a:pPr marL="457200" lvl="1" indent="0">
              <a:buNone/>
            </a:pPr>
            <a:r>
              <a:rPr lang="fr-FR" b="1" dirty="0">
                <a:solidFill>
                  <a:schemeClr val="tx1"/>
                </a:solidFill>
              </a:rPr>
              <a:t>Organisation</a:t>
            </a:r>
            <a:r>
              <a:rPr lang="fr-FR" b="1" dirty="0">
                <a:solidFill>
                  <a:schemeClr val="accent1">
                    <a:lumMod val="50000"/>
                  </a:schemeClr>
                </a:solidFill>
              </a:rPr>
              <a:t> </a:t>
            </a:r>
            <a:r>
              <a:rPr lang="fr-FR" dirty="0">
                <a:solidFill>
                  <a:schemeClr val="tx1"/>
                </a:solidFill>
              </a:rPr>
              <a:t>: réflexion collective avec renseignement du tableau à l’écran.</a:t>
            </a:r>
          </a:p>
          <a:p>
            <a:pPr marL="457200" lvl="1" indent="0">
              <a:buNone/>
            </a:pPr>
            <a:endParaRPr lang="fr-FR" sz="2000" dirty="0">
              <a:solidFill>
                <a:schemeClr val="tx1"/>
              </a:solidFill>
            </a:endParaRPr>
          </a:p>
        </p:txBody>
      </p:sp>
      <p:pic>
        <p:nvPicPr>
          <p:cNvPr id="4" name="Image 3"/>
          <p:cNvPicPr>
            <a:picLocks noChangeAspect="1"/>
          </p:cNvPicPr>
          <p:nvPr/>
        </p:nvPicPr>
        <p:blipFill>
          <a:blip r:embed="rId2"/>
          <a:stretch>
            <a:fillRect/>
          </a:stretch>
        </p:blipFill>
        <p:spPr>
          <a:xfrm>
            <a:off x="1881888" y="3264827"/>
            <a:ext cx="9923094" cy="2802143"/>
          </a:xfrm>
          <a:prstGeom prst="rect">
            <a:avLst/>
          </a:prstGeom>
        </p:spPr>
      </p:pic>
    </p:spTree>
    <p:extLst>
      <p:ext uri="{BB962C8B-B14F-4D97-AF65-F5344CB8AC3E}">
        <p14:creationId xmlns:p14="http://schemas.microsoft.com/office/powerpoint/2010/main" val="2209343986"/>
      </p:ext>
    </p:extLst>
  </p:cSld>
  <p:clrMapOvr>
    <a:masterClrMapping/>
  </p:clrMapOvr>
  <p:transition spd="slow">
    <p:push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7260" y="475118"/>
            <a:ext cx="10515600" cy="368652"/>
          </a:xfrm>
        </p:spPr>
        <p:txBody>
          <a:bodyPr>
            <a:normAutofit/>
          </a:bodyPr>
          <a:lstStyle/>
          <a:p>
            <a:pPr marL="342900" indent="-342900" algn="r">
              <a:buFont typeface="+mj-lt"/>
              <a:buAutoNum type="arabicPeriod" startAt="6"/>
            </a:pPr>
            <a:r>
              <a:rPr lang="fr-FR" sz="1800" b="1" dirty="0">
                <a:solidFill>
                  <a:prstClr val="black">
                    <a:lumMod val="85000"/>
                    <a:lumOff val="15000"/>
                  </a:prstClr>
                </a:solidFill>
              </a:rPr>
              <a:t>Comment enseigner explicitement la compréhension des textes documentaires ?</a:t>
            </a:r>
            <a:endParaRPr lang="fr-FR" sz="2800" b="1" dirty="0">
              <a:solidFill>
                <a:srgbClr val="0070C0"/>
              </a:solidFill>
            </a:endParaRPr>
          </a:p>
        </p:txBody>
      </p:sp>
      <p:sp>
        <p:nvSpPr>
          <p:cNvPr id="3" name="Espace réservé du contenu 2"/>
          <p:cNvSpPr>
            <a:spLocks noGrp="1"/>
          </p:cNvSpPr>
          <p:nvPr>
            <p:ph idx="1"/>
          </p:nvPr>
        </p:nvSpPr>
        <p:spPr>
          <a:xfrm>
            <a:off x="1065810" y="1176390"/>
            <a:ext cx="10515600" cy="5251274"/>
          </a:xfrm>
        </p:spPr>
        <p:txBody>
          <a:bodyPr/>
          <a:lstStyle/>
          <a:p>
            <a:pPr marL="0" indent="0">
              <a:buNone/>
            </a:pPr>
            <a:r>
              <a:rPr lang="fr-FR" sz="2400" b="1" dirty="0" smtClean="0">
                <a:solidFill>
                  <a:schemeClr val="accent1">
                    <a:lumMod val="50000"/>
                  </a:schemeClr>
                </a:solidFill>
              </a:rPr>
              <a:t>Pour l’enseignant:  Les représentations schématiques des structures </a:t>
            </a:r>
            <a:r>
              <a:rPr lang="fr-FR" sz="2400" b="1" dirty="0">
                <a:solidFill>
                  <a:schemeClr val="accent1">
                    <a:lumMod val="50000"/>
                  </a:schemeClr>
                </a:solidFill>
              </a:rPr>
              <a:t>du texte </a:t>
            </a:r>
            <a:r>
              <a:rPr lang="fr-FR" sz="2400" b="1" dirty="0" smtClean="0">
                <a:solidFill>
                  <a:schemeClr val="accent1">
                    <a:lumMod val="50000"/>
                  </a:schemeClr>
                </a:solidFill>
              </a:rPr>
              <a:t>documentaire</a:t>
            </a:r>
          </a:p>
          <a:p>
            <a:pPr marL="0" indent="0">
              <a:buNone/>
            </a:pPr>
            <a:r>
              <a:rPr lang="fr-FR" sz="2000" dirty="0" smtClean="0">
                <a:solidFill>
                  <a:schemeClr val="tx1"/>
                </a:solidFill>
              </a:rPr>
              <a:t>Les </a:t>
            </a:r>
            <a:r>
              <a:rPr lang="fr-FR" sz="2000" dirty="0">
                <a:solidFill>
                  <a:schemeClr val="tx1"/>
                </a:solidFill>
              </a:rPr>
              <a:t>structures du texte informatif se prêtent bien à l’emploi de représentations schématiques. Les schémas peuvent être des outils à employer lors de la lecture des textes documentaires lorsqu’on a besoin de clarifier leur </a:t>
            </a:r>
            <a:r>
              <a:rPr lang="fr-FR" sz="2000" dirty="0" smtClean="0">
                <a:solidFill>
                  <a:schemeClr val="tx1"/>
                </a:solidFill>
              </a:rPr>
              <a:t>compréhen</a:t>
            </a:r>
            <a:r>
              <a:rPr lang="fr-FR" sz="2000" dirty="0">
                <a:solidFill>
                  <a:schemeClr val="tx1"/>
                </a:solidFill>
              </a:rPr>
              <a:t>sion</a:t>
            </a:r>
          </a:p>
          <a:p>
            <a:pPr marL="0" indent="0">
              <a:buNone/>
            </a:pPr>
            <a:r>
              <a:rPr lang="fr-FR" sz="2000" b="1" dirty="0" smtClean="0">
                <a:solidFill>
                  <a:schemeClr val="tx1"/>
                </a:solidFill>
              </a:rPr>
              <a:t>Pistes </a:t>
            </a:r>
            <a:r>
              <a:rPr lang="fr-FR" sz="2000" b="1" dirty="0">
                <a:solidFill>
                  <a:schemeClr val="tx1"/>
                </a:solidFill>
              </a:rPr>
              <a:t>pédagogiques :</a:t>
            </a:r>
          </a:p>
          <a:p>
            <a:pPr marL="0" indent="0">
              <a:buNone/>
            </a:pPr>
            <a:r>
              <a:rPr lang="fr-FR" sz="2000" b="1" dirty="0">
                <a:solidFill>
                  <a:schemeClr val="tx1"/>
                </a:solidFill>
              </a:rPr>
              <a:t>- </a:t>
            </a:r>
            <a:r>
              <a:rPr lang="fr-FR" sz="2000" dirty="0">
                <a:solidFill>
                  <a:schemeClr val="tx1"/>
                </a:solidFill>
              </a:rPr>
              <a:t>Concevoir soi-même un schéma pour montrer aux élèves que les schémas de texte permettent de mettre des idées en relation.</a:t>
            </a:r>
          </a:p>
          <a:p>
            <a:pPr marL="0" indent="0">
              <a:buNone/>
            </a:pPr>
            <a:r>
              <a:rPr lang="fr-FR" sz="2000" dirty="0">
                <a:solidFill>
                  <a:schemeClr val="tx1"/>
                </a:solidFill>
              </a:rPr>
              <a:t>- Fournir un schéma pour inviter les élèves à remplir les espaces vides avec des mots ou des expressions tirés du texte</a:t>
            </a:r>
          </a:p>
          <a:p>
            <a:pPr marL="0" indent="0">
              <a:buNone/>
            </a:pPr>
            <a:r>
              <a:rPr lang="fr-FR" sz="2000" dirty="0">
                <a:solidFill>
                  <a:schemeClr val="tx1"/>
                </a:solidFill>
              </a:rPr>
              <a:t>- Fournir un schéma aux élèves et leur demander d’y noter l’information pertinente.</a:t>
            </a:r>
          </a:p>
          <a:p>
            <a:pPr marL="0" indent="0">
              <a:buNone/>
            </a:pPr>
            <a:r>
              <a:rPr lang="fr-FR" sz="2000" dirty="0">
                <a:solidFill>
                  <a:schemeClr val="tx1"/>
                </a:solidFill>
              </a:rPr>
              <a:t>- Laisser les élèves créer leur propre schéma. Les recherches ont confirmé que le fait d’enseigner aux élèves à créer des schémas améliore leur compréhension du texte documentaire.</a:t>
            </a:r>
          </a:p>
          <a:p>
            <a:pPr marL="0" indent="0">
              <a:buNone/>
            </a:pPr>
            <a:endParaRPr lang="fr-FR" sz="2000" b="1" dirty="0" smtClean="0">
              <a:solidFill>
                <a:schemeClr val="tx1"/>
              </a:solidFill>
            </a:endParaRPr>
          </a:p>
          <a:p>
            <a:pPr marL="0" indent="0">
              <a:buNone/>
            </a:pPr>
            <a:endParaRPr lang="fr-FR" sz="2000" b="1" dirty="0" smtClean="0">
              <a:solidFill>
                <a:schemeClr val="tx1"/>
              </a:solidFill>
            </a:endParaRPr>
          </a:p>
        </p:txBody>
      </p:sp>
    </p:spTree>
    <p:extLst>
      <p:ext uri="{BB962C8B-B14F-4D97-AF65-F5344CB8AC3E}">
        <p14:creationId xmlns:p14="http://schemas.microsoft.com/office/powerpoint/2010/main" val="3536442160"/>
      </p:ext>
    </p:extLst>
  </p:cSld>
  <p:clrMapOvr>
    <a:masterClrMapping/>
  </p:clrMapOvr>
  <p:transition spd="slow">
    <p:push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a:spLocks noGrp="1"/>
          </p:cNvSpPr>
          <p:nvPr>
            <p:ph type="title"/>
          </p:nvPr>
        </p:nvSpPr>
        <p:spPr>
          <a:xfrm>
            <a:off x="1449487" y="160199"/>
            <a:ext cx="10515600" cy="606311"/>
          </a:xfrm>
        </p:spPr>
        <p:txBody>
          <a:bodyPr>
            <a:normAutofit fontScale="90000"/>
          </a:bodyPr>
          <a:lstStyle/>
          <a:p>
            <a:pPr marL="457200" lvl="0" indent="-457200">
              <a:spcBef>
                <a:spcPts val="1000"/>
              </a:spcBef>
              <a:buFont typeface="+mj-lt"/>
              <a:buAutoNum type="arabicPeriod" startAt="6"/>
            </a:pPr>
            <a:r>
              <a:rPr lang="fr-FR" sz="2400" b="1" dirty="0">
                <a:solidFill>
                  <a:srgbClr val="A53010">
                    <a:lumMod val="50000"/>
                  </a:srgbClr>
                </a:solidFill>
                <a:ea typeface="+mn-ea"/>
                <a:cs typeface="+mn-cs"/>
              </a:rPr>
              <a:t>Pour </a:t>
            </a:r>
            <a:r>
              <a:rPr lang="fr-FR" sz="2400" b="1" dirty="0" smtClean="0">
                <a:solidFill>
                  <a:srgbClr val="A53010">
                    <a:lumMod val="50000"/>
                  </a:srgbClr>
                </a:solidFill>
                <a:ea typeface="+mn-ea"/>
                <a:cs typeface="+mn-cs"/>
              </a:rPr>
              <a:t>l’enseignant :  </a:t>
            </a:r>
            <a:r>
              <a:rPr lang="fr-FR" sz="2400" b="1" dirty="0">
                <a:solidFill>
                  <a:srgbClr val="A53010">
                    <a:lumMod val="50000"/>
                  </a:srgbClr>
                </a:solidFill>
                <a:ea typeface="+mn-ea"/>
                <a:cs typeface="+mn-cs"/>
              </a:rPr>
              <a:t>Les représentations schématiques des structures du texte documentaire</a:t>
            </a:r>
            <a:br>
              <a:rPr lang="fr-FR" sz="2400" b="1" dirty="0">
                <a:solidFill>
                  <a:srgbClr val="A53010">
                    <a:lumMod val="50000"/>
                  </a:srgbClr>
                </a:solidFill>
                <a:ea typeface="+mn-ea"/>
                <a:cs typeface="+mn-cs"/>
              </a:rPr>
            </a:br>
            <a:endParaRPr lang="fr-FR" sz="2800" b="1" dirty="0">
              <a:solidFill>
                <a:schemeClr val="accent1">
                  <a:lumMod val="50000"/>
                </a:schemeClr>
              </a:solidFill>
            </a:endParaRPr>
          </a:p>
        </p:txBody>
      </p:sp>
      <p:graphicFrame>
        <p:nvGraphicFramePr>
          <p:cNvPr id="4" name="Espace réservé du contenu 3">
            <a:extLst>
              <a:ext uri="{FF2B5EF4-FFF2-40B4-BE49-F238E27FC236}">
                <a16:creationId xmlns:a16="http://schemas.microsoft.com/office/drawing/2014/main" id="{462CEDF1-87C3-CB4C-BF40-D557DA30C2C4}"/>
              </a:ext>
            </a:extLst>
          </p:cNvPr>
          <p:cNvGraphicFramePr>
            <a:graphicFrameLocks noGrp="1"/>
          </p:cNvGraphicFramePr>
          <p:nvPr>
            <p:ph idx="1"/>
            <p:extLst/>
          </p:nvPr>
        </p:nvGraphicFramePr>
        <p:xfrm>
          <a:off x="891822" y="1340768"/>
          <a:ext cx="4844138" cy="50498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a:extLst>
              <a:ext uri="{FF2B5EF4-FFF2-40B4-BE49-F238E27FC236}">
                <a16:creationId xmlns:a16="http://schemas.microsoft.com/office/drawing/2014/main" id="{ED525E46-C83F-E740-AE4E-75376648A447}"/>
              </a:ext>
            </a:extLst>
          </p:cNvPr>
          <p:cNvSpPr txBox="1"/>
          <p:nvPr/>
        </p:nvSpPr>
        <p:spPr>
          <a:xfrm>
            <a:off x="4871864" y="798562"/>
            <a:ext cx="5325234"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panose="020F0502020204030204"/>
                <a:ea typeface="+mn-ea"/>
                <a:cs typeface="+mn-cs"/>
              </a:rPr>
              <a:t>LA DESCRIPTION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Dans un texte descriptif, l’auteur donne de l’information sur un sujet en en précisant certains attributs ou certaines caractéristiques. L’objet de la description est d’ordinaire présenté dans un premier temps puis sont donnés les détails qui le caractérisent.</a:t>
            </a:r>
          </a:p>
        </p:txBody>
      </p:sp>
      <p:sp>
        <p:nvSpPr>
          <p:cNvPr id="7" name="ZoneTexte 6">
            <a:extLst>
              <a:ext uri="{FF2B5EF4-FFF2-40B4-BE49-F238E27FC236}">
                <a16:creationId xmlns:a16="http://schemas.microsoft.com/office/drawing/2014/main" id="{5BAA358C-688D-9742-ABB8-539ABB8585A7}"/>
              </a:ext>
            </a:extLst>
          </p:cNvPr>
          <p:cNvSpPr txBox="1"/>
          <p:nvPr/>
        </p:nvSpPr>
        <p:spPr>
          <a:xfrm>
            <a:off x="7176120" y="3470564"/>
            <a:ext cx="2808312"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Marqueurs de relation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1" u="none" strike="noStrike" kern="1200" cap="none" spc="0" normalizeH="0" baseline="0" noProof="0" dirty="0">
                <a:ln>
                  <a:noFill/>
                </a:ln>
                <a:solidFill>
                  <a:prstClr val="black"/>
                </a:solidFill>
                <a:effectLst/>
                <a:uLnTx/>
                <a:uFillTx/>
                <a:latin typeface="Calibri" panose="020F0502020204030204"/>
                <a:ea typeface="+mn-ea"/>
                <a:cs typeface="+mn-cs"/>
              </a:rPr>
              <a:t>Ils varient selon le texte. Cette forme se lit davantage comme un texte narratif.</a:t>
            </a:r>
          </a:p>
        </p:txBody>
      </p:sp>
      <p:sp>
        <p:nvSpPr>
          <p:cNvPr id="6" name="ZoneTexte 5"/>
          <p:cNvSpPr txBox="1"/>
          <p:nvPr/>
        </p:nvSpPr>
        <p:spPr>
          <a:xfrm>
            <a:off x="5312063" y="6021288"/>
            <a:ext cx="6121400"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smtClean="0">
                <a:ln>
                  <a:noFill/>
                </a:ln>
                <a:solidFill>
                  <a:schemeClr val="accent5">
                    <a:lumMod val="50000"/>
                  </a:schemeClr>
                </a:solidFill>
                <a:effectLst/>
                <a:uLnTx/>
                <a:uFillTx/>
                <a:latin typeface="Calibri" panose="020F0502020204030204"/>
                <a:ea typeface="+mn-ea"/>
                <a:cs typeface="+mn-cs"/>
                <a:sym typeface="Wingdings" panose="05000000000000000000" pitchFamily="2" charset="2"/>
              </a:rPr>
              <a:t> La lecture – Apprentissages et difficultés – J.GIASSON</a:t>
            </a:r>
            <a:endParaRPr kumimoji="0" lang="fr-FR" sz="18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79132533"/>
      </p:ext>
    </p:extLst>
  </p:cSld>
  <p:clrMapOvr>
    <a:masterClrMapping/>
  </p:clrMapOvr>
  <p:transition spd="slow">
    <p:push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a:spLocks noGrp="1"/>
          </p:cNvSpPr>
          <p:nvPr>
            <p:ph type="title"/>
          </p:nvPr>
        </p:nvSpPr>
        <p:spPr>
          <a:xfrm>
            <a:off x="1404257" y="452212"/>
            <a:ext cx="10515600" cy="368652"/>
          </a:xfrm>
        </p:spPr>
        <p:txBody>
          <a:bodyPr>
            <a:normAutofit fontScale="90000"/>
          </a:bodyPr>
          <a:lstStyle/>
          <a:p>
            <a:r>
              <a:rPr lang="fr-FR" sz="2400" b="1" dirty="0">
                <a:solidFill>
                  <a:srgbClr val="A53010">
                    <a:lumMod val="50000"/>
                  </a:srgbClr>
                </a:solidFill>
              </a:rPr>
              <a:t>Pour l’enseignant :  Les représentations schématiques des structures du texte documentaire</a:t>
            </a:r>
            <a:endParaRPr lang="fr-FR" sz="2800" b="1" dirty="0">
              <a:solidFill>
                <a:srgbClr val="0070C0"/>
              </a:solidFill>
            </a:endParaRPr>
          </a:p>
        </p:txBody>
      </p:sp>
      <p:graphicFrame>
        <p:nvGraphicFramePr>
          <p:cNvPr id="4" name="Espace réservé du contenu 3">
            <a:extLst>
              <a:ext uri="{FF2B5EF4-FFF2-40B4-BE49-F238E27FC236}">
                <a16:creationId xmlns:a16="http://schemas.microsoft.com/office/drawing/2014/main" id="{50D94EE0-CDF9-0741-A3ED-F3F74198EA55}"/>
              </a:ext>
            </a:extLst>
          </p:cNvPr>
          <p:cNvGraphicFramePr>
            <a:graphicFrameLocks noGrp="1"/>
          </p:cNvGraphicFramePr>
          <p:nvPr>
            <p:ph idx="1"/>
            <p:extLst>
              <p:ext uri="{D42A27DB-BD31-4B8C-83A1-F6EECF244321}">
                <p14:modId xmlns:p14="http://schemas.microsoft.com/office/powerpoint/2010/main" val="2796988571"/>
              </p:ext>
            </p:extLst>
          </p:nvPr>
        </p:nvGraphicFramePr>
        <p:xfrm>
          <a:off x="838200" y="2076776"/>
          <a:ext cx="6264696" cy="43478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a:extLst>
              <a:ext uri="{FF2B5EF4-FFF2-40B4-BE49-F238E27FC236}">
                <a16:creationId xmlns:a16="http://schemas.microsoft.com/office/drawing/2014/main" id="{A56452E2-EF0A-DB49-92A1-F3299FEB5F90}"/>
              </a:ext>
            </a:extLst>
          </p:cNvPr>
          <p:cNvSpPr txBox="1"/>
          <p:nvPr/>
        </p:nvSpPr>
        <p:spPr>
          <a:xfrm>
            <a:off x="3287688" y="1556792"/>
            <a:ext cx="6192688"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panose="020F0502020204030204"/>
                <a:ea typeface="+mn-ea"/>
                <a:cs typeface="+mn-cs"/>
              </a:rPr>
              <a:t>L’ENUMERATION OU LA COLLECTION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Dans un texte utilisant l’énumération, l’auteur présente une liste d’éléments liés les uns aux autres par un point commun.</a:t>
            </a:r>
          </a:p>
        </p:txBody>
      </p:sp>
      <p:sp>
        <p:nvSpPr>
          <p:cNvPr id="7" name="ZoneTexte 6"/>
          <p:cNvSpPr txBox="1"/>
          <p:nvPr/>
        </p:nvSpPr>
        <p:spPr>
          <a:xfrm>
            <a:off x="5506027" y="6239969"/>
            <a:ext cx="6121400"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smtClean="0">
                <a:ln>
                  <a:noFill/>
                </a:ln>
                <a:solidFill>
                  <a:schemeClr val="accent5">
                    <a:lumMod val="50000"/>
                  </a:schemeClr>
                </a:solidFill>
                <a:effectLst/>
                <a:uLnTx/>
                <a:uFillTx/>
                <a:latin typeface="Calibri" panose="020F0502020204030204"/>
                <a:ea typeface="+mn-ea"/>
                <a:cs typeface="+mn-cs"/>
                <a:sym typeface="Wingdings" panose="05000000000000000000" pitchFamily="2" charset="2"/>
              </a:rPr>
              <a:t> La lecture – Apprentissages et difficultés – J.GIASSON</a:t>
            </a:r>
            <a:endParaRPr kumimoji="0" lang="fr-FR" sz="18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4852722"/>
      </p:ext>
    </p:extLst>
  </p:cSld>
  <p:clrMapOvr>
    <a:masterClrMapping/>
  </p:clrMapOvr>
  <p:transition spd="slow">
    <p:push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7FAE4F64-B408-454B-AEA9-02A05CF97818}"/>
              </a:ext>
            </a:extLst>
          </p:cNvPr>
          <p:cNvGraphicFramePr>
            <a:graphicFrameLocks noGrp="1"/>
          </p:cNvGraphicFramePr>
          <p:nvPr>
            <p:ph idx="1"/>
            <p:extLst>
              <p:ext uri="{D42A27DB-BD31-4B8C-83A1-F6EECF244321}">
                <p14:modId xmlns:p14="http://schemas.microsoft.com/office/powerpoint/2010/main" val="70702875"/>
              </p:ext>
            </p:extLst>
          </p:nvPr>
        </p:nvGraphicFramePr>
        <p:xfrm>
          <a:off x="2207568" y="980729"/>
          <a:ext cx="7886700" cy="20354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me 4">
            <a:extLst>
              <a:ext uri="{FF2B5EF4-FFF2-40B4-BE49-F238E27FC236}">
                <a16:creationId xmlns:a16="http://schemas.microsoft.com/office/drawing/2014/main" id="{C6856458-07DE-1A49-8E48-F33FF8575440}"/>
              </a:ext>
            </a:extLst>
          </p:cNvPr>
          <p:cNvGraphicFramePr/>
          <p:nvPr>
            <p:extLst>
              <p:ext uri="{D42A27DB-BD31-4B8C-83A1-F6EECF244321}">
                <p14:modId xmlns:p14="http://schemas.microsoft.com/office/powerpoint/2010/main" val="1109880151"/>
              </p:ext>
            </p:extLst>
          </p:nvPr>
        </p:nvGraphicFramePr>
        <p:xfrm>
          <a:off x="512618" y="2909455"/>
          <a:ext cx="4254998" cy="274465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ZoneTexte 5">
            <a:extLst>
              <a:ext uri="{FF2B5EF4-FFF2-40B4-BE49-F238E27FC236}">
                <a16:creationId xmlns:a16="http://schemas.microsoft.com/office/drawing/2014/main" id="{9537E6BC-2EF8-8E47-8178-04C8A16A0BEA}"/>
              </a:ext>
            </a:extLst>
          </p:cNvPr>
          <p:cNvSpPr txBox="1"/>
          <p:nvPr/>
        </p:nvSpPr>
        <p:spPr>
          <a:xfrm>
            <a:off x="5303912" y="3167235"/>
            <a:ext cx="4968552"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panose="020F0502020204030204"/>
                <a:ea typeface="+mn-ea"/>
                <a:cs typeface="+mn-cs"/>
              </a:rPr>
              <a:t>LA SEQUENCE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Le texte construit selon une structure du type séquentiel présente les éléments suivant leur ordre d’enchaînement temporel.</a:t>
            </a:r>
          </a:p>
        </p:txBody>
      </p:sp>
      <p:sp>
        <p:nvSpPr>
          <p:cNvPr id="8" name="ZoneTexte 7">
            <a:extLst>
              <a:ext uri="{FF2B5EF4-FFF2-40B4-BE49-F238E27FC236}">
                <a16:creationId xmlns:a16="http://schemas.microsoft.com/office/drawing/2014/main" id="{F803035C-31C1-C541-AB1D-8194032486F6}"/>
              </a:ext>
            </a:extLst>
          </p:cNvPr>
          <p:cNvSpPr txBox="1"/>
          <p:nvPr/>
        </p:nvSpPr>
        <p:spPr>
          <a:xfrm>
            <a:off x="6744072" y="4962821"/>
            <a:ext cx="3422204"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Marqueurs de relation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1" u="none" strike="noStrike" kern="1200" cap="none" spc="0" normalizeH="0" baseline="0" noProof="0" dirty="0">
                <a:ln>
                  <a:noFill/>
                </a:ln>
                <a:solidFill>
                  <a:prstClr val="black"/>
                </a:solidFill>
                <a:effectLst/>
                <a:uLnTx/>
                <a:uFillTx/>
                <a:latin typeface="Calibri" panose="020F0502020204030204"/>
                <a:ea typeface="+mn-ea"/>
                <a:cs typeface="+mn-cs"/>
              </a:rPr>
              <a:t>Jusqu’à, avant, ensuite, en premier/ en dernier lieu, puis, le (date), en/à (année, époque), premièrement, deuxièmement…</a:t>
            </a:r>
          </a:p>
        </p:txBody>
      </p:sp>
      <p:sp>
        <p:nvSpPr>
          <p:cNvPr id="7" name="ZoneTexte 6"/>
          <p:cNvSpPr txBox="1"/>
          <p:nvPr/>
        </p:nvSpPr>
        <p:spPr>
          <a:xfrm>
            <a:off x="54135" y="6289537"/>
            <a:ext cx="6121400"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smtClean="0">
                <a:ln>
                  <a:noFill/>
                </a:ln>
                <a:solidFill>
                  <a:schemeClr val="accent5">
                    <a:lumMod val="50000"/>
                  </a:schemeClr>
                </a:solidFill>
                <a:effectLst/>
                <a:uLnTx/>
                <a:uFillTx/>
                <a:latin typeface="Calibri" panose="020F0502020204030204"/>
                <a:ea typeface="+mn-ea"/>
                <a:cs typeface="+mn-cs"/>
                <a:sym typeface="Wingdings" panose="05000000000000000000" pitchFamily="2" charset="2"/>
              </a:rPr>
              <a:t> La lecture – Apprentissages et difficultés – J.GIASSON</a:t>
            </a:r>
            <a:endParaRPr kumimoji="0" lang="fr-FR" sz="18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mn-cs"/>
            </a:endParaRPr>
          </a:p>
        </p:txBody>
      </p:sp>
      <p:sp>
        <p:nvSpPr>
          <p:cNvPr id="10" name="Titre 1"/>
          <p:cNvSpPr txBox="1">
            <a:spLocks/>
          </p:cNvSpPr>
          <p:nvPr/>
        </p:nvSpPr>
        <p:spPr>
          <a:xfrm>
            <a:off x="838200" y="365126"/>
            <a:ext cx="10515600" cy="368652"/>
          </a:xfrm>
          <a:prstGeom prst="rect">
            <a:avLst/>
          </a:prstGeom>
        </p:spPr>
        <p:txBody>
          <a:bodyPr vert="horz" lIns="91440" tIns="45720" rIns="91440" bIns="45720" rtlCol="0" anchor="ctr">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r">
              <a:defRPr/>
            </a:pPr>
            <a:r>
              <a:rPr lang="fr-FR" sz="2700" b="1">
                <a:solidFill>
                  <a:srgbClr val="A53010">
                    <a:lumMod val="50000"/>
                  </a:srgbClr>
                </a:solidFill>
              </a:rPr>
              <a:t>Pour l’enseignant :  Les représentations schématiques des structures du texte documentaire</a:t>
            </a:r>
            <a:endParaRPr kumimoji="0" lang="fr-FR" sz="2800" b="1" i="0" u="none" strike="noStrike" kern="1200" cap="none" spc="0" normalizeH="0" baseline="0" noProof="0" dirty="0">
              <a:ln>
                <a:noFill/>
              </a:ln>
              <a:solidFill>
                <a:srgbClr val="0070C0"/>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2806993027"/>
      </p:ext>
    </p:extLst>
  </p:cSld>
  <p:clrMapOvr>
    <a:masterClrMapping/>
  </p:clrMapOvr>
  <p:transition spd="slow">
    <p:push di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9CBF69F4-473D-BF41-AC41-62CAF873182F}"/>
              </a:ext>
            </a:extLst>
          </p:cNvPr>
          <p:cNvGraphicFramePr>
            <a:graphicFrameLocks noGrp="1"/>
          </p:cNvGraphicFramePr>
          <p:nvPr>
            <p:ph idx="1"/>
            <p:extLst>
              <p:ext uri="{D42A27DB-BD31-4B8C-83A1-F6EECF244321}">
                <p14:modId xmlns:p14="http://schemas.microsoft.com/office/powerpoint/2010/main" val="2346601023"/>
              </p:ext>
            </p:extLst>
          </p:nvPr>
        </p:nvGraphicFramePr>
        <p:xfrm>
          <a:off x="1385455" y="1717963"/>
          <a:ext cx="4682836" cy="4156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a:extLst>
              <a:ext uri="{FF2B5EF4-FFF2-40B4-BE49-F238E27FC236}">
                <a16:creationId xmlns:a16="http://schemas.microsoft.com/office/drawing/2014/main" id="{29A49F7C-2213-694E-9ED2-7EB02CF9A73C}"/>
              </a:ext>
            </a:extLst>
          </p:cNvPr>
          <p:cNvSpPr txBox="1"/>
          <p:nvPr/>
        </p:nvSpPr>
        <p:spPr>
          <a:xfrm>
            <a:off x="4519852" y="906245"/>
            <a:ext cx="5099470"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panose="020F0502020204030204"/>
                <a:ea typeface="+mn-ea"/>
                <a:cs typeface="+mn-cs"/>
              </a:rPr>
              <a:t>LA COMPARAISON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Le texte orienté vers la comparaison met en relief les ressemblances et les différences qui existent entre des objets, des êtres vivants, des situations ou des événements.</a:t>
            </a:r>
          </a:p>
        </p:txBody>
      </p:sp>
      <p:sp>
        <p:nvSpPr>
          <p:cNvPr id="6" name="ZoneTexte 5">
            <a:extLst>
              <a:ext uri="{FF2B5EF4-FFF2-40B4-BE49-F238E27FC236}">
                <a16:creationId xmlns:a16="http://schemas.microsoft.com/office/drawing/2014/main" id="{86948AA9-A729-E64D-B435-D5997BEF76C2}"/>
              </a:ext>
            </a:extLst>
          </p:cNvPr>
          <p:cNvSpPr txBox="1"/>
          <p:nvPr/>
        </p:nvSpPr>
        <p:spPr>
          <a:xfrm>
            <a:off x="6811010" y="3428999"/>
            <a:ext cx="2808312" cy="203132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Marqueurs de relation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1" u="none" strike="noStrike" kern="1200" cap="none" spc="0" normalizeH="0" baseline="0" noProof="0" dirty="0">
                <a:ln>
                  <a:noFill/>
                </a:ln>
                <a:solidFill>
                  <a:prstClr val="black"/>
                </a:solidFill>
                <a:effectLst/>
                <a:uLnTx/>
                <a:uFillTx/>
                <a:latin typeface="Calibri" panose="020F0502020204030204"/>
                <a:ea typeface="+mn-ea"/>
                <a:cs typeface="+mn-cs"/>
              </a:rPr>
              <a:t>de la même manière, de même, de façon similaire, la différence entre, par contre, après tout, cependant, et pourtant, mais, néanmoins…</a:t>
            </a:r>
          </a:p>
        </p:txBody>
      </p:sp>
      <p:sp>
        <p:nvSpPr>
          <p:cNvPr id="8" name="ZoneTexte 7"/>
          <p:cNvSpPr txBox="1"/>
          <p:nvPr/>
        </p:nvSpPr>
        <p:spPr>
          <a:xfrm>
            <a:off x="5154466" y="6136418"/>
            <a:ext cx="6121400"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smtClean="0">
                <a:ln>
                  <a:noFill/>
                </a:ln>
                <a:solidFill>
                  <a:schemeClr val="accent5">
                    <a:lumMod val="50000"/>
                  </a:schemeClr>
                </a:solidFill>
                <a:effectLst/>
                <a:uLnTx/>
                <a:uFillTx/>
                <a:latin typeface="Calibri" panose="020F0502020204030204"/>
                <a:ea typeface="+mn-ea"/>
                <a:cs typeface="+mn-cs"/>
                <a:sym typeface="Wingdings" panose="05000000000000000000" pitchFamily="2" charset="2"/>
              </a:rPr>
              <a:t> La lecture – Apprentissages et difficultés – J.GIASSON</a:t>
            </a:r>
            <a:endParaRPr kumimoji="0" lang="fr-FR" sz="18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mn-cs"/>
            </a:endParaRPr>
          </a:p>
        </p:txBody>
      </p:sp>
      <p:sp>
        <p:nvSpPr>
          <p:cNvPr id="9" name="Titre 1"/>
          <p:cNvSpPr txBox="1">
            <a:spLocks/>
          </p:cNvSpPr>
          <p:nvPr/>
        </p:nvSpPr>
        <p:spPr>
          <a:xfrm>
            <a:off x="838200" y="365126"/>
            <a:ext cx="10515600" cy="368652"/>
          </a:xfrm>
          <a:prstGeom prst="rect">
            <a:avLst/>
          </a:prstGeom>
        </p:spPr>
        <p:txBody>
          <a:bodyPr vert="horz" lIns="91440" tIns="45720" rIns="91440" bIns="45720" rtlCol="0" anchor="ctr">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r">
              <a:defRPr/>
            </a:pPr>
            <a:r>
              <a:rPr lang="fr-FR" sz="2700" b="1">
                <a:solidFill>
                  <a:srgbClr val="A53010">
                    <a:lumMod val="50000"/>
                  </a:srgbClr>
                </a:solidFill>
              </a:rPr>
              <a:t>Pour l’enseignant :  Les représentations schématiques des structures du texte documentaire</a:t>
            </a:r>
            <a:endParaRPr kumimoji="0" lang="fr-FR" sz="2800" b="1" i="0" u="none" strike="noStrike" kern="1200" cap="none" spc="0" normalizeH="0" baseline="0" noProof="0" dirty="0">
              <a:ln>
                <a:noFill/>
              </a:ln>
              <a:solidFill>
                <a:srgbClr val="0070C0"/>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3380256414"/>
      </p:ext>
    </p:extLst>
  </p:cSld>
  <p:clrMapOvr>
    <a:masterClrMapping/>
  </p:clrMapOvr>
  <p:transition spd="slow">
    <p:push dir="u"/>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1"/>
          <p:cNvSpPr>
            <a:spLocks noGrp="1"/>
          </p:cNvSpPr>
          <p:nvPr>
            <p:ph type="title"/>
          </p:nvPr>
        </p:nvSpPr>
        <p:spPr>
          <a:xfrm>
            <a:off x="1542158" y="443210"/>
            <a:ext cx="11267924" cy="402519"/>
          </a:xfrm>
        </p:spPr>
        <p:txBody>
          <a:bodyPr>
            <a:normAutofit fontScale="90000"/>
          </a:bodyPr>
          <a:lstStyle/>
          <a:p>
            <a:r>
              <a:rPr lang="fr-FR" sz="2400" b="1" dirty="0">
                <a:solidFill>
                  <a:srgbClr val="A53010">
                    <a:lumMod val="50000"/>
                  </a:srgbClr>
                </a:solidFill>
              </a:rPr>
              <a:t>Pour l’enseignant :  Les représentations schématiques des structures du texte documentaire</a:t>
            </a:r>
            <a:r>
              <a:rPr lang="fr-FR" sz="2800" b="1" dirty="0">
                <a:solidFill>
                  <a:schemeClr val="accent1">
                    <a:lumMod val="50000"/>
                  </a:schemeClr>
                </a:solidFill>
              </a:rPr>
              <a:t/>
            </a:r>
            <a:br>
              <a:rPr lang="fr-FR" sz="2800" b="1" dirty="0">
                <a:solidFill>
                  <a:schemeClr val="accent1">
                    <a:lumMod val="50000"/>
                  </a:schemeClr>
                </a:solidFill>
              </a:rPr>
            </a:br>
            <a:endParaRPr lang="fr-FR" sz="2800" b="1" dirty="0">
              <a:solidFill>
                <a:schemeClr val="accent1">
                  <a:lumMod val="50000"/>
                </a:schemeClr>
              </a:solidFill>
            </a:endParaRPr>
          </a:p>
        </p:txBody>
      </p:sp>
      <p:graphicFrame>
        <p:nvGraphicFramePr>
          <p:cNvPr id="6" name="Espace réservé du contenu 5">
            <a:extLst>
              <a:ext uri="{FF2B5EF4-FFF2-40B4-BE49-F238E27FC236}">
                <a16:creationId xmlns:a16="http://schemas.microsoft.com/office/drawing/2014/main" id="{CD08ECF1-285B-E944-A4B9-319F74383297}"/>
              </a:ext>
            </a:extLst>
          </p:cNvPr>
          <p:cNvGraphicFramePr>
            <a:graphicFrameLocks noGrp="1"/>
          </p:cNvGraphicFramePr>
          <p:nvPr>
            <p:ph idx="1"/>
            <p:extLst>
              <p:ext uri="{D42A27DB-BD31-4B8C-83A1-F6EECF244321}">
                <p14:modId xmlns:p14="http://schemas.microsoft.com/office/powerpoint/2010/main" val="3073117469"/>
              </p:ext>
            </p:extLst>
          </p:nvPr>
        </p:nvGraphicFramePr>
        <p:xfrm>
          <a:off x="886691" y="1620982"/>
          <a:ext cx="6289429"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ZoneTexte 6">
            <a:extLst>
              <a:ext uri="{FF2B5EF4-FFF2-40B4-BE49-F238E27FC236}">
                <a16:creationId xmlns:a16="http://schemas.microsoft.com/office/drawing/2014/main" id="{DB104045-0F7B-9342-8460-97F9D2486BEE}"/>
              </a:ext>
            </a:extLst>
          </p:cNvPr>
          <p:cNvSpPr txBox="1"/>
          <p:nvPr/>
        </p:nvSpPr>
        <p:spPr>
          <a:xfrm>
            <a:off x="5663952" y="1052736"/>
            <a:ext cx="4320480"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panose="020F0502020204030204"/>
                <a:ea typeface="+mn-ea"/>
                <a:cs typeface="+mn-cs"/>
              </a:rPr>
              <a:t>LA CAUSE ET L’EFFET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Dans un texte du type cause et effet, il est possible de dégager une relation causale entre les idées. Une idée est l’antécédent ou la cause et l’autre idée est sa conséquence ou son effet.</a:t>
            </a:r>
          </a:p>
        </p:txBody>
      </p:sp>
      <p:sp>
        <p:nvSpPr>
          <p:cNvPr id="8" name="ZoneTexte 7">
            <a:extLst>
              <a:ext uri="{FF2B5EF4-FFF2-40B4-BE49-F238E27FC236}">
                <a16:creationId xmlns:a16="http://schemas.microsoft.com/office/drawing/2014/main" id="{F698EE1F-8DFF-9248-8CB3-EAC084BF8616}"/>
              </a:ext>
            </a:extLst>
          </p:cNvPr>
          <p:cNvSpPr txBox="1"/>
          <p:nvPr/>
        </p:nvSpPr>
        <p:spPr>
          <a:xfrm>
            <a:off x="7176120" y="3429000"/>
            <a:ext cx="2808312"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Marqueurs de relation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1" u="none" strike="noStrike" kern="1200" cap="none" spc="0" normalizeH="0" baseline="0" noProof="0" dirty="0">
                <a:ln>
                  <a:noFill/>
                </a:ln>
                <a:solidFill>
                  <a:prstClr val="black"/>
                </a:solidFill>
                <a:effectLst/>
                <a:uLnTx/>
                <a:uFillTx/>
                <a:latin typeface="Calibri" panose="020F0502020204030204"/>
                <a:ea typeface="+mn-ea"/>
                <a:cs typeface="+mn-cs"/>
              </a:rPr>
              <a:t>puisque, parce que, ceci amène, en raison de, à cause de, pour cette raison, par conséquent, alors, donc, ainsi…</a:t>
            </a:r>
          </a:p>
        </p:txBody>
      </p:sp>
      <p:sp>
        <p:nvSpPr>
          <p:cNvPr id="2" name="Rectangle 1"/>
          <p:cNvSpPr/>
          <p:nvPr/>
        </p:nvSpPr>
        <p:spPr>
          <a:xfrm>
            <a:off x="5663952" y="6247589"/>
            <a:ext cx="6791284" cy="369332"/>
          </a:xfrm>
          <a:prstGeom prst="rect">
            <a:avLst/>
          </a:prstGeom>
        </p:spPr>
        <p:txBody>
          <a:bodyPr wrap="square">
            <a:spAutoFit/>
          </a:bodyPr>
          <a:lstStyle/>
          <a:p>
            <a:r>
              <a:rPr lang="fr-FR" b="1" dirty="0">
                <a:solidFill>
                  <a:schemeClr val="accent5">
                    <a:lumMod val="50000"/>
                  </a:schemeClr>
                </a:solidFill>
                <a:latin typeface="Calibri" panose="020F0502020204030204"/>
                <a:sym typeface="Wingdings" panose="05000000000000000000" pitchFamily="2" charset="2"/>
              </a:rPr>
              <a:t> </a:t>
            </a:r>
            <a:r>
              <a:rPr lang="fr-FR" b="1" dirty="0" smtClean="0">
                <a:solidFill>
                  <a:schemeClr val="accent5">
                    <a:lumMod val="50000"/>
                  </a:schemeClr>
                </a:solidFill>
              </a:rPr>
              <a:t>La </a:t>
            </a:r>
            <a:r>
              <a:rPr lang="fr-FR" b="1" dirty="0">
                <a:solidFill>
                  <a:schemeClr val="accent5">
                    <a:lumMod val="50000"/>
                  </a:schemeClr>
                </a:solidFill>
              </a:rPr>
              <a:t>lecture – Apprentissages et difficultés – J.GIASSON</a:t>
            </a:r>
          </a:p>
        </p:txBody>
      </p:sp>
    </p:spTree>
    <p:extLst>
      <p:ext uri="{BB962C8B-B14F-4D97-AF65-F5344CB8AC3E}">
        <p14:creationId xmlns:p14="http://schemas.microsoft.com/office/powerpoint/2010/main" val="398152282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44397" y="411589"/>
            <a:ext cx="9597635" cy="657497"/>
          </a:xfrm>
        </p:spPr>
        <p:txBody>
          <a:bodyPr>
            <a:normAutofit fontScale="90000"/>
          </a:bodyPr>
          <a:lstStyle/>
          <a:p>
            <a:pPr marL="514350" indent="-514350">
              <a:buFont typeface="+mj-lt"/>
              <a:buAutoNum type="arabicPeriod"/>
            </a:pPr>
            <a:r>
              <a:rPr lang="fr-FR" sz="3200" b="1" dirty="0" smtClean="0"/>
              <a:t>Les </a:t>
            </a:r>
            <a:r>
              <a:rPr lang="fr-FR" sz="3200" b="1" dirty="0"/>
              <a:t>textes documentaires, de quoi parle-t-on ? </a:t>
            </a:r>
          </a:p>
        </p:txBody>
      </p:sp>
      <p:sp>
        <p:nvSpPr>
          <p:cNvPr id="3" name="Espace réservé du contenu 2"/>
          <p:cNvSpPr>
            <a:spLocks noGrp="1"/>
          </p:cNvSpPr>
          <p:nvPr>
            <p:ph idx="1"/>
          </p:nvPr>
        </p:nvSpPr>
        <p:spPr>
          <a:xfrm>
            <a:off x="1301859" y="1224366"/>
            <a:ext cx="10465026" cy="5398503"/>
          </a:xfrm>
        </p:spPr>
        <p:txBody>
          <a:bodyPr>
            <a:normAutofit/>
          </a:bodyPr>
          <a:lstStyle/>
          <a:p>
            <a:pPr marL="0" indent="0">
              <a:buNone/>
            </a:pPr>
            <a:r>
              <a:rPr lang="fr-FR" sz="3000" b="1" dirty="0" smtClean="0">
                <a:solidFill>
                  <a:schemeClr val="accent1"/>
                </a:solidFill>
              </a:rPr>
              <a:t>Définition</a:t>
            </a:r>
          </a:p>
          <a:p>
            <a:r>
              <a:rPr lang="fr-FR" dirty="0" smtClean="0"/>
              <a:t>Le </a:t>
            </a:r>
            <a:r>
              <a:rPr lang="fr-FR" dirty="0"/>
              <a:t>texte documentaire vise </a:t>
            </a:r>
            <a:r>
              <a:rPr lang="fr-FR" b="1" dirty="0">
                <a:solidFill>
                  <a:schemeClr val="accent2">
                    <a:lumMod val="75000"/>
                  </a:schemeClr>
                </a:solidFill>
              </a:rPr>
              <a:t>à transmettre des </a:t>
            </a:r>
            <a:r>
              <a:rPr lang="fr-FR" b="1" dirty="0" smtClean="0">
                <a:solidFill>
                  <a:schemeClr val="accent2">
                    <a:lumMod val="75000"/>
                  </a:schemeClr>
                </a:solidFill>
              </a:rPr>
              <a:t>informations, des </a:t>
            </a:r>
            <a:r>
              <a:rPr lang="fr-FR" b="1" dirty="0">
                <a:solidFill>
                  <a:schemeClr val="accent2">
                    <a:lumMod val="75000"/>
                  </a:schemeClr>
                </a:solidFill>
              </a:rPr>
              <a:t>explications organisées et </a:t>
            </a:r>
            <a:r>
              <a:rPr lang="fr-FR" b="1" dirty="0" smtClean="0">
                <a:solidFill>
                  <a:schemeClr val="accent2">
                    <a:lumMod val="75000"/>
                  </a:schemeClr>
                </a:solidFill>
              </a:rPr>
              <a:t>hiérarchisées </a:t>
            </a:r>
            <a:r>
              <a:rPr lang="fr-FR" b="1" dirty="0">
                <a:solidFill>
                  <a:schemeClr val="accent2">
                    <a:lumMod val="75000"/>
                  </a:schemeClr>
                </a:solidFill>
              </a:rPr>
              <a:t>dans le but de faire comprendre, de transmettre, de faire acquérir de nouvelles connaissances </a:t>
            </a:r>
            <a:r>
              <a:rPr lang="fr-FR" dirty="0"/>
              <a:t>sur un sujet donné selon les intentions de son auteur. Il ne raconte pas une histoire avec des personnages comme les </a:t>
            </a:r>
            <a:r>
              <a:rPr lang="fr-FR" dirty="0" smtClean="0"/>
              <a:t>textes fictionnels.</a:t>
            </a:r>
          </a:p>
          <a:p>
            <a:r>
              <a:rPr lang="fr-FR" dirty="0" smtClean="0"/>
              <a:t>Ce </a:t>
            </a:r>
            <a:r>
              <a:rPr lang="fr-FR" dirty="0"/>
              <a:t>sont des écrits qui appartiennent à des « genres » divers en fonction des différentes sources dont ils proviennent  :</a:t>
            </a:r>
          </a:p>
          <a:p>
            <a:pPr lvl="1">
              <a:buFont typeface="Wingdings" panose="05000000000000000000" pitchFamily="2" charset="2"/>
              <a:buChar char="q"/>
            </a:pPr>
            <a:r>
              <a:rPr lang="fr-FR" dirty="0" smtClean="0"/>
              <a:t>encyclopédies</a:t>
            </a:r>
            <a:endParaRPr lang="fr-FR" dirty="0"/>
          </a:p>
          <a:p>
            <a:pPr lvl="1">
              <a:buFont typeface="Wingdings" panose="05000000000000000000" pitchFamily="2" charset="2"/>
              <a:buChar char="q"/>
            </a:pPr>
            <a:r>
              <a:rPr lang="fr-FR" dirty="0" smtClean="0"/>
              <a:t>revues </a:t>
            </a:r>
            <a:r>
              <a:rPr lang="fr-FR" dirty="0"/>
              <a:t>à caractère scientifique</a:t>
            </a:r>
          </a:p>
          <a:p>
            <a:pPr lvl="1">
              <a:buFont typeface="Wingdings" panose="05000000000000000000" pitchFamily="2" charset="2"/>
              <a:buChar char="q"/>
            </a:pPr>
            <a:r>
              <a:rPr lang="fr-FR" dirty="0" smtClean="0"/>
              <a:t>articles </a:t>
            </a:r>
            <a:r>
              <a:rPr lang="fr-FR" dirty="0"/>
              <a:t>insérés dans les magazines qui n’ont pas pour seule vocation </a:t>
            </a:r>
            <a:r>
              <a:rPr lang="fr-FR" dirty="0" smtClean="0"/>
              <a:t>d’expliquer </a:t>
            </a:r>
            <a:r>
              <a:rPr lang="fr-FR" dirty="0"/>
              <a:t>mais aussi de distraire (Ex </a:t>
            </a:r>
            <a:r>
              <a:rPr lang="fr-FR" dirty="0" err="1"/>
              <a:t>Astrapi</a:t>
            </a:r>
            <a:r>
              <a:rPr lang="fr-FR" dirty="0"/>
              <a:t>…)</a:t>
            </a:r>
          </a:p>
          <a:p>
            <a:pPr lvl="1">
              <a:buFont typeface="Wingdings" panose="05000000000000000000" pitchFamily="2" charset="2"/>
              <a:buChar char="q"/>
            </a:pPr>
            <a:r>
              <a:rPr lang="fr-FR" dirty="0" smtClean="0"/>
              <a:t>livres </a:t>
            </a:r>
            <a:r>
              <a:rPr lang="fr-FR" dirty="0"/>
              <a:t>écrits autour d’un thème</a:t>
            </a:r>
          </a:p>
          <a:p>
            <a:pPr lvl="1">
              <a:buFont typeface="Wingdings" panose="05000000000000000000" pitchFamily="2" charset="2"/>
              <a:buChar char="q"/>
            </a:pPr>
            <a:r>
              <a:rPr lang="fr-FR" dirty="0" smtClean="0"/>
              <a:t>manuels </a:t>
            </a:r>
            <a:r>
              <a:rPr lang="fr-FR" dirty="0"/>
              <a:t>scolaires</a:t>
            </a:r>
          </a:p>
          <a:p>
            <a:pPr lvl="1">
              <a:buFont typeface="Wingdings" panose="05000000000000000000" pitchFamily="2" charset="2"/>
              <a:buChar char="q"/>
            </a:pPr>
            <a:r>
              <a:rPr lang="fr-FR" dirty="0" smtClean="0"/>
              <a:t>journaux</a:t>
            </a:r>
            <a:endParaRPr lang="fr-FR" dirty="0"/>
          </a:p>
          <a:p>
            <a:pPr lvl="1">
              <a:buFont typeface="Wingdings" panose="05000000000000000000" pitchFamily="2" charset="2"/>
              <a:buChar char="q"/>
            </a:pPr>
            <a:r>
              <a:rPr lang="fr-FR" dirty="0" smtClean="0"/>
              <a:t>articles </a:t>
            </a:r>
            <a:r>
              <a:rPr lang="fr-FR" dirty="0"/>
              <a:t>issus d’internet …</a:t>
            </a:r>
          </a:p>
          <a:p>
            <a:endParaRPr lang="fr-FR" dirty="0"/>
          </a:p>
        </p:txBody>
      </p:sp>
    </p:spTree>
    <p:extLst>
      <p:ext uri="{BB962C8B-B14F-4D97-AF65-F5344CB8AC3E}">
        <p14:creationId xmlns:p14="http://schemas.microsoft.com/office/powerpoint/2010/main" val="2243739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500"/>
                                        <p:tgtEl>
                                          <p:spTgt spid="3">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fade">
                                      <p:cBhvr>
                                        <p:cTn id="33"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a:spLocks noGrp="1"/>
          </p:cNvSpPr>
          <p:nvPr>
            <p:ph type="title"/>
          </p:nvPr>
        </p:nvSpPr>
        <p:spPr>
          <a:xfrm>
            <a:off x="1519379" y="336211"/>
            <a:ext cx="10936111" cy="433438"/>
          </a:xfrm>
        </p:spPr>
        <p:txBody>
          <a:bodyPr>
            <a:normAutofit fontScale="90000"/>
          </a:bodyPr>
          <a:lstStyle/>
          <a:p>
            <a:r>
              <a:rPr lang="fr-FR" sz="2400" b="1" dirty="0">
                <a:solidFill>
                  <a:srgbClr val="A53010">
                    <a:lumMod val="50000"/>
                  </a:srgbClr>
                </a:solidFill>
              </a:rPr>
              <a:t>Pour l’enseignant :  Les représentations schématiques des structures du texte documentaire</a:t>
            </a:r>
            <a:endParaRPr lang="fr-FR" sz="2800" b="1" dirty="0">
              <a:solidFill>
                <a:srgbClr val="0070C0"/>
              </a:solidFill>
            </a:endParaRPr>
          </a:p>
        </p:txBody>
      </p:sp>
      <p:graphicFrame>
        <p:nvGraphicFramePr>
          <p:cNvPr id="4" name="Espace réservé du contenu 3">
            <a:extLst>
              <a:ext uri="{FF2B5EF4-FFF2-40B4-BE49-F238E27FC236}">
                <a16:creationId xmlns:a16="http://schemas.microsoft.com/office/drawing/2014/main" id="{284B16DB-D63F-AA42-BBA7-8FA2EB5CBD11}"/>
              </a:ext>
            </a:extLst>
          </p:cNvPr>
          <p:cNvGraphicFramePr>
            <a:graphicFrameLocks noGrp="1"/>
          </p:cNvGraphicFramePr>
          <p:nvPr>
            <p:ph idx="1"/>
            <p:extLst>
              <p:ext uri="{D42A27DB-BD31-4B8C-83A1-F6EECF244321}">
                <p14:modId xmlns:p14="http://schemas.microsoft.com/office/powerpoint/2010/main" val="3509380420"/>
              </p:ext>
            </p:extLst>
          </p:nvPr>
        </p:nvGraphicFramePr>
        <p:xfrm>
          <a:off x="1316182" y="2369127"/>
          <a:ext cx="4923834" cy="38078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a:extLst>
              <a:ext uri="{FF2B5EF4-FFF2-40B4-BE49-F238E27FC236}">
                <a16:creationId xmlns:a16="http://schemas.microsoft.com/office/drawing/2014/main" id="{0590C45F-76AE-C94E-9687-058160CB14A8}"/>
              </a:ext>
            </a:extLst>
          </p:cNvPr>
          <p:cNvSpPr txBox="1"/>
          <p:nvPr/>
        </p:nvSpPr>
        <p:spPr>
          <a:xfrm>
            <a:off x="2281255" y="1110716"/>
            <a:ext cx="7917522"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Calibri" panose="020F0502020204030204"/>
                <a:ea typeface="+mn-ea"/>
                <a:cs typeface="+mn-cs"/>
              </a:rPr>
              <a:t>LE PROBLEME ET LA SOLUTION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La structure problème-solution ressemble à la structure cause et effet, en ce sens que le problème est l’antécédent de la solution. Toutefois, cette structure comporte une certaine juxtaposition du problème et de la solution.</a:t>
            </a:r>
          </a:p>
        </p:txBody>
      </p:sp>
      <p:sp>
        <p:nvSpPr>
          <p:cNvPr id="7" name="ZoneTexte 6">
            <a:extLst>
              <a:ext uri="{FF2B5EF4-FFF2-40B4-BE49-F238E27FC236}">
                <a16:creationId xmlns:a16="http://schemas.microsoft.com/office/drawing/2014/main" id="{DB053B9E-5302-134B-BAA6-9B72196CF92F}"/>
              </a:ext>
            </a:extLst>
          </p:cNvPr>
          <p:cNvSpPr txBox="1"/>
          <p:nvPr/>
        </p:nvSpPr>
        <p:spPr>
          <a:xfrm>
            <a:off x="7176120" y="3429000"/>
            <a:ext cx="2808312"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Marqueurs de relation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1" u="none" strike="noStrike" kern="1200" cap="none" spc="0" normalizeH="0" baseline="0" noProof="0" dirty="0">
                <a:ln>
                  <a:noFill/>
                </a:ln>
                <a:solidFill>
                  <a:prstClr val="black"/>
                </a:solidFill>
                <a:effectLst/>
                <a:uLnTx/>
                <a:uFillTx/>
                <a:latin typeface="Calibri" panose="020F0502020204030204"/>
                <a:ea typeface="+mn-ea"/>
                <a:cs typeface="+mn-cs"/>
              </a:rPr>
              <a:t>une raison, une solution, un problème</a:t>
            </a:r>
          </a:p>
        </p:txBody>
      </p:sp>
      <p:sp>
        <p:nvSpPr>
          <p:cNvPr id="6" name="ZoneTexte 5"/>
          <p:cNvSpPr txBox="1"/>
          <p:nvPr/>
        </p:nvSpPr>
        <p:spPr>
          <a:xfrm>
            <a:off x="5519576" y="6176963"/>
            <a:ext cx="6035115"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smtClean="0">
                <a:ln>
                  <a:noFill/>
                </a:ln>
                <a:solidFill>
                  <a:schemeClr val="accent5">
                    <a:lumMod val="50000"/>
                  </a:schemeClr>
                </a:solidFill>
                <a:effectLst/>
                <a:uLnTx/>
                <a:uFillTx/>
                <a:latin typeface="Calibri" panose="020F0502020204030204"/>
                <a:ea typeface="+mn-ea"/>
                <a:cs typeface="+mn-cs"/>
                <a:sym typeface="Wingdings" panose="05000000000000000000" pitchFamily="2" charset="2"/>
              </a:rPr>
              <a:t> La lecture – Apprentissages et difficultés – J.GIASSON</a:t>
            </a:r>
            <a:endParaRPr kumimoji="0" lang="fr-FR" sz="18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025182"/>
      </p:ext>
    </p:extLst>
  </p:cSld>
  <p:clrMapOvr>
    <a:masterClrMapping/>
  </p:clrMapOvr>
  <p:transition spd="slow">
    <p:push dir="u"/>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3659" y="260910"/>
            <a:ext cx="10787083" cy="368652"/>
          </a:xfrm>
        </p:spPr>
        <p:txBody>
          <a:bodyPr>
            <a:noAutofit/>
          </a:bodyPr>
          <a:lstStyle/>
          <a:p>
            <a:pPr marL="457200" indent="-457200">
              <a:buFont typeface="+mj-lt"/>
              <a:buAutoNum type="arabicPeriod" startAt="6"/>
            </a:pPr>
            <a:r>
              <a:rPr lang="fr-FR" sz="2000" b="1" dirty="0">
                <a:solidFill>
                  <a:prstClr val="black">
                    <a:lumMod val="85000"/>
                    <a:lumOff val="15000"/>
                  </a:prstClr>
                </a:solidFill>
              </a:rPr>
              <a:t>Comment enseigner explicitement la compréhension des textes documentaires ? </a:t>
            </a:r>
            <a:endParaRPr lang="fr-FR" sz="2000" b="1" dirty="0">
              <a:solidFill>
                <a:srgbClr val="0070C0"/>
              </a:solidFill>
            </a:endParaRPr>
          </a:p>
        </p:txBody>
      </p:sp>
      <p:sp>
        <p:nvSpPr>
          <p:cNvPr id="3" name="Espace réservé du contenu 2"/>
          <p:cNvSpPr>
            <a:spLocks noGrp="1"/>
          </p:cNvSpPr>
          <p:nvPr>
            <p:ph idx="1"/>
          </p:nvPr>
        </p:nvSpPr>
        <p:spPr>
          <a:xfrm>
            <a:off x="325582" y="842562"/>
            <a:ext cx="10515600" cy="5251274"/>
          </a:xfrm>
        </p:spPr>
        <p:txBody>
          <a:bodyPr/>
          <a:lstStyle/>
          <a:p>
            <a:pPr marL="0" indent="0">
              <a:buNone/>
            </a:pPr>
            <a:r>
              <a:rPr lang="fr-FR" sz="2400" b="1" dirty="0" smtClean="0">
                <a:solidFill>
                  <a:schemeClr val="accent1">
                    <a:lumMod val="50000"/>
                  </a:schemeClr>
                </a:solidFill>
              </a:rPr>
              <a:t>Les représentations schématiques des structures </a:t>
            </a:r>
            <a:r>
              <a:rPr lang="fr-FR" sz="2400" b="1" dirty="0">
                <a:solidFill>
                  <a:schemeClr val="accent1">
                    <a:lumMod val="50000"/>
                  </a:schemeClr>
                </a:solidFill>
              </a:rPr>
              <a:t>du texte </a:t>
            </a:r>
            <a:r>
              <a:rPr lang="fr-FR" sz="2400" b="1" dirty="0" smtClean="0">
                <a:solidFill>
                  <a:schemeClr val="accent1">
                    <a:lumMod val="50000"/>
                  </a:schemeClr>
                </a:solidFill>
              </a:rPr>
              <a:t>documentaire</a:t>
            </a:r>
          </a:p>
          <a:p>
            <a:pPr marL="0" indent="0">
              <a:buNone/>
            </a:pPr>
            <a:endParaRPr lang="fr-FR" sz="2400" b="1" dirty="0" smtClean="0">
              <a:solidFill>
                <a:schemeClr val="accent1">
                  <a:lumMod val="50000"/>
                </a:schemeClr>
              </a:solidFill>
            </a:endParaRPr>
          </a:p>
          <a:p>
            <a:pPr marL="0" indent="0">
              <a:buNone/>
            </a:pPr>
            <a:endParaRPr lang="fr-FR" sz="2000" b="1" dirty="0" smtClean="0">
              <a:solidFill>
                <a:schemeClr val="tx1"/>
              </a:solidFill>
            </a:endParaRPr>
          </a:p>
        </p:txBody>
      </p:sp>
      <p:sp>
        <p:nvSpPr>
          <p:cNvPr id="4" name="Rectangle 3"/>
          <p:cNvSpPr/>
          <p:nvPr/>
        </p:nvSpPr>
        <p:spPr>
          <a:xfrm>
            <a:off x="443345" y="1510749"/>
            <a:ext cx="9476509" cy="4462760"/>
          </a:xfrm>
          <a:prstGeom prst="rect">
            <a:avLst/>
          </a:prstGeom>
        </p:spPr>
        <p:txBody>
          <a:bodyPr wrap="square">
            <a:spAutoFit/>
          </a:bodyPr>
          <a:lstStyle/>
          <a:p>
            <a:endParaRPr lang="fr-FR" sz="2400" b="1" dirty="0" smtClean="0"/>
          </a:p>
          <a:p>
            <a:r>
              <a:rPr lang="fr-FR" sz="2400" b="1" dirty="0" smtClean="0"/>
              <a:t>Mise </a:t>
            </a:r>
            <a:r>
              <a:rPr lang="fr-FR" sz="2400" b="1" dirty="0"/>
              <a:t>en activité </a:t>
            </a:r>
            <a:endParaRPr lang="fr-FR" sz="2400" b="1" dirty="0" smtClean="0"/>
          </a:p>
          <a:p>
            <a:r>
              <a:rPr lang="fr-FR" sz="2000" b="1" dirty="0" smtClean="0"/>
              <a:t>  </a:t>
            </a:r>
          </a:p>
          <a:p>
            <a:r>
              <a:rPr lang="fr-FR" b="1" dirty="0" smtClean="0"/>
              <a:t>Objectif</a:t>
            </a:r>
            <a:r>
              <a:rPr lang="fr-FR" dirty="0" smtClean="0"/>
              <a:t> </a:t>
            </a:r>
            <a:r>
              <a:rPr lang="fr-FR" dirty="0"/>
              <a:t>: Comprendre l’intérêt de cette tâche du point de vue de l’activité pédagogique en classe qui peut aisément se substituer au questionnaire. </a:t>
            </a:r>
            <a:endParaRPr lang="fr-FR" dirty="0" smtClean="0"/>
          </a:p>
          <a:p>
            <a:endParaRPr lang="fr-FR" dirty="0" smtClean="0"/>
          </a:p>
          <a:p>
            <a:r>
              <a:rPr lang="fr-FR" b="1" dirty="0" smtClean="0"/>
              <a:t>Consigne</a:t>
            </a:r>
            <a:r>
              <a:rPr lang="fr-FR" dirty="0" smtClean="0"/>
              <a:t> </a:t>
            </a:r>
            <a:r>
              <a:rPr lang="fr-FR" dirty="0"/>
              <a:t>: Elaborer les schémas du texte documentaire pour les textes </a:t>
            </a:r>
            <a:r>
              <a:rPr lang="fr-FR" dirty="0" smtClean="0"/>
              <a:t>suivants</a:t>
            </a:r>
            <a:br>
              <a:rPr lang="fr-FR" dirty="0" smtClean="0"/>
            </a:br>
            <a:endParaRPr lang="fr-FR" dirty="0"/>
          </a:p>
          <a:p>
            <a:r>
              <a:rPr lang="fr-FR" b="1" dirty="0"/>
              <a:t>Organisation</a:t>
            </a:r>
            <a:r>
              <a:rPr lang="fr-FR" dirty="0"/>
              <a:t> : Travail en petits groupes puis mise en commun ou non suivant le temps </a:t>
            </a:r>
            <a:r>
              <a:rPr lang="fr-FR" dirty="0" smtClean="0"/>
              <a:t>  disponible Durée : 15 </a:t>
            </a:r>
            <a:r>
              <a:rPr lang="fr-FR" dirty="0"/>
              <a:t>min </a:t>
            </a:r>
          </a:p>
          <a:p>
            <a:endParaRPr lang="fr-FR" dirty="0"/>
          </a:p>
          <a:p>
            <a:r>
              <a:rPr lang="fr-FR" b="1" dirty="0"/>
              <a:t>Supports</a:t>
            </a:r>
            <a:r>
              <a:rPr lang="fr-FR" dirty="0"/>
              <a:t> : </a:t>
            </a:r>
          </a:p>
          <a:p>
            <a:r>
              <a:rPr lang="fr-FR" dirty="0"/>
              <a:t>-	Texte 1 : </a:t>
            </a:r>
            <a:r>
              <a:rPr lang="fr-FR" dirty="0" smtClean="0"/>
              <a:t>Les </a:t>
            </a:r>
            <a:r>
              <a:rPr lang="fr-FR" dirty="0"/>
              <a:t>instruments de musique à structure énumération</a:t>
            </a:r>
          </a:p>
          <a:p>
            <a:r>
              <a:rPr lang="fr-FR" dirty="0"/>
              <a:t>-	Texte 2 : Comment le soleil chauffe-t-il la Terre ? à structure cause-effet</a:t>
            </a:r>
          </a:p>
          <a:p>
            <a:r>
              <a:rPr lang="fr-FR" dirty="0"/>
              <a:t>-	Texte 3 : Couleuvre-vipère à structure comparaison</a:t>
            </a:r>
          </a:p>
        </p:txBody>
      </p:sp>
    </p:spTree>
    <p:extLst>
      <p:ext uri="{BB962C8B-B14F-4D97-AF65-F5344CB8AC3E}">
        <p14:creationId xmlns:p14="http://schemas.microsoft.com/office/powerpoint/2010/main" val="455651879"/>
      </p:ext>
    </p:extLst>
  </p:cSld>
  <p:clrMapOvr>
    <a:masterClrMapping/>
  </p:clrMapOvr>
  <p:transition spd="slow">
    <p:push dir="u"/>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35115" y="658236"/>
            <a:ext cx="8763001" cy="368652"/>
          </a:xfrm>
        </p:spPr>
        <p:txBody>
          <a:bodyPr>
            <a:normAutofit fontScale="90000"/>
          </a:bodyPr>
          <a:lstStyle/>
          <a:p>
            <a:r>
              <a:rPr lang="fr-FR" sz="3200" b="1" dirty="0" smtClean="0">
                <a:solidFill>
                  <a:schemeClr val="accent1">
                    <a:lumMod val="50000"/>
                  </a:schemeClr>
                </a:solidFill>
              </a:rPr>
              <a:t>En conclusion…. durant le reste de l’année… </a:t>
            </a:r>
            <a:endParaRPr lang="fr-FR" sz="2800" b="1" dirty="0">
              <a:solidFill>
                <a:schemeClr val="accent1">
                  <a:lumMod val="50000"/>
                </a:schemeClr>
              </a:solidFill>
            </a:endParaRPr>
          </a:p>
        </p:txBody>
      </p:sp>
      <p:sp>
        <p:nvSpPr>
          <p:cNvPr id="3" name="Espace réservé du contenu 2"/>
          <p:cNvSpPr>
            <a:spLocks noGrp="1"/>
          </p:cNvSpPr>
          <p:nvPr>
            <p:ph idx="1"/>
          </p:nvPr>
        </p:nvSpPr>
        <p:spPr>
          <a:xfrm>
            <a:off x="1501240" y="1026888"/>
            <a:ext cx="10515600" cy="5655220"/>
          </a:xfrm>
        </p:spPr>
        <p:txBody>
          <a:bodyPr>
            <a:normAutofit fontScale="25000" lnSpcReduction="20000"/>
          </a:bodyPr>
          <a:lstStyle/>
          <a:p>
            <a:endParaRPr lang="fr-FR" sz="6400" b="1" dirty="0" smtClean="0">
              <a:solidFill>
                <a:schemeClr val="accent2">
                  <a:lumMod val="50000"/>
                </a:schemeClr>
              </a:solidFill>
            </a:endParaRPr>
          </a:p>
          <a:p>
            <a:r>
              <a:rPr lang="fr-FR" sz="6400" b="1" dirty="0" smtClean="0">
                <a:solidFill>
                  <a:schemeClr val="accent2">
                    <a:lumMod val="50000"/>
                  </a:schemeClr>
                </a:solidFill>
              </a:rPr>
              <a:t>S’appuyer sur les apports didactiques et pédagogiques de la formation pour faire évoluer certains éléments de sa  pratique </a:t>
            </a:r>
          </a:p>
          <a:p>
            <a:r>
              <a:rPr lang="fr-FR" sz="6400" b="1" dirty="0">
                <a:solidFill>
                  <a:schemeClr val="accent2">
                    <a:lumMod val="50000"/>
                  </a:schemeClr>
                </a:solidFill>
              </a:rPr>
              <a:t>S’appuyer sur les apports didactiques et pédagogiques de la </a:t>
            </a:r>
            <a:r>
              <a:rPr lang="fr-FR" sz="6400" b="1" dirty="0" smtClean="0">
                <a:solidFill>
                  <a:schemeClr val="accent2">
                    <a:lumMod val="50000"/>
                  </a:schemeClr>
                </a:solidFill>
              </a:rPr>
              <a:t>formation pour amender ses séquences personnelles d’enseignement de la compréhension de textes documentaires</a:t>
            </a:r>
          </a:p>
          <a:p>
            <a:r>
              <a:rPr lang="fr-FR" sz="6400" b="1" dirty="0" smtClean="0">
                <a:solidFill>
                  <a:schemeClr val="accent2">
                    <a:lumMod val="50000"/>
                  </a:schemeClr>
                </a:solidFill>
              </a:rPr>
              <a:t>Mettre en œuvre dans les classes  les séances </a:t>
            </a:r>
            <a:r>
              <a:rPr lang="fr-FR" sz="6400" b="1" dirty="0">
                <a:solidFill>
                  <a:schemeClr val="accent2">
                    <a:lumMod val="50000"/>
                  </a:schemeClr>
                </a:solidFill>
              </a:rPr>
              <a:t>clés en </a:t>
            </a:r>
            <a:r>
              <a:rPr lang="fr-FR" sz="6400" b="1" dirty="0" smtClean="0">
                <a:solidFill>
                  <a:schemeClr val="accent2">
                    <a:lumMod val="50000"/>
                  </a:schemeClr>
                </a:solidFill>
              </a:rPr>
              <a:t>main élaborées </a:t>
            </a:r>
            <a:r>
              <a:rPr lang="fr-FR" sz="6400" b="1" dirty="0">
                <a:solidFill>
                  <a:schemeClr val="accent2">
                    <a:lumMod val="50000"/>
                  </a:schemeClr>
                </a:solidFill>
              </a:rPr>
              <a:t>par le GDML </a:t>
            </a:r>
            <a:r>
              <a:rPr lang="fr-FR" sz="6400" b="1" dirty="0" smtClean="0">
                <a:solidFill>
                  <a:schemeClr val="accent2">
                    <a:lumMod val="50000"/>
                  </a:schemeClr>
                </a:solidFill>
              </a:rPr>
              <a:t>26 et ou les mises en activité proposées dans le cadre de la formation  : </a:t>
            </a:r>
          </a:p>
          <a:p>
            <a:pPr marL="0" indent="0">
              <a:buNone/>
            </a:pPr>
            <a:endParaRPr lang="fr-FR" sz="3800" b="1" dirty="0">
              <a:solidFill>
                <a:schemeClr val="accent2">
                  <a:lumMod val="50000"/>
                </a:schemeClr>
              </a:solidFill>
            </a:endParaRPr>
          </a:p>
          <a:p>
            <a:pPr marL="0" indent="0">
              <a:buNone/>
            </a:pPr>
            <a:r>
              <a:rPr lang="fr-FR" sz="5600" b="1" dirty="0">
                <a:solidFill>
                  <a:schemeClr val="tx1"/>
                </a:solidFill>
              </a:rPr>
              <a:t>Des activités pour aider les élèves à identifier les textes </a:t>
            </a:r>
            <a:r>
              <a:rPr lang="fr-FR" sz="5600" b="1" dirty="0" smtClean="0">
                <a:solidFill>
                  <a:schemeClr val="tx1"/>
                </a:solidFill>
              </a:rPr>
              <a:t>documentaires: </a:t>
            </a:r>
            <a:endParaRPr lang="fr-FR" sz="5600" b="1" dirty="0">
              <a:solidFill>
                <a:schemeClr val="tx1"/>
              </a:solidFill>
            </a:endParaRPr>
          </a:p>
          <a:p>
            <a:r>
              <a:rPr lang="fr-FR" sz="5600" b="1" dirty="0" smtClean="0">
                <a:solidFill>
                  <a:schemeClr val="tx1"/>
                </a:solidFill>
              </a:rPr>
              <a:t>Proposer </a:t>
            </a:r>
            <a:r>
              <a:rPr lang="fr-FR" sz="5600" b="1" dirty="0">
                <a:solidFill>
                  <a:schemeClr val="tx1"/>
                </a:solidFill>
              </a:rPr>
              <a:t>aux élèves de comparer textes fictionnels et textes </a:t>
            </a:r>
            <a:r>
              <a:rPr lang="fr-FR" sz="5600" b="1" dirty="0" smtClean="0">
                <a:solidFill>
                  <a:schemeClr val="tx1"/>
                </a:solidFill>
              </a:rPr>
              <a:t>documentaires,  dégager </a:t>
            </a:r>
            <a:r>
              <a:rPr lang="fr-FR" sz="5600" b="1" dirty="0">
                <a:solidFill>
                  <a:schemeClr val="tx1"/>
                </a:solidFill>
              </a:rPr>
              <a:t>une définition du texte documentaire, comprendre sa </a:t>
            </a:r>
            <a:r>
              <a:rPr lang="fr-FR" sz="5600" b="1" dirty="0" smtClean="0">
                <a:solidFill>
                  <a:schemeClr val="tx1"/>
                </a:solidFill>
              </a:rPr>
              <a:t>fonction</a:t>
            </a:r>
          </a:p>
          <a:p>
            <a:r>
              <a:rPr lang="fr-FR" sz="5600" b="1" dirty="0" smtClean="0">
                <a:solidFill>
                  <a:schemeClr val="tx1"/>
                </a:solidFill>
              </a:rPr>
              <a:t>Observer </a:t>
            </a:r>
            <a:r>
              <a:rPr lang="fr-FR" sz="5600" b="1" dirty="0">
                <a:solidFill>
                  <a:schemeClr val="tx1"/>
                </a:solidFill>
              </a:rPr>
              <a:t>des textes documentaires et définir quelques caractéristiques </a:t>
            </a:r>
            <a:r>
              <a:rPr lang="fr-FR" sz="5600" b="1" dirty="0" smtClean="0">
                <a:solidFill>
                  <a:schemeClr val="tx1"/>
                </a:solidFill>
              </a:rPr>
              <a:t>communes </a:t>
            </a:r>
            <a:r>
              <a:rPr lang="fr-FR" sz="5600" b="1" dirty="0">
                <a:solidFill>
                  <a:schemeClr val="tx1"/>
                </a:solidFill>
              </a:rPr>
              <a:t>qui aideront les élèves dans leur </a:t>
            </a:r>
            <a:r>
              <a:rPr lang="fr-FR" sz="5600" b="1" dirty="0" smtClean="0">
                <a:solidFill>
                  <a:schemeClr val="tx1"/>
                </a:solidFill>
              </a:rPr>
              <a:t>compréhension : éléments de mise en page, lexique, syntaxe, intention de l’auteur</a:t>
            </a:r>
          </a:p>
          <a:p>
            <a:pPr marL="0" indent="0">
              <a:buNone/>
            </a:pPr>
            <a:endParaRPr lang="fr-FR" sz="5600" b="1" dirty="0">
              <a:solidFill>
                <a:schemeClr val="tx1"/>
              </a:solidFill>
            </a:endParaRPr>
          </a:p>
          <a:p>
            <a:pPr marL="0" indent="0">
              <a:buNone/>
            </a:pPr>
            <a:r>
              <a:rPr lang="fr-FR" sz="5600" b="1" dirty="0" smtClean="0">
                <a:solidFill>
                  <a:schemeClr val="tx1"/>
                </a:solidFill>
              </a:rPr>
              <a:t>Des activités pour travailler sur les structures des textes documentaires et leur représentation schématique </a:t>
            </a:r>
          </a:p>
          <a:p>
            <a:r>
              <a:rPr lang="fr-FR" sz="5600" b="1" dirty="0">
                <a:solidFill>
                  <a:schemeClr val="tx1"/>
                </a:solidFill>
              </a:rPr>
              <a:t>Proposer aux élèves de dégager la structure de deux textes, structure descriptive  </a:t>
            </a:r>
            <a:r>
              <a:rPr lang="fr-FR" sz="5600" b="1" dirty="0" smtClean="0">
                <a:solidFill>
                  <a:schemeClr val="tx1"/>
                </a:solidFill>
              </a:rPr>
              <a:t>et </a:t>
            </a:r>
            <a:r>
              <a:rPr lang="fr-FR" sz="5600" b="1" dirty="0">
                <a:solidFill>
                  <a:schemeClr val="tx1"/>
                </a:solidFill>
              </a:rPr>
              <a:t>structure comparative</a:t>
            </a:r>
          </a:p>
          <a:p>
            <a:r>
              <a:rPr lang="fr-FR" sz="5600" b="1" dirty="0">
                <a:solidFill>
                  <a:schemeClr val="tx1"/>
                </a:solidFill>
              </a:rPr>
              <a:t>A partir d’un des textes </a:t>
            </a:r>
            <a:r>
              <a:rPr lang="fr-FR" sz="5600" b="1" dirty="0" smtClean="0">
                <a:solidFill>
                  <a:schemeClr val="tx1"/>
                </a:solidFill>
              </a:rPr>
              <a:t>documentaires, </a:t>
            </a:r>
            <a:r>
              <a:rPr lang="fr-FR" sz="5600" b="1" dirty="0">
                <a:solidFill>
                  <a:schemeClr val="tx1"/>
                </a:solidFill>
              </a:rPr>
              <a:t>proposer aux élèves de renseigner un schéma de la structure du </a:t>
            </a:r>
            <a:r>
              <a:rPr lang="fr-FR" sz="5600" b="1" dirty="0" smtClean="0">
                <a:solidFill>
                  <a:schemeClr val="tx1"/>
                </a:solidFill>
              </a:rPr>
              <a:t>texte</a:t>
            </a:r>
            <a:endParaRPr lang="fr-FR" sz="5600" b="1" dirty="0">
              <a:solidFill>
                <a:schemeClr val="tx1"/>
              </a:solidFill>
            </a:endParaRPr>
          </a:p>
          <a:p>
            <a:pPr marL="0" indent="0">
              <a:buNone/>
            </a:pPr>
            <a:endParaRPr lang="fr-FR" sz="5600" b="1" dirty="0" smtClean="0">
              <a:solidFill>
                <a:schemeClr val="tx1"/>
              </a:solidFill>
            </a:endParaRPr>
          </a:p>
          <a:p>
            <a:pPr marL="0" indent="0" algn="ctr">
              <a:buNone/>
            </a:pPr>
            <a:r>
              <a:rPr lang="fr-FR" sz="4800" b="1" i="1" dirty="0" smtClean="0">
                <a:solidFill>
                  <a:schemeClr val="accent5"/>
                </a:solidFill>
                <a:sym typeface="Wingdings" panose="05000000000000000000" pitchFamily="2" charset="2"/>
              </a:rPr>
              <a:t>          </a:t>
            </a:r>
            <a:r>
              <a:rPr lang="fr-FR" sz="4800" b="1" i="1" dirty="0" smtClean="0">
                <a:solidFill>
                  <a:schemeClr val="accent1"/>
                </a:solidFill>
                <a:sym typeface="Wingdings" panose="05000000000000000000" pitchFamily="2" charset="2"/>
              </a:rPr>
              <a:t> </a:t>
            </a:r>
            <a:r>
              <a:rPr lang="fr-FR" sz="4800" b="1" i="1" dirty="0" smtClean="0">
                <a:solidFill>
                  <a:schemeClr val="accent1"/>
                </a:solidFill>
              </a:rPr>
              <a:t>Présenter son expérimentation au reste du groupe l’année prochaine, accompagnement possible du CPC à partir de mars 2022</a:t>
            </a:r>
          </a:p>
          <a:p>
            <a:pPr marL="0" indent="0">
              <a:buNone/>
            </a:pPr>
            <a:endParaRPr lang="fr-FR" sz="4800" b="1" dirty="0" smtClean="0">
              <a:solidFill>
                <a:schemeClr val="tx1"/>
              </a:solidFill>
            </a:endParaRPr>
          </a:p>
        </p:txBody>
      </p:sp>
    </p:spTree>
    <p:extLst>
      <p:ext uri="{BB962C8B-B14F-4D97-AF65-F5344CB8AC3E}">
        <p14:creationId xmlns:p14="http://schemas.microsoft.com/office/powerpoint/2010/main" val="2969682246"/>
      </p:ext>
    </p:extLst>
  </p:cSld>
  <p:clrMapOvr>
    <a:masterClrMapping/>
  </p:clrMapOvr>
  <p:transition spd="slow">
    <p:push dir="u"/>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95480" y="457200"/>
            <a:ext cx="9926189" cy="977100"/>
          </a:xfrm>
        </p:spPr>
        <p:txBody>
          <a:bodyPr>
            <a:normAutofit/>
          </a:bodyPr>
          <a:lstStyle/>
          <a:p>
            <a:r>
              <a:rPr lang="fr-FR" sz="2800" b="1" dirty="0" smtClean="0"/>
              <a:t> En conclusion …</a:t>
            </a:r>
            <a:endParaRPr lang="fr-FR" sz="2800" b="1" dirty="0"/>
          </a:p>
        </p:txBody>
      </p:sp>
      <p:sp>
        <p:nvSpPr>
          <p:cNvPr id="3" name="Espace réservé du contenu 2"/>
          <p:cNvSpPr>
            <a:spLocks noGrp="1"/>
          </p:cNvSpPr>
          <p:nvPr>
            <p:ph idx="1"/>
          </p:nvPr>
        </p:nvSpPr>
        <p:spPr>
          <a:xfrm>
            <a:off x="443345" y="1318846"/>
            <a:ext cx="10002981" cy="5042766"/>
          </a:xfrm>
        </p:spPr>
        <p:txBody>
          <a:bodyPr>
            <a:normAutofit/>
          </a:bodyPr>
          <a:lstStyle/>
          <a:p>
            <a:pPr marL="0" indent="0">
              <a:buNone/>
            </a:pPr>
            <a:endParaRPr lang="fr-FR" sz="1600" b="1" dirty="0"/>
          </a:p>
          <a:p>
            <a:pPr marL="0" indent="0">
              <a:buNone/>
            </a:pPr>
            <a:r>
              <a:rPr lang="fr-FR" sz="1600" b="1" dirty="0" smtClean="0"/>
              <a:t>La formation répondra à mes attentes  si je peux …</a:t>
            </a:r>
          </a:p>
          <a:p>
            <a:pPr>
              <a:lnSpc>
                <a:spcPct val="107000"/>
              </a:lnSpc>
            </a:pPr>
            <a:r>
              <a:rPr lang="fr-FR" sz="1600" b="1" dirty="0" smtClean="0">
                <a:latin typeface="Calibri" panose="020F0502020204030204" pitchFamily="34" charset="0"/>
                <a:ea typeface="Calibri" panose="020F0502020204030204" pitchFamily="34" charset="0"/>
                <a:cs typeface="Times New Roman" panose="02020603050405020304" pitchFamily="18" charset="0"/>
              </a:rPr>
              <a:t>récupérer </a:t>
            </a:r>
            <a:r>
              <a:rPr lang="fr-FR" sz="1600" b="1" dirty="0">
                <a:latin typeface="Calibri" panose="020F0502020204030204" pitchFamily="34" charset="0"/>
                <a:ea typeface="Calibri" panose="020F0502020204030204" pitchFamily="34" charset="0"/>
                <a:cs typeface="Times New Roman" panose="02020603050405020304" pitchFamily="18" charset="0"/>
              </a:rPr>
              <a:t>des ressources, des outils, des séances et des séquences spécifique d’enseignement de la compréhension de textes documentaires,  clés en main,  pratiques et faciles à mettre en œuvre  dans ma classe  11</a:t>
            </a:r>
          </a:p>
          <a:p>
            <a:pPr lvl="0">
              <a:lnSpc>
                <a:spcPct val="107000"/>
              </a:lnSpc>
              <a:spcAft>
                <a:spcPts val="800"/>
              </a:spcAft>
              <a:buFont typeface="Symbol" panose="05050102010706020507" pitchFamily="18" charset="2"/>
              <a:buChar char=""/>
            </a:pPr>
            <a:r>
              <a:rPr lang="fr-FR" sz="1600" dirty="0" smtClean="0">
                <a:latin typeface="Calibri" panose="020F0502020204030204" pitchFamily="34" charset="0"/>
                <a:ea typeface="Calibri" panose="020F0502020204030204" pitchFamily="34" charset="0"/>
                <a:cs typeface="Times New Roman" panose="02020603050405020304" pitchFamily="18" charset="0"/>
              </a:rPr>
              <a:t>être </a:t>
            </a:r>
            <a:r>
              <a:rPr lang="fr-FR" sz="1600" dirty="0">
                <a:latin typeface="Calibri" panose="020F0502020204030204" pitchFamily="34" charset="0"/>
                <a:ea typeface="Calibri" panose="020F0502020204030204" pitchFamily="34" charset="0"/>
                <a:cs typeface="Times New Roman" panose="02020603050405020304" pitchFamily="18" charset="0"/>
              </a:rPr>
              <a:t>outillé pour mettre en place des séances, une séquence afin de permettre à  mes élèves  de progresser  </a:t>
            </a:r>
            <a:r>
              <a:rPr lang="fr-FR" sz="1600" dirty="0" smtClean="0">
                <a:latin typeface="Calibri" panose="020F0502020204030204" pitchFamily="34" charset="0"/>
                <a:ea typeface="Calibri" panose="020F0502020204030204" pitchFamily="34" charset="0"/>
                <a:cs typeface="Times New Roman" panose="02020603050405020304" pitchFamily="18" charset="0"/>
              </a:rPr>
              <a:t>3</a:t>
            </a:r>
          </a:p>
          <a:p>
            <a:pPr lvl="0">
              <a:lnSpc>
                <a:spcPct val="107000"/>
              </a:lnSpc>
              <a:spcAft>
                <a:spcPts val="800"/>
              </a:spcAft>
              <a:buFont typeface="Symbol" panose="05050102010706020507" pitchFamily="18" charset="2"/>
              <a:buChar char=""/>
            </a:pPr>
            <a:r>
              <a:rPr lang="fr-FR" sz="1600" dirty="0" smtClean="0">
                <a:latin typeface="Calibri" panose="020F0502020204030204" pitchFamily="34" charset="0"/>
                <a:ea typeface="Calibri" panose="020F0502020204030204" pitchFamily="34" charset="0"/>
                <a:cs typeface="Times New Roman" panose="02020603050405020304" pitchFamily="18" charset="0"/>
              </a:rPr>
              <a:t>nous </a:t>
            </a:r>
            <a:r>
              <a:rPr lang="fr-FR" sz="1600" dirty="0">
                <a:latin typeface="Calibri" panose="020F0502020204030204" pitchFamily="34" charset="0"/>
                <a:ea typeface="Calibri" panose="020F0502020204030204" pitchFamily="34" charset="0"/>
                <a:cs typeface="Times New Roman" panose="02020603050405020304" pitchFamily="18" charset="0"/>
              </a:rPr>
              <a:t>pouvons  structurer notre pratique, repérer éventuellement des manques, s’approprier des outils</a:t>
            </a:r>
            <a:r>
              <a:rPr lang="fr-FR" sz="1600" dirty="0" smtClean="0">
                <a:latin typeface="Calibri" panose="020F0502020204030204" pitchFamily="34" charset="0"/>
                <a:ea typeface="Calibri" panose="020F0502020204030204" pitchFamily="34" charset="0"/>
                <a:cs typeface="Times New Roman" panose="02020603050405020304" pitchFamily="18" charset="0"/>
              </a:rPr>
              <a:t>….. 3</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buFont typeface="Symbol" panose="05050102010706020507" pitchFamily="18" charset="2"/>
              <a:buChar char=""/>
            </a:pP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fr-FR" sz="1600" b="1" dirty="0" smtClean="0"/>
              <a:t>              L’ensemble des documents en lien avec la formation </a:t>
            </a:r>
          </a:p>
          <a:p>
            <a:pPr marL="0" indent="0">
              <a:buNone/>
            </a:pPr>
            <a:r>
              <a:rPr lang="fr-FR" sz="1600" b="1" dirty="0" smtClean="0"/>
              <a:t>              seront disponibles sur le site de l’IEN à l’adresse suivante: </a:t>
            </a:r>
          </a:p>
        </p:txBody>
      </p:sp>
      <p:sp>
        <p:nvSpPr>
          <p:cNvPr id="5" name="Bulle ronde 4"/>
          <p:cNvSpPr/>
          <p:nvPr/>
        </p:nvSpPr>
        <p:spPr>
          <a:xfrm>
            <a:off x="8245188" y="4024812"/>
            <a:ext cx="3946812" cy="233680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b="1" dirty="0" smtClean="0">
              <a:solidFill>
                <a:schemeClr val="bg1"/>
              </a:solidFill>
            </a:endParaRPr>
          </a:p>
          <a:p>
            <a:pPr algn="ctr"/>
            <a:r>
              <a:rPr lang="fr-FR" sz="2400" b="1" dirty="0" smtClean="0">
                <a:solidFill>
                  <a:schemeClr val="bg1"/>
                </a:solidFill>
              </a:rPr>
              <a:t>Merci </a:t>
            </a:r>
            <a:r>
              <a:rPr lang="fr-FR" sz="2400" b="1" dirty="0">
                <a:solidFill>
                  <a:schemeClr val="bg1"/>
                </a:solidFill>
              </a:rPr>
              <a:t>pour votre attention et votre </a:t>
            </a:r>
            <a:r>
              <a:rPr lang="fr-FR" sz="2400" b="1" dirty="0" smtClean="0">
                <a:solidFill>
                  <a:schemeClr val="bg1"/>
                </a:solidFill>
              </a:rPr>
              <a:t>implication ! </a:t>
            </a:r>
          </a:p>
          <a:p>
            <a:pPr algn="ctr"/>
            <a:r>
              <a:rPr lang="fr-FR" sz="2400" b="1" dirty="0" smtClean="0">
                <a:solidFill>
                  <a:schemeClr val="bg1"/>
                </a:solidFill>
              </a:rPr>
              <a:t>A bientôt </a:t>
            </a:r>
            <a:endParaRPr lang="fr-FR" sz="2400" b="1" dirty="0">
              <a:solidFill>
                <a:schemeClr val="bg1"/>
              </a:solidFill>
            </a:endParaRPr>
          </a:p>
          <a:p>
            <a:endParaRPr lang="fr-FR" sz="2400" b="1" dirty="0">
              <a:solidFill>
                <a:schemeClr val="bg1"/>
              </a:solidFill>
            </a:endParaRPr>
          </a:p>
          <a:p>
            <a:pPr algn="ctr"/>
            <a:endParaRPr lang="fr-FR" dirty="0"/>
          </a:p>
        </p:txBody>
      </p:sp>
    </p:spTree>
    <p:extLst>
      <p:ext uri="{BB962C8B-B14F-4D97-AF65-F5344CB8AC3E}">
        <p14:creationId xmlns:p14="http://schemas.microsoft.com/office/powerpoint/2010/main" val="3293383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fade">
                                      <p:cBhvr>
                                        <p:cTn id="3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48934" y="573505"/>
            <a:ext cx="9657791" cy="657497"/>
          </a:xfrm>
        </p:spPr>
        <p:txBody>
          <a:bodyPr>
            <a:normAutofit fontScale="90000"/>
          </a:bodyPr>
          <a:lstStyle/>
          <a:p>
            <a:pPr marL="514350" indent="-514350">
              <a:buFont typeface="+mj-lt"/>
              <a:buAutoNum type="arabicPeriod"/>
            </a:pPr>
            <a:r>
              <a:rPr lang="fr-FR" sz="3200" b="1" dirty="0" smtClean="0"/>
              <a:t>Les </a:t>
            </a:r>
            <a:r>
              <a:rPr lang="fr-FR" sz="3200" b="1" dirty="0"/>
              <a:t>textes documentaires, de quoi parle-t-on ? </a:t>
            </a:r>
          </a:p>
        </p:txBody>
      </p:sp>
      <p:sp>
        <p:nvSpPr>
          <p:cNvPr id="3" name="Espace réservé du contenu 2"/>
          <p:cNvSpPr>
            <a:spLocks noGrp="1"/>
          </p:cNvSpPr>
          <p:nvPr>
            <p:ph idx="1"/>
          </p:nvPr>
        </p:nvSpPr>
        <p:spPr>
          <a:xfrm>
            <a:off x="1431758" y="1231002"/>
            <a:ext cx="10274967" cy="5037929"/>
          </a:xfrm>
        </p:spPr>
        <p:txBody>
          <a:bodyPr>
            <a:normAutofit/>
          </a:bodyPr>
          <a:lstStyle/>
          <a:p>
            <a:pPr marL="0" lvl="0" indent="0">
              <a:buClr>
                <a:srgbClr val="A53010"/>
              </a:buClr>
              <a:buNone/>
            </a:pPr>
            <a:r>
              <a:rPr lang="fr-FR" sz="3000" b="1" dirty="0">
                <a:solidFill>
                  <a:srgbClr val="A53010"/>
                </a:solidFill>
              </a:rPr>
              <a:t>Définition</a:t>
            </a:r>
          </a:p>
          <a:p>
            <a:r>
              <a:rPr lang="fr-FR" dirty="0" smtClean="0"/>
              <a:t>Il </a:t>
            </a:r>
            <a:r>
              <a:rPr lang="fr-FR" dirty="0"/>
              <a:t>peut s’agir de </a:t>
            </a:r>
            <a:r>
              <a:rPr lang="fr-FR" b="1" dirty="0" smtClean="0"/>
              <a:t>documents simples </a:t>
            </a:r>
            <a:r>
              <a:rPr lang="fr-FR" dirty="0"/>
              <a:t>(texte, illustration, schéma) ou </a:t>
            </a:r>
            <a:r>
              <a:rPr lang="fr-FR" b="1" dirty="0"/>
              <a:t>de </a:t>
            </a:r>
            <a:r>
              <a:rPr lang="fr-FR" b="1" dirty="0" smtClean="0"/>
              <a:t>documents composites </a:t>
            </a:r>
            <a:r>
              <a:rPr lang="fr-FR" dirty="0"/>
              <a:t>( texte, illustration, schéma, mais aussi tableau, graphique, carte</a:t>
            </a:r>
            <a:r>
              <a:rPr lang="fr-FR" dirty="0" smtClean="0"/>
              <a:t>)</a:t>
            </a:r>
          </a:p>
          <a:p>
            <a:pPr marL="0" indent="0">
              <a:buNone/>
            </a:pPr>
            <a:endParaRPr lang="fr-FR" sz="800" dirty="0"/>
          </a:p>
          <a:p>
            <a:r>
              <a:rPr lang="fr-FR" b="1" dirty="0" smtClean="0"/>
              <a:t>Deux </a:t>
            </a:r>
            <a:r>
              <a:rPr lang="fr-FR" b="1" dirty="0"/>
              <a:t>types de lectures distincts </a:t>
            </a:r>
            <a:r>
              <a:rPr lang="fr-FR" dirty="0" smtClean="0"/>
              <a:t>:</a:t>
            </a:r>
          </a:p>
          <a:p>
            <a:pPr lvl="1"/>
            <a:r>
              <a:rPr lang="fr-FR" sz="1800" dirty="0" smtClean="0"/>
              <a:t> </a:t>
            </a:r>
            <a:r>
              <a:rPr lang="fr-FR" sz="1800" b="1" dirty="0">
                <a:solidFill>
                  <a:schemeClr val="accent2">
                    <a:lumMod val="75000"/>
                  </a:schemeClr>
                </a:solidFill>
              </a:rPr>
              <a:t>Le texte documentaire oblige à appréhender le texte</a:t>
            </a:r>
            <a:r>
              <a:rPr lang="fr-FR" sz="1800" dirty="0"/>
              <a:t> non pas du début à la </a:t>
            </a:r>
            <a:r>
              <a:rPr lang="fr-FR" sz="1800" dirty="0" smtClean="0"/>
              <a:t>fin</a:t>
            </a:r>
          </a:p>
          <a:p>
            <a:pPr marL="457200" lvl="1" indent="0">
              <a:buNone/>
            </a:pPr>
            <a:r>
              <a:rPr lang="fr-FR" dirty="0" smtClean="0"/>
              <a:t> </a:t>
            </a:r>
            <a:r>
              <a:rPr lang="fr-FR" dirty="0"/>
              <a:t>mais </a:t>
            </a:r>
            <a:r>
              <a:rPr lang="fr-FR" b="1" dirty="0">
                <a:solidFill>
                  <a:schemeClr val="accent2">
                    <a:lumMod val="75000"/>
                  </a:schemeClr>
                </a:solidFill>
              </a:rPr>
              <a:t>comme une globalité qu’il faut décomposer en </a:t>
            </a:r>
            <a:r>
              <a:rPr lang="fr-FR" b="1" dirty="0" smtClean="0">
                <a:solidFill>
                  <a:schemeClr val="accent2">
                    <a:lumMod val="75000"/>
                  </a:schemeClr>
                </a:solidFill>
              </a:rPr>
              <a:t>blocs </a:t>
            </a:r>
            <a:r>
              <a:rPr lang="fr-FR" b="1" dirty="0">
                <a:solidFill>
                  <a:schemeClr val="accent2">
                    <a:lumMod val="75000"/>
                  </a:schemeClr>
                </a:solidFill>
              </a:rPr>
              <a:t>d’informations. </a:t>
            </a:r>
            <a:endParaRPr lang="fr-FR" b="1" dirty="0" smtClean="0">
              <a:solidFill>
                <a:schemeClr val="accent2">
                  <a:lumMod val="75000"/>
                </a:schemeClr>
              </a:solidFill>
            </a:endParaRPr>
          </a:p>
          <a:p>
            <a:pPr lvl="1"/>
            <a:r>
              <a:rPr lang="fr-FR" sz="1800" dirty="0" smtClean="0"/>
              <a:t>Les </a:t>
            </a:r>
            <a:r>
              <a:rPr lang="fr-FR" sz="1800" dirty="0"/>
              <a:t>élèves vont devoir apprendre </a:t>
            </a:r>
            <a:r>
              <a:rPr lang="fr-FR" sz="1800" dirty="0" smtClean="0"/>
              <a:t>à </a:t>
            </a:r>
            <a:r>
              <a:rPr lang="fr-FR" sz="1800" dirty="0"/>
              <a:t>varier les modes de lecture en fonction des textes (</a:t>
            </a:r>
            <a:r>
              <a:rPr lang="fr-FR" sz="1800" b="1" dirty="0">
                <a:solidFill>
                  <a:schemeClr val="accent2">
                    <a:lumMod val="75000"/>
                  </a:schemeClr>
                </a:solidFill>
              </a:rPr>
              <a:t>lecture linéaire pour les textes fictionnels ou de survol ou lecture sélective pour les textes documentaires</a:t>
            </a:r>
            <a:r>
              <a:rPr lang="fr-FR" sz="1800" dirty="0" smtClean="0"/>
              <a:t>)</a:t>
            </a:r>
          </a:p>
          <a:p>
            <a:pPr marL="457200" lvl="1" indent="0">
              <a:buNone/>
            </a:pPr>
            <a:endParaRPr lang="fr-FR" sz="1800" dirty="0" smtClean="0"/>
          </a:p>
          <a:p>
            <a:pPr lvl="1"/>
            <a:r>
              <a:rPr lang="fr-FR" sz="1800" dirty="0" smtClean="0"/>
              <a:t> mais ils devront aussi apprendre à </a:t>
            </a:r>
            <a:r>
              <a:rPr lang="fr-FR" sz="1800" b="1" dirty="0">
                <a:solidFill>
                  <a:schemeClr val="accent2">
                    <a:lumMod val="75000"/>
                  </a:schemeClr>
                </a:solidFill>
              </a:rPr>
              <a:t>lire </a:t>
            </a:r>
            <a:r>
              <a:rPr lang="fr-FR" sz="1800" b="1" dirty="0" smtClean="0">
                <a:solidFill>
                  <a:schemeClr val="accent2">
                    <a:lumMod val="75000"/>
                  </a:schemeClr>
                </a:solidFill>
              </a:rPr>
              <a:t>des </a:t>
            </a:r>
            <a:r>
              <a:rPr lang="fr-FR" sz="1800" b="1" dirty="0">
                <a:solidFill>
                  <a:schemeClr val="accent2">
                    <a:lumMod val="75000"/>
                  </a:schemeClr>
                </a:solidFill>
              </a:rPr>
              <a:t>images, </a:t>
            </a:r>
            <a:r>
              <a:rPr lang="fr-FR" sz="1800" b="1" dirty="0" smtClean="0">
                <a:solidFill>
                  <a:schemeClr val="accent2">
                    <a:lumMod val="75000"/>
                  </a:schemeClr>
                </a:solidFill>
              </a:rPr>
              <a:t>des </a:t>
            </a:r>
            <a:r>
              <a:rPr lang="fr-FR" sz="1800" b="1" dirty="0">
                <a:solidFill>
                  <a:schemeClr val="accent2">
                    <a:lumMod val="75000"/>
                  </a:schemeClr>
                </a:solidFill>
              </a:rPr>
              <a:t>schémas et </a:t>
            </a:r>
            <a:r>
              <a:rPr lang="fr-FR" sz="1800" b="1" dirty="0" smtClean="0">
                <a:solidFill>
                  <a:schemeClr val="accent2">
                    <a:lumMod val="75000"/>
                  </a:schemeClr>
                </a:solidFill>
              </a:rPr>
              <a:t>encore à </a:t>
            </a:r>
            <a:r>
              <a:rPr lang="fr-FR" sz="1800" b="1" dirty="0">
                <a:solidFill>
                  <a:schemeClr val="accent2">
                    <a:lumMod val="75000"/>
                  </a:schemeClr>
                </a:solidFill>
              </a:rPr>
              <a:t>repérer et utiliser les aides </a:t>
            </a:r>
            <a:r>
              <a:rPr lang="fr-FR" sz="1800" dirty="0"/>
              <a:t>(table des matières, glossaire, index).</a:t>
            </a:r>
          </a:p>
          <a:p>
            <a:pPr marL="0" indent="0">
              <a:buNone/>
            </a:pPr>
            <a:endParaRPr lang="fr-FR" dirty="0"/>
          </a:p>
        </p:txBody>
      </p:sp>
    </p:spTree>
    <p:extLst>
      <p:ext uri="{BB962C8B-B14F-4D97-AF65-F5344CB8AC3E}">
        <p14:creationId xmlns:p14="http://schemas.microsoft.com/office/powerpoint/2010/main" val="1042080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60176" y="676707"/>
            <a:ext cx="9417161" cy="657497"/>
          </a:xfrm>
        </p:spPr>
        <p:txBody>
          <a:bodyPr>
            <a:normAutofit fontScale="90000"/>
          </a:bodyPr>
          <a:lstStyle/>
          <a:p>
            <a:pPr marL="514350" indent="-514350">
              <a:buFont typeface="+mj-lt"/>
              <a:buAutoNum type="arabicPeriod"/>
            </a:pPr>
            <a:r>
              <a:rPr lang="fr-FR" sz="3200" b="1" dirty="0" smtClean="0"/>
              <a:t>Les </a:t>
            </a:r>
            <a:r>
              <a:rPr lang="fr-FR" sz="3200" b="1" dirty="0"/>
              <a:t>textes documentaires, de quoi parle-t-on ? </a:t>
            </a:r>
          </a:p>
        </p:txBody>
      </p:sp>
      <p:sp>
        <p:nvSpPr>
          <p:cNvPr id="3" name="Espace réservé du contenu 2"/>
          <p:cNvSpPr>
            <a:spLocks noGrp="1"/>
          </p:cNvSpPr>
          <p:nvPr>
            <p:ph idx="1"/>
          </p:nvPr>
        </p:nvSpPr>
        <p:spPr>
          <a:xfrm>
            <a:off x="677334" y="1423852"/>
            <a:ext cx="8596668" cy="4604448"/>
          </a:xfrm>
        </p:spPr>
        <p:txBody>
          <a:bodyPr>
            <a:normAutofit/>
          </a:bodyPr>
          <a:lstStyle/>
          <a:p>
            <a:pPr marL="0" lvl="0" indent="0">
              <a:buClr>
                <a:srgbClr val="A53010"/>
              </a:buClr>
              <a:buNone/>
            </a:pPr>
            <a:r>
              <a:rPr lang="fr-FR" sz="3000" b="1" dirty="0">
                <a:solidFill>
                  <a:srgbClr val="A53010"/>
                </a:solidFill>
              </a:rPr>
              <a:t>Définition</a:t>
            </a:r>
          </a:p>
          <a:p>
            <a:pPr marL="0" indent="0">
              <a:buNone/>
            </a:pPr>
            <a:endParaRPr lang="fr-FR" dirty="0"/>
          </a:p>
        </p:txBody>
      </p:sp>
      <p:pic>
        <p:nvPicPr>
          <p:cNvPr id="4" name="Image 3"/>
          <p:cNvPicPr>
            <a:picLocks noChangeAspect="1"/>
          </p:cNvPicPr>
          <p:nvPr/>
        </p:nvPicPr>
        <p:blipFill>
          <a:blip r:embed="rId2">
            <a:duotone>
              <a:schemeClr val="accent2">
                <a:shade val="45000"/>
                <a:satMod val="135000"/>
              </a:schemeClr>
              <a:prstClr val="white"/>
            </a:duotone>
          </a:blip>
          <a:stretch>
            <a:fillRect/>
          </a:stretch>
        </p:blipFill>
        <p:spPr>
          <a:xfrm>
            <a:off x="1529587" y="2260645"/>
            <a:ext cx="9878338" cy="3434761"/>
          </a:xfrm>
          <a:prstGeom prst="rect">
            <a:avLst/>
          </a:prstGeom>
        </p:spPr>
      </p:pic>
    </p:spTree>
    <p:extLst>
      <p:ext uri="{BB962C8B-B14F-4D97-AF65-F5344CB8AC3E}">
        <p14:creationId xmlns:p14="http://schemas.microsoft.com/office/powerpoint/2010/main" val="29568231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8182" y="507996"/>
            <a:ext cx="8911687" cy="464461"/>
          </a:xfrm>
        </p:spPr>
        <p:txBody>
          <a:bodyPr>
            <a:normAutofit fontScale="90000"/>
          </a:bodyPr>
          <a:lstStyle/>
          <a:p>
            <a:r>
              <a:rPr lang="fr-FR" sz="2800" b="1" dirty="0"/>
              <a:t>1.	</a:t>
            </a:r>
            <a:r>
              <a:rPr lang="fr-FR" sz="2800" b="1" dirty="0" smtClean="0"/>
              <a:t>Les textes documentaires, de quoi parle-t-on ?  </a:t>
            </a:r>
            <a:endParaRPr lang="fr-FR" sz="2800" b="1" dirty="0"/>
          </a:p>
        </p:txBody>
      </p:sp>
      <p:sp>
        <p:nvSpPr>
          <p:cNvPr id="3" name="Espace réservé du contenu 2"/>
          <p:cNvSpPr>
            <a:spLocks noGrp="1"/>
          </p:cNvSpPr>
          <p:nvPr>
            <p:ph idx="1"/>
          </p:nvPr>
        </p:nvSpPr>
        <p:spPr>
          <a:xfrm>
            <a:off x="1059543" y="1320800"/>
            <a:ext cx="10698225" cy="5076907"/>
          </a:xfrm>
        </p:spPr>
        <p:txBody>
          <a:bodyPr>
            <a:normAutofit/>
          </a:bodyPr>
          <a:lstStyle/>
          <a:p>
            <a:pPr marL="0" indent="0">
              <a:buNone/>
            </a:pPr>
            <a:r>
              <a:rPr lang="fr-FR" b="1" dirty="0" smtClean="0">
                <a:solidFill>
                  <a:schemeClr val="accent1"/>
                </a:solidFill>
              </a:rPr>
              <a:t>Ce qui résulte de vos réponses au questionnaire:  </a:t>
            </a:r>
            <a:endParaRPr lang="fr-FR" b="1" dirty="0">
              <a:solidFill>
                <a:schemeClr val="accent1"/>
              </a:solidFill>
            </a:endParaRPr>
          </a:p>
          <a:p>
            <a:pPr marL="0" indent="0">
              <a:buNone/>
            </a:pPr>
            <a:r>
              <a:rPr lang="fr-FR" b="1" dirty="0" smtClean="0"/>
              <a:t>Une grande variété de textes documentaires est proposée aux élèves dans vos classes.</a:t>
            </a:r>
          </a:p>
          <a:p>
            <a:pPr marL="0" indent="0">
              <a:buNone/>
            </a:pPr>
            <a:r>
              <a:rPr lang="fr-FR" b="1" dirty="0" smtClean="0"/>
              <a:t>Ils proviennent pour la majorité de manuels scolaires </a:t>
            </a:r>
            <a:r>
              <a:rPr lang="fr-FR" sz="1200" b="1" dirty="0" smtClean="0"/>
              <a:t>(12) .</a:t>
            </a:r>
          </a:p>
          <a:p>
            <a:pPr marL="0" indent="0">
              <a:buNone/>
            </a:pPr>
            <a:r>
              <a:rPr lang="fr-FR" b="1" dirty="0" smtClean="0"/>
              <a:t>Mais on note l’absence  d’éléments de  progression :   </a:t>
            </a:r>
          </a:p>
          <a:p>
            <a:r>
              <a:rPr lang="fr-FR" sz="1600" dirty="0" smtClean="0"/>
              <a:t>Du documentaire simple avec texte seul, texte et images, textes, images et schémas aux textes composites proposant une grande variété de supports</a:t>
            </a:r>
          </a:p>
          <a:p>
            <a:r>
              <a:rPr lang="fr-FR" sz="1600" dirty="0" smtClean="0"/>
              <a:t>Mise en page plus ou moins complexe</a:t>
            </a:r>
          </a:p>
          <a:p>
            <a:r>
              <a:rPr lang="fr-FR" sz="1600" dirty="0" smtClean="0"/>
              <a:t>Structure ou type de textes documentaires  plus ou moins complexes : description, énumération, comparaison , relation cause à effet , ….</a:t>
            </a:r>
          </a:p>
          <a:p>
            <a:pPr marL="0" indent="0">
              <a:buNone/>
            </a:pPr>
            <a:endParaRPr lang="fr-FR" sz="1600" dirty="0" smtClean="0"/>
          </a:p>
        </p:txBody>
      </p:sp>
    </p:spTree>
    <p:extLst>
      <p:ext uri="{BB962C8B-B14F-4D97-AF65-F5344CB8AC3E}">
        <p14:creationId xmlns:p14="http://schemas.microsoft.com/office/powerpoint/2010/main" val="1486756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59797" y="624110"/>
            <a:ext cx="9980908" cy="1280890"/>
          </a:xfrm>
        </p:spPr>
        <p:txBody>
          <a:bodyPr>
            <a:normAutofit/>
          </a:bodyPr>
          <a:lstStyle/>
          <a:p>
            <a:pPr marL="514350" indent="-514350">
              <a:buFont typeface="+mj-lt"/>
              <a:buAutoNum type="arabicPeriod" startAt="2"/>
            </a:pPr>
            <a:r>
              <a:rPr lang="fr-FR" sz="2700" b="1" dirty="0" smtClean="0"/>
              <a:t>Les </a:t>
            </a:r>
            <a:r>
              <a:rPr lang="fr-FR" sz="2700" b="1" dirty="0"/>
              <a:t>enjeux de l’enseignement de la compréhension des textes documentaires </a:t>
            </a:r>
          </a:p>
        </p:txBody>
      </p:sp>
      <p:sp>
        <p:nvSpPr>
          <p:cNvPr id="3" name="Espace réservé du contenu 2"/>
          <p:cNvSpPr>
            <a:spLocks noGrp="1"/>
          </p:cNvSpPr>
          <p:nvPr>
            <p:ph idx="1"/>
          </p:nvPr>
        </p:nvSpPr>
        <p:spPr>
          <a:xfrm>
            <a:off x="1534332" y="1610532"/>
            <a:ext cx="10104895" cy="4960749"/>
          </a:xfrm>
        </p:spPr>
        <p:txBody>
          <a:bodyPr>
            <a:normAutofit/>
          </a:bodyPr>
          <a:lstStyle/>
          <a:p>
            <a:pPr marL="0" indent="0">
              <a:buNone/>
            </a:pPr>
            <a:r>
              <a:rPr lang="fr-FR" sz="2400" b="1" dirty="0">
                <a:solidFill>
                  <a:schemeClr val="accent1"/>
                </a:solidFill>
              </a:rPr>
              <a:t>Pourquoi mettre en avant l’enseignement de la compréhension des textes documentaires au cycle 3 ? </a:t>
            </a:r>
            <a:endParaRPr lang="fr-FR" sz="2400" b="1" dirty="0" smtClean="0">
              <a:solidFill>
                <a:schemeClr val="accent1"/>
              </a:solidFill>
            </a:endParaRPr>
          </a:p>
          <a:p>
            <a:pPr marL="0" indent="0">
              <a:buNone/>
            </a:pPr>
            <a:endParaRPr lang="fr-FR" b="1" dirty="0" smtClean="0"/>
          </a:p>
          <a:p>
            <a:r>
              <a:rPr lang="fr-FR" sz="2200" dirty="0" smtClean="0"/>
              <a:t>Les </a:t>
            </a:r>
            <a:r>
              <a:rPr lang="fr-FR" sz="2200" dirty="0"/>
              <a:t>textes informatifs ou documentaires représentent </a:t>
            </a:r>
            <a:r>
              <a:rPr lang="fr-FR" sz="2200" b="1" dirty="0"/>
              <a:t>75% des textes rencontrés par les élèves à la fin du primaire et dans le secondaire </a:t>
            </a:r>
            <a:r>
              <a:rPr lang="fr-FR" sz="2200" dirty="0"/>
              <a:t>(Moss, 2004), les textes non fictionnels prennent de plus en plus de place dans l’enseignement des différentes disciplines. On demande alors aux élèves </a:t>
            </a:r>
            <a:r>
              <a:rPr lang="fr-FR" sz="2200" dirty="0" smtClean="0"/>
              <a:t>: </a:t>
            </a:r>
            <a:endParaRPr lang="fr-FR" sz="2200" dirty="0"/>
          </a:p>
          <a:p>
            <a:pPr lvl="1">
              <a:buFont typeface="Wingdings" panose="05000000000000000000" pitchFamily="2" charset="2"/>
              <a:buChar char="q"/>
            </a:pPr>
            <a:r>
              <a:rPr lang="fr-FR" sz="2200" dirty="0" smtClean="0"/>
              <a:t>de </a:t>
            </a:r>
            <a:r>
              <a:rPr lang="fr-FR" sz="2200" dirty="0"/>
              <a:t>les </a:t>
            </a:r>
            <a:r>
              <a:rPr lang="fr-FR" sz="2200" dirty="0" smtClean="0"/>
              <a:t>comprendre </a:t>
            </a:r>
            <a:endParaRPr lang="fr-FR" sz="2200" dirty="0"/>
          </a:p>
          <a:p>
            <a:pPr lvl="1">
              <a:buFont typeface="Wingdings" panose="05000000000000000000" pitchFamily="2" charset="2"/>
              <a:buChar char="q"/>
            </a:pPr>
            <a:r>
              <a:rPr lang="fr-FR" sz="2200" dirty="0" smtClean="0"/>
              <a:t>d’extraire </a:t>
            </a:r>
            <a:r>
              <a:rPr lang="fr-FR" sz="2200" dirty="0"/>
              <a:t>les informations </a:t>
            </a:r>
            <a:r>
              <a:rPr lang="fr-FR" sz="2200" dirty="0" smtClean="0"/>
              <a:t>importantes</a:t>
            </a:r>
            <a:endParaRPr lang="fr-FR" sz="2200" dirty="0"/>
          </a:p>
          <a:p>
            <a:pPr lvl="1">
              <a:buFont typeface="Wingdings" panose="05000000000000000000" pitchFamily="2" charset="2"/>
              <a:buChar char="q"/>
            </a:pPr>
            <a:r>
              <a:rPr lang="fr-FR" sz="2200" dirty="0" smtClean="0"/>
              <a:t>de </a:t>
            </a:r>
            <a:r>
              <a:rPr lang="fr-FR" sz="2200" dirty="0"/>
              <a:t>construire de nouvelles </a:t>
            </a:r>
            <a:r>
              <a:rPr lang="fr-FR" sz="2200" dirty="0" smtClean="0"/>
              <a:t>connaissances </a:t>
            </a:r>
            <a:endParaRPr lang="fr-FR" sz="2200" dirty="0"/>
          </a:p>
          <a:p>
            <a:pPr lvl="1">
              <a:buFont typeface="Wingdings" panose="05000000000000000000" pitchFamily="2" charset="2"/>
              <a:buChar char="q"/>
            </a:pPr>
            <a:r>
              <a:rPr lang="fr-FR" sz="2200" dirty="0" smtClean="0"/>
              <a:t>de </a:t>
            </a:r>
            <a:r>
              <a:rPr lang="fr-FR" sz="2200" dirty="0"/>
              <a:t>réutiliser les </a:t>
            </a:r>
            <a:r>
              <a:rPr lang="fr-FR" sz="2200" dirty="0" smtClean="0"/>
              <a:t>informations</a:t>
            </a:r>
            <a:endParaRPr lang="fr-FR" sz="2200" dirty="0"/>
          </a:p>
          <a:p>
            <a:endParaRPr lang="fr-FR" dirty="0"/>
          </a:p>
        </p:txBody>
      </p:sp>
    </p:spTree>
    <p:extLst>
      <p:ext uri="{BB962C8B-B14F-4D97-AF65-F5344CB8AC3E}">
        <p14:creationId xmlns:p14="http://schemas.microsoft.com/office/powerpoint/2010/main" val="30164352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89315" y="624110"/>
            <a:ext cx="10182387" cy="1280890"/>
          </a:xfrm>
        </p:spPr>
        <p:txBody>
          <a:bodyPr>
            <a:normAutofit/>
          </a:bodyPr>
          <a:lstStyle/>
          <a:p>
            <a:pPr marL="742950" indent="-742950">
              <a:buFont typeface="+mj-lt"/>
              <a:buAutoNum type="arabicPeriod" startAt="2"/>
            </a:pPr>
            <a:r>
              <a:rPr lang="fr-FR" sz="2800" b="1" dirty="0" smtClean="0"/>
              <a:t>Les </a:t>
            </a:r>
            <a:r>
              <a:rPr lang="fr-FR" sz="2800" b="1" dirty="0"/>
              <a:t>enjeux de l’enseignement de la compréhension des textes documentaires </a:t>
            </a:r>
          </a:p>
        </p:txBody>
      </p:sp>
      <p:sp>
        <p:nvSpPr>
          <p:cNvPr id="3" name="Espace réservé du contenu 2"/>
          <p:cNvSpPr>
            <a:spLocks noGrp="1"/>
          </p:cNvSpPr>
          <p:nvPr>
            <p:ph idx="1"/>
          </p:nvPr>
        </p:nvSpPr>
        <p:spPr>
          <a:xfrm>
            <a:off x="1115878" y="1538514"/>
            <a:ext cx="10755824" cy="5110259"/>
          </a:xfrm>
        </p:spPr>
        <p:txBody>
          <a:bodyPr>
            <a:normAutofit/>
          </a:bodyPr>
          <a:lstStyle/>
          <a:p>
            <a:pPr marL="0" indent="0">
              <a:buNone/>
            </a:pPr>
            <a:r>
              <a:rPr lang="fr-FR" sz="2400" b="1" dirty="0">
                <a:solidFill>
                  <a:schemeClr val="accent1"/>
                </a:solidFill>
              </a:rPr>
              <a:t>Pourquoi mettre en avant l’enseignement de la compréhension des textes documentaires au cycle 3 ? </a:t>
            </a:r>
            <a:endParaRPr lang="fr-FR" sz="2400" b="1" dirty="0" smtClean="0">
              <a:solidFill>
                <a:schemeClr val="accent1"/>
              </a:solidFill>
            </a:endParaRPr>
          </a:p>
          <a:p>
            <a:endParaRPr lang="fr-FR" dirty="0" smtClean="0"/>
          </a:p>
          <a:p>
            <a:r>
              <a:rPr lang="fr-FR" sz="2200" dirty="0" smtClean="0"/>
              <a:t>Ils </a:t>
            </a:r>
            <a:r>
              <a:rPr lang="fr-FR" sz="2200" dirty="0"/>
              <a:t>sont le </a:t>
            </a:r>
            <a:r>
              <a:rPr lang="fr-FR" sz="2200" b="1" dirty="0"/>
              <a:t>vecteur par lequel circulent les connaissances </a:t>
            </a:r>
          </a:p>
          <a:p>
            <a:r>
              <a:rPr lang="fr-FR" sz="2200" dirty="0" smtClean="0"/>
              <a:t>Ils </a:t>
            </a:r>
            <a:r>
              <a:rPr lang="fr-FR" sz="2200" dirty="0"/>
              <a:t>représentent </a:t>
            </a:r>
            <a:r>
              <a:rPr lang="fr-FR" sz="2200" b="1" dirty="0"/>
              <a:t>la majorité des textes présents sur internet </a:t>
            </a:r>
          </a:p>
          <a:p>
            <a:r>
              <a:rPr lang="fr-FR" sz="2200" dirty="0" smtClean="0"/>
              <a:t>Le </a:t>
            </a:r>
            <a:r>
              <a:rPr lang="fr-FR" sz="2200" dirty="0"/>
              <a:t>texte documentaire est </a:t>
            </a:r>
            <a:r>
              <a:rPr lang="fr-FR" sz="2200" b="1" dirty="0"/>
              <a:t>plus difficile à lire que le </a:t>
            </a:r>
            <a:r>
              <a:rPr lang="fr-FR" sz="2200" b="1" dirty="0" smtClean="0"/>
              <a:t>texte narratif</a:t>
            </a:r>
            <a:endParaRPr lang="fr-FR" sz="2200" b="1" dirty="0"/>
          </a:p>
          <a:p>
            <a:r>
              <a:rPr lang="fr-FR" sz="2200" b="1" dirty="0" smtClean="0"/>
              <a:t>Une </a:t>
            </a:r>
            <a:r>
              <a:rPr lang="fr-FR" sz="2200" b="1" dirty="0"/>
              <a:t>compréhension souvent évaluée mais peu enseignée</a:t>
            </a:r>
            <a:r>
              <a:rPr lang="fr-FR" sz="2200" dirty="0"/>
              <a:t>.  Les enseignants tiennent généralement pour acquis que les élèves savent lire et on ne leur enseigne pas systématiquement les stratégies de compréhension et plus particulièrement celles concernant les textes documentaires</a:t>
            </a:r>
          </a:p>
        </p:txBody>
      </p:sp>
    </p:spTree>
    <p:extLst>
      <p:ext uri="{BB962C8B-B14F-4D97-AF65-F5344CB8AC3E}">
        <p14:creationId xmlns:p14="http://schemas.microsoft.com/office/powerpoint/2010/main" val="305305141"/>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2045</TotalTime>
  <Words>6101</Words>
  <Application>Microsoft Office PowerPoint</Application>
  <PresentationFormat>Grand écran</PresentationFormat>
  <Paragraphs>573</Paragraphs>
  <Slides>43</Slides>
  <Notes>26</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43</vt:i4>
      </vt:variant>
    </vt:vector>
  </HeadingPairs>
  <TitlesOfParts>
    <vt:vector size="53" baseType="lpstr">
      <vt:lpstr>Arial</vt:lpstr>
      <vt:lpstr>Arial</vt:lpstr>
      <vt:lpstr>Calibri</vt:lpstr>
      <vt:lpstr>Calibri Light</vt:lpstr>
      <vt:lpstr>Century Gothic</vt:lpstr>
      <vt:lpstr>Symbol</vt:lpstr>
      <vt:lpstr>Times New Roman</vt:lpstr>
      <vt:lpstr>Wingdings</vt:lpstr>
      <vt:lpstr>Wingdings 3</vt:lpstr>
      <vt:lpstr>Brin</vt:lpstr>
      <vt:lpstr>Enseigner explicitement la compréhension de textes documentaires au cycle 3</vt:lpstr>
      <vt:lpstr>Format , objectifs, contenu de la formation</vt:lpstr>
      <vt:lpstr>Les textes documentaires, de quoi parle-t-on ?</vt:lpstr>
      <vt:lpstr>Les textes documentaires, de quoi parle-t-on ? </vt:lpstr>
      <vt:lpstr>Les textes documentaires, de quoi parle-t-on ? </vt:lpstr>
      <vt:lpstr>Les textes documentaires, de quoi parle-t-on ? </vt:lpstr>
      <vt:lpstr>1. Les textes documentaires, de quoi parle-t-on ?  </vt:lpstr>
      <vt:lpstr>Les enjeux de l’enseignement de la compréhension des textes documentaires </vt:lpstr>
      <vt:lpstr>Les enjeux de l’enseignement de la compréhension des textes documentaires </vt:lpstr>
      <vt:lpstr>Les enjeux de l’enseignement de la compréhension des textes documentaires </vt:lpstr>
      <vt:lpstr>La place de la compréhension des textes documentaires dans les textes de cadrage :  socle commun de connaissances et de compétences et les programmes de 2015 </vt:lpstr>
      <vt:lpstr>Que doit fait le lecteur expert pour comprendre un texte documentaire ? </vt:lpstr>
      <vt:lpstr>Que doit fait le lecteur expert pour comprendre un texte documentaire ? </vt:lpstr>
      <vt:lpstr>Qu’est-ce qui pose problème aux élèves ?  Qu’est-ce qui fait obstacle à l’apprentissage ? </vt:lpstr>
      <vt:lpstr>Qu’est-ce qui pose problème aux élèves ?  Qu’est-ce qui fait obstacle à l’apprentissage ? </vt:lpstr>
      <vt:lpstr>Comment enseigner explicitement la compréhension des textes documentaires ? </vt:lpstr>
      <vt:lpstr>Comment enseigner explicitement la compréhension des textes documentaires ? </vt:lpstr>
      <vt:lpstr>Comment enseigner explicitement la compréhension des textes documentaires ? </vt:lpstr>
      <vt:lpstr>Comment enseigner explicitement la compréhension des textes documentaires ? </vt:lpstr>
      <vt:lpstr>Comment enseigner explicitement la compréhension des textes documentaires ? </vt:lpstr>
      <vt:lpstr>Comment enseigner explicitement la compréhension des textes documentaires ? </vt:lpstr>
      <vt:lpstr>Comment enseigner explicitement la compréhension des textes documentaires ? </vt:lpstr>
      <vt:lpstr>Comment enseigner explicitement la compréhension des textes documentaires ? </vt:lpstr>
      <vt:lpstr>Comment enseigner explicitement la compréhension des textes documentaires ? </vt:lpstr>
      <vt:lpstr>Comment enseigner explicitement la compréhension des textes documentaires ? </vt:lpstr>
      <vt:lpstr>Comment enseigner explicitement la compréhension des textes documentaires ? </vt:lpstr>
      <vt:lpstr>Comment enseigner explicitement la compréhension des textes documentaires ? </vt:lpstr>
      <vt:lpstr>Comment enseigner explicitement la compréhension des textes documentaires ? </vt:lpstr>
      <vt:lpstr>Comment enseigner explicitement la compréhension des textes documentaires ? </vt:lpstr>
      <vt:lpstr>Comment enseigner explicitement la compréhension des textes documentaires ?  </vt:lpstr>
      <vt:lpstr>Comment enseigner explicitement la compréhension des textes documentaires ?</vt:lpstr>
      <vt:lpstr>Comment enseigner explicitement la compréhension des textes documentaires ?</vt:lpstr>
      <vt:lpstr>Comment enseigner explicitement la compréhension des textes documentaires ?</vt:lpstr>
      <vt:lpstr>Comment enseigner explicitement la compréhension des textes documentaires ?</vt:lpstr>
      <vt:lpstr>Pour l’enseignant :  Les représentations schématiques des structures du texte documentaire </vt:lpstr>
      <vt:lpstr>Pour l’enseignant :  Les représentations schématiques des structures du texte documentaire</vt:lpstr>
      <vt:lpstr>Présentation PowerPoint</vt:lpstr>
      <vt:lpstr>Présentation PowerPoint</vt:lpstr>
      <vt:lpstr>Pour l’enseignant :  Les représentations schématiques des structures du texte documentaire </vt:lpstr>
      <vt:lpstr>Pour l’enseignant :  Les représentations schématiques des structures du texte documentaire</vt:lpstr>
      <vt:lpstr>Comment enseigner explicitement la compréhension des textes documentaires ? </vt:lpstr>
      <vt:lpstr>En conclusion…. durant le reste de l’année… </vt:lpstr>
      <vt:lpstr> En conclusion …</vt:lpstr>
    </vt:vector>
  </TitlesOfParts>
  <Company>Rectorat 38</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Enseigner explicitement la compréhension de textes documentaires au cycle 3</dc:title>
  <dc:creator>Liautard Marina</dc:creator>
  <cp:lastModifiedBy>Liautard Marina</cp:lastModifiedBy>
  <cp:revision>140</cp:revision>
  <dcterms:created xsi:type="dcterms:W3CDTF">2020-03-08T06:06:56Z</dcterms:created>
  <dcterms:modified xsi:type="dcterms:W3CDTF">2021-11-10T11:16:54Z</dcterms:modified>
</cp:coreProperties>
</file>