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8"/>
  </p:notesMasterIdLst>
  <p:handoutMasterIdLst>
    <p:handoutMasterId r:id="rId19"/>
  </p:handoutMasterIdLst>
  <p:sldIdLst>
    <p:sldId id="289" r:id="rId5"/>
    <p:sldId id="306" r:id="rId6"/>
    <p:sldId id="268" r:id="rId7"/>
    <p:sldId id="293" r:id="rId8"/>
    <p:sldId id="296" r:id="rId9"/>
    <p:sldId id="297" r:id="rId10"/>
    <p:sldId id="298" r:id="rId11"/>
    <p:sldId id="303" r:id="rId12"/>
    <p:sldId id="294" r:id="rId13"/>
    <p:sldId id="299" r:id="rId14"/>
    <p:sldId id="301" r:id="rId15"/>
    <p:sldId id="302" r:id="rId16"/>
    <p:sldId id="304" r:id="rId1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E7B"/>
    <a:srgbClr val="2DB3B1"/>
    <a:srgbClr val="7FCCFF"/>
    <a:srgbClr val="F99927"/>
    <a:srgbClr val="00B050"/>
    <a:srgbClr val="FFFFFF"/>
    <a:srgbClr val="000000"/>
    <a:srgbClr val="F59A2C"/>
    <a:srgbClr val="03B3FB"/>
    <a:srgbClr val="D7F7FD"/>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66" d="100"/>
          <a:sy n="66" d="100"/>
        </p:scale>
        <p:origin x="476" y="44"/>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B6E33-C4F2-474E-8985-D630DE6B7532}" type="doc">
      <dgm:prSet loTypeId="urn:microsoft.com/office/officeart/2005/8/layout/arrow6" loCatId="relationship" qsTypeId="urn:microsoft.com/office/officeart/2005/8/quickstyle/simple1" qsCatId="simple" csTypeId="urn:microsoft.com/office/officeart/2005/8/colors/colorful2" csCatId="colorful" phldr="1"/>
      <dgm:spPr/>
      <dgm:t>
        <a:bodyPr/>
        <a:lstStyle/>
        <a:p>
          <a:endParaRPr lang="fr-FR"/>
        </a:p>
      </dgm:t>
    </dgm:pt>
    <dgm:pt modelId="{58C99EF2-EC08-4184-8364-19B5F7D7A3A8}">
      <dgm:prSet phldrT="[Texte]" custT="1"/>
      <dgm:spPr/>
      <dgm:t>
        <a:bodyPr/>
        <a:lstStyle/>
        <a:p>
          <a:r>
            <a:rPr lang="fr-FR" sz="2400" b="1" dirty="0"/>
            <a:t>Obligatoires</a:t>
          </a:r>
          <a:endParaRPr lang="fr-FR" sz="2100" b="1" dirty="0"/>
        </a:p>
      </dgm:t>
    </dgm:pt>
    <dgm:pt modelId="{0BCB24C8-9A7C-46BB-A438-0C38D40D8DD6}" type="parTrans" cxnId="{CA47320B-5539-438F-B2B4-1AE2705A1208}">
      <dgm:prSet/>
      <dgm:spPr/>
      <dgm:t>
        <a:bodyPr/>
        <a:lstStyle/>
        <a:p>
          <a:endParaRPr lang="fr-FR"/>
        </a:p>
      </dgm:t>
    </dgm:pt>
    <dgm:pt modelId="{CAFD6836-4827-4139-96A9-5E1458D0CAF9}" type="sibTrans" cxnId="{CA47320B-5539-438F-B2B4-1AE2705A1208}">
      <dgm:prSet/>
      <dgm:spPr/>
      <dgm:t>
        <a:bodyPr/>
        <a:lstStyle/>
        <a:p>
          <a:endParaRPr lang="fr-FR"/>
        </a:p>
      </dgm:t>
    </dgm:pt>
    <dgm:pt modelId="{D84C27B1-61C0-486B-94E9-AC655CBFCD9D}">
      <dgm:prSet phldrT="[Texte]"/>
      <dgm:spPr/>
      <dgm:t>
        <a:bodyPr/>
        <a:lstStyle/>
        <a:p>
          <a:r>
            <a:rPr lang="fr-FR" b="1" dirty="0"/>
            <a:t>Facultatives</a:t>
          </a:r>
        </a:p>
      </dgm:t>
    </dgm:pt>
    <dgm:pt modelId="{BB3293C4-7E38-4ABD-9444-6F67A11EBA3F}" type="parTrans" cxnId="{1B81F764-C0E3-471F-AC96-33DAEA286C1B}">
      <dgm:prSet/>
      <dgm:spPr/>
      <dgm:t>
        <a:bodyPr/>
        <a:lstStyle/>
        <a:p>
          <a:endParaRPr lang="fr-FR"/>
        </a:p>
      </dgm:t>
    </dgm:pt>
    <dgm:pt modelId="{2D1550F1-9997-489B-AD63-F3ECCEA39B3B}" type="sibTrans" cxnId="{1B81F764-C0E3-471F-AC96-33DAEA286C1B}">
      <dgm:prSet/>
      <dgm:spPr/>
      <dgm:t>
        <a:bodyPr/>
        <a:lstStyle/>
        <a:p>
          <a:endParaRPr lang="fr-FR"/>
        </a:p>
      </dgm:t>
    </dgm:pt>
    <dgm:pt modelId="{AFB74395-62AA-4D94-AFFC-881D016EA91A}" type="pres">
      <dgm:prSet presAssocID="{26AB6E33-C4F2-474E-8985-D630DE6B7532}" presName="compositeShape" presStyleCnt="0">
        <dgm:presLayoutVars>
          <dgm:chMax val="2"/>
          <dgm:dir/>
          <dgm:resizeHandles val="exact"/>
        </dgm:presLayoutVars>
      </dgm:prSet>
      <dgm:spPr/>
    </dgm:pt>
    <dgm:pt modelId="{53FD2CB2-2E88-453F-8BCE-308C00279ACB}" type="pres">
      <dgm:prSet presAssocID="{26AB6E33-C4F2-474E-8985-D630DE6B7532}" presName="ribbon" presStyleLbl="node1" presStyleIdx="0" presStyleCnt="1" custScaleX="119980"/>
      <dgm:spPr/>
    </dgm:pt>
    <dgm:pt modelId="{0C229453-CAF4-4220-9FE0-9C53D5888ACA}" type="pres">
      <dgm:prSet presAssocID="{26AB6E33-C4F2-474E-8985-D630DE6B7532}" presName="leftArrowText" presStyleLbl="node1" presStyleIdx="0" presStyleCnt="1" custScaleX="130199" custLinFactNeighborX="-6864">
        <dgm:presLayoutVars>
          <dgm:chMax val="0"/>
          <dgm:bulletEnabled val="1"/>
        </dgm:presLayoutVars>
      </dgm:prSet>
      <dgm:spPr/>
    </dgm:pt>
    <dgm:pt modelId="{7AC0AF51-45E0-4ABE-8873-1F719A41CD70}" type="pres">
      <dgm:prSet presAssocID="{26AB6E33-C4F2-474E-8985-D630DE6B7532}" presName="rightArrowText" presStyleLbl="node1" presStyleIdx="0" presStyleCnt="1" custScaleX="108090">
        <dgm:presLayoutVars>
          <dgm:chMax val="0"/>
          <dgm:bulletEnabled val="1"/>
        </dgm:presLayoutVars>
      </dgm:prSet>
      <dgm:spPr/>
    </dgm:pt>
  </dgm:ptLst>
  <dgm:cxnLst>
    <dgm:cxn modelId="{FAE2F109-89A4-49CD-B391-C53C4338677E}" type="presOf" srcId="{58C99EF2-EC08-4184-8364-19B5F7D7A3A8}" destId="{0C229453-CAF4-4220-9FE0-9C53D5888ACA}" srcOrd="0" destOrd="0" presId="urn:microsoft.com/office/officeart/2005/8/layout/arrow6"/>
    <dgm:cxn modelId="{CA47320B-5539-438F-B2B4-1AE2705A1208}" srcId="{26AB6E33-C4F2-474E-8985-D630DE6B7532}" destId="{58C99EF2-EC08-4184-8364-19B5F7D7A3A8}" srcOrd="0" destOrd="0" parTransId="{0BCB24C8-9A7C-46BB-A438-0C38D40D8DD6}" sibTransId="{CAFD6836-4827-4139-96A9-5E1458D0CAF9}"/>
    <dgm:cxn modelId="{0510145D-97E4-4664-B989-5948FE3DC5D0}" type="presOf" srcId="{D84C27B1-61C0-486B-94E9-AC655CBFCD9D}" destId="{7AC0AF51-45E0-4ABE-8873-1F719A41CD70}" srcOrd="0" destOrd="0" presId="urn:microsoft.com/office/officeart/2005/8/layout/arrow6"/>
    <dgm:cxn modelId="{1B81F764-C0E3-471F-AC96-33DAEA286C1B}" srcId="{26AB6E33-C4F2-474E-8985-D630DE6B7532}" destId="{D84C27B1-61C0-486B-94E9-AC655CBFCD9D}" srcOrd="1" destOrd="0" parTransId="{BB3293C4-7E38-4ABD-9444-6F67A11EBA3F}" sibTransId="{2D1550F1-9997-489B-AD63-F3ECCEA39B3B}"/>
    <dgm:cxn modelId="{960CDE8E-45E0-41F0-B35D-D559C8353B15}" type="presOf" srcId="{26AB6E33-C4F2-474E-8985-D630DE6B7532}" destId="{AFB74395-62AA-4D94-AFFC-881D016EA91A}" srcOrd="0" destOrd="0" presId="urn:microsoft.com/office/officeart/2005/8/layout/arrow6"/>
    <dgm:cxn modelId="{B534211D-9334-4EE9-9BF2-7C72D9E9D56E}" type="presParOf" srcId="{AFB74395-62AA-4D94-AFFC-881D016EA91A}" destId="{53FD2CB2-2E88-453F-8BCE-308C00279ACB}" srcOrd="0" destOrd="0" presId="urn:microsoft.com/office/officeart/2005/8/layout/arrow6"/>
    <dgm:cxn modelId="{C935BB42-D31B-49A4-B37C-3F2599E7FF73}" type="presParOf" srcId="{AFB74395-62AA-4D94-AFFC-881D016EA91A}" destId="{0C229453-CAF4-4220-9FE0-9C53D5888ACA}" srcOrd="1" destOrd="0" presId="urn:microsoft.com/office/officeart/2005/8/layout/arrow6"/>
    <dgm:cxn modelId="{31F2DB50-D2FF-4C8A-B6AF-8FF0DD3A3017}" type="presParOf" srcId="{AFB74395-62AA-4D94-AFFC-881D016EA91A}" destId="{7AC0AF51-45E0-4ABE-8873-1F719A41CD7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D2CB2-2E88-453F-8BCE-308C00279ACB}">
      <dsp:nvSpPr>
        <dsp:cNvPr id="0" name=""/>
        <dsp:cNvSpPr/>
      </dsp:nvSpPr>
      <dsp:spPr>
        <a:xfrm>
          <a:off x="3975011" y="0"/>
          <a:ext cx="5327999" cy="1776296"/>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29453-CAF4-4220-9FE0-9C53D5888ACA}">
      <dsp:nvSpPr>
        <dsp:cNvPr id="0" name=""/>
        <dsp:cNvSpPr/>
      </dsp:nvSpPr>
      <dsp:spPr>
        <a:xfrm>
          <a:off x="4629666" y="310851"/>
          <a:ext cx="1907993" cy="870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Obligatoires</a:t>
          </a:r>
          <a:endParaRPr lang="fr-FR" sz="2100" b="1" kern="1200" dirty="0"/>
        </a:p>
      </dsp:txBody>
      <dsp:txXfrm>
        <a:off x="4629666" y="310851"/>
        <a:ext cx="1907993" cy="870385"/>
      </dsp:txXfrm>
    </dsp:sp>
    <dsp:sp modelId="{7AC0AF51-45E0-4ABE-8873-1F719A41CD70}">
      <dsp:nvSpPr>
        <dsp:cNvPr id="0" name=""/>
        <dsp:cNvSpPr/>
      </dsp:nvSpPr>
      <dsp:spPr>
        <a:xfrm>
          <a:off x="6568956" y="595059"/>
          <a:ext cx="1871998" cy="870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Facultatives</a:t>
          </a:r>
        </a:p>
      </dsp:txBody>
      <dsp:txXfrm>
        <a:off x="6568956" y="595059"/>
        <a:ext cx="1871998" cy="870385"/>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376C9FE-6161-49F4-9B0C-8E8F4E0DC825}" type="datetime1">
              <a:rPr lang="fr-FR" smtClean="0"/>
              <a:t>13/09/2023</a:t>
            </a:fld>
            <a:endParaRPr lang="fr-FR" dirty="0"/>
          </a:p>
        </p:txBody>
      </p:sp>
      <p:sp>
        <p:nvSpPr>
          <p:cNvPr id="4" name="Espace réservé du pied de page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fr-FR" smtClean="0"/>
              <a:t>‹N°›</a:t>
            </a:fld>
            <a:endParaRPr lang="fr-FR"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17B90-74B4-4C3F-8BC3-941162B6672A}" type="datetime1">
              <a:rPr lang="fr-FR" smtClean="0"/>
              <a:pPr/>
              <a:t>13/09/2023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fr-FR" smtClean="0"/>
              <a:t>‹N°›</a:t>
            </a:fld>
            <a:endParaRPr lang="fr-FR"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a:t>
            </a:fld>
            <a:endParaRPr lang="fr-FR" dirty="0"/>
          </a:p>
        </p:txBody>
      </p:sp>
    </p:spTree>
    <p:extLst>
      <p:ext uri="{BB962C8B-B14F-4D97-AF65-F5344CB8AC3E}">
        <p14:creationId xmlns:p14="http://schemas.microsoft.com/office/powerpoint/2010/main" val="322885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11</a:t>
            </a:fld>
            <a:endParaRPr lang="fr-FR" dirty="0"/>
          </a:p>
        </p:txBody>
      </p:sp>
    </p:spTree>
    <p:extLst>
      <p:ext uri="{BB962C8B-B14F-4D97-AF65-F5344CB8AC3E}">
        <p14:creationId xmlns:p14="http://schemas.microsoft.com/office/powerpoint/2010/main" val="379037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12</a:t>
            </a:fld>
            <a:endParaRPr lang="fr-FR" dirty="0"/>
          </a:p>
        </p:txBody>
      </p:sp>
    </p:spTree>
    <p:extLst>
      <p:ext uri="{BB962C8B-B14F-4D97-AF65-F5344CB8AC3E}">
        <p14:creationId xmlns:p14="http://schemas.microsoft.com/office/powerpoint/2010/main" val="365243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13</a:t>
            </a:fld>
            <a:endParaRPr lang="fr-FR" dirty="0"/>
          </a:p>
        </p:txBody>
      </p:sp>
    </p:spTree>
    <p:extLst>
      <p:ext uri="{BB962C8B-B14F-4D97-AF65-F5344CB8AC3E}">
        <p14:creationId xmlns:p14="http://schemas.microsoft.com/office/powerpoint/2010/main" val="27300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3</a:t>
            </a:fld>
            <a:endParaRPr lang="fr-FR" dirty="0"/>
          </a:p>
        </p:txBody>
      </p:sp>
    </p:spTree>
    <p:extLst>
      <p:ext uri="{BB962C8B-B14F-4D97-AF65-F5344CB8AC3E}">
        <p14:creationId xmlns:p14="http://schemas.microsoft.com/office/powerpoint/2010/main" val="132798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4</a:t>
            </a:fld>
            <a:endParaRPr lang="fr-FR" dirty="0"/>
          </a:p>
        </p:txBody>
      </p:sp>
    </p:spTree>
    <p:extLst>
      <p:ext uri="{BB962C8B-B14F-4D97-AF65-F5344CB8AC3E}">
        <p14:creationId xmlns:p14="http://schemas.microsoft.com/office/powerpoint/2010/main" val="132500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5</a:t>
            </a:fld>
            <a:endParaRPr lang="fr-FR" dirty="0"/>
          </a:p>
        </p:txBody>
      </p:sp>
    </p:spTree>
    <p:extLst>
      <p:ext uri="{BB962C8B-B14F-4D97-AF65-F5344CB8AC3E}">
        <p14:creationId xmlns:p14="http://schemas.microsoft.com/office/powerpoint/2010/main" val="75984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6</a:t>
            </a:fld>
            <a:endParaRPr lang="fr-FR" dirty="0"/>
          </a:p>
        </p:txBody>
      </p:sp>
    </p:spTree>
    <p:extLst>
      <p:ext uri="{BB962C8B-B14F-4D97-AF65-F5344CB8AC3E}">
        <p14:creationId xmlns:p14="http://schemas.microsoft.com/office/powerpoint/2010/main" val="1501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7</a:t>
            </a:fld>
            <a:endParaRPr lang="fr-FR" dirty="0"/>
          </a:p>
        </p:txBody>
      </p:sp>
    </p:spTree>
    <p:extLst>
      <p:ext uri="{BB962C8B-B14F-4D97-AF65-F5344CB8AC3E}">
        <p14:creationId xmlns:p14="http://schemas.microsoft.com/office/powerpoint/2010/main" val="23688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8</a:t>
            </a:fld>
            <a:endParaRPr lang="fr-FR" dirty="0"/>
          </a:p>
        </p:txBody>
      </p:sp>
    </p:spTree>
    <p:extLst>
      <p:ext uri="{BB962C8B-B14F-4D97-AF65-F5344CB8AC3E}">
        <p14:creationId xmlns:p14="http://schemas.microsoft.com/office/powerpoint/2010/main" val="72119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9</a:t>
            </a:fld>
            <a:endParaRPr lang="fr-FR" dirty="0"/>
          </a:p>
        </p:txBody>
      </p:sp>
    </p:spTree>
    <p:extLst>
      <p:ext uri="{BB962C8B-B14F-4D97-AF65-F5344CB8AC3E}">
        <p14:creationId xmlns:p14="http://schemas.microsoft.com/office/powerpoint/2010/main" val="38416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10</a:t>
            </a:fld>
            <a:endParaRPr lang="fr-FR" dirty="0"/>
          </a:p>
        </p:txBody>
      </p:sp>
    </p:spTree>
    <p:extLst>
      <p:ext uri="{BB962C8B-B14F-4D97-AF65-F5344CB8AC3E}">
        <p14:creationId xmlns:p14="http://schemas.microsoft.com/office/powerpoint/2010/main" val="306069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fr-FR" noProof="0"/>
              <a:t>Modifiez le style du titre</a:t>
            </a:r>
            <a:endParaRPr lang="fr-FR" noProof="0" dirty="0"/>
          </a:p>
        </p:txBody>
      </p:sp>
      <p:sp>
        <p:nvSpPr>
          <p:cNvPr id="3" name="Sous-titr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4" name="Espace réservé de la date 3">
            <a:extLst>
              <a:ext uri="{FF2B5EF4-FFF2-40B4-BE49-F238E27FC236}">
                <a16:creationId xmlns:a16="http://schemas.microsoft.com/office/drawing/2014/main" id="{88B91F7B-C4AF-4FC6-A6BE-657DEF6D5358}"/>
              </a:ext>
            </a:extLst>
          </p:cNvPr>
          <p:cNvSpPr>
            <a:spLocks noGrp="1"/>
          </p:cNvSpPr>
          <p:nvPr>
            <p:ph type="dt" sz="half" idx="10"/>
          </p:nvPr>
        </p:nvSpPr>
        <p:spPr/>
        <p:txBody>
          <a:bodyPr rtlCol="0"/>
          <a:lstStyle/>
          <a:p>
            <a:pPr rtl="0"/>
            <a:fld id="{3EF5AEC0-4151-413B-B0AC-25490BB0CB5E}" type="datetime1">
              <a:rPr lang="fr-FR" noProof="0" smtClean="0"/>
              <a:t>13/09/2023</a:t>
            </a:fld>
            <a:endParaRPr lang="fr-FR" noProof="0" dirty="0"/>
          </a:p>
        </p:txBody>
      </p:sp>
      <p:sp>
        <p:nvSpPr>
          <p:cNvPr id="5" name="Espace réservé du pied de page 4">
            <a:extLst>
              <a:ext uri="{FF2B5EF4-FFF2-40B4-BE49-F238E27FC236}">
                <a16:creationId xmlns:a16="http://schemas.microsoft.com/office/drawing/2014/main" id="{5BED32F8-B0C7-4332-B0A5-BC19DD8C4CF5}"/>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21895097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troi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
        <p:nvSpPr>
          <p:cNvPr id="2" name="Titre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fr-FR" noProof="0"/>
              <a:t>Modifiez le style du titre</a:t>
            </a:r>
            <a:endParaRPr lang="fr-FR" noProof="0" dirty="0"/>
          </a:p>
        </p:txBody>
      </p:sp>
      <p:sp>
        <p:nvSpPr>
          <p:cNvPr id="5" name="Espace réservé de la date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EF4C82B4-8B3A-4E10-90A0-1A401C0F4F84}" type="datetime1">
              <a:rPr lang="fr-FR" noProof="0" smtClean="0"/>
              <a:t>13/09/2023</a:t>
            </a:fld>
            <a:endParaRPr lang="fr-FR" noProof="0" dirty="0"/>
          </a:p>
        </p:txBody>
      </p:sp>
      <p:sp>
        <p:nvSpPr>
          <p:cNvPr id="6" name="Espace réservé du pied de page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fr-FR" noProof="0" dirty="0"/>
          </a:p>
        </p:txBody>
      </p:sp>
      <p:sp>
        <p:nvSpPr>
          <p:cNvPr id="12" name="Espace réservé d’image 11">
            <a:extLst>
              <a:ext uri="{FF2B5EF4-FFF2-40B4-BE49-F238E27FC236}">
                <a16:creationId xmlns:a16="http://schemas.microsoft.com/office/drawing/2014/main"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rtlCol="0"/>
          <a:lstStyle/>
          <a:p>
            <a:pPr rtl="0"/>
            <a:r>
              <a:rPr lang="fr-FR" noProof="0"/>
              <a:t>Cliquez sur l'icône pour ajouter une image</a:t>
            </a:r>
            <a:endParaRPr lang="fr-FR" noProof="0" dirty="0"/>
          </a:p>
        </p:txBody>
      </p:sp>
      <p:sp>
        <p:nvSpPr>
          <p:cNvPr id="17" name="Espace réservé d’image 11">
            <a:extLst>
              <a:ext uri="{FF2B5EF4-FFF2-40B4-BE49-F238E27FC236}">
                <a16:creationId xmlns:a16="http://schemas.microsoft.com/office/drawing/2014/main"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rtlCol="0"/>
          <a:lstStyle/>
          <a:p>
            <a:pPr rtl="0"/>
            <a:r>
              <a:rPr lang="fr-FR" noProof="0"/>
              <a:t>Cliquez sur l'icône pour ajouter une image</a:t>
            </a:r>
            <a:endParaRPr lang="fr-FR" noProof="0" dirty="0"/>
          </a:p>
        </p:txBody>
      </p:sp>
      <p:sp>
        <p:nvSpPr>
          <p:cNvPr id="14" name="Espace réservé d’image 11">
            <a:extLst>
              <a:ext uri="{FF2B5EF4-FFF2-40B4-BE49-F238E27FC236}">
                <a16:creationId xmlns:a16="http://schemas.microsoft.com/office/drawing/2014/main" id="{57A4D097-9603-42DC-888D-8039CE6ADC94}"/>
              </a:ext>
            </a:extLst>
          </p:cNvPr>
          <p:cNvSpPr>
            <a:spLocks noGrp="1"/>
          </p:cNvSpPr>
          <p:nvPr>
            <p:ph type="pic" sz="quarter" idx="16"/>
          </p:nvPr>
        </p:nvSpPr>
        <p:spPr>
          <a:xfrm>
            <a:off x="4587240" y="2019165"/>
            <a:ext cx="3017520" cy="3017520"/>
          </a:xfrm>
          <a:prstGeom prst="ellipse">
            <a:avLst/>
          </a:prstGeom>
          <a:noFill/>
        </p:spPr>
        <p:txBody>
          <a:bodyPr rtlCol="0"/>
          <a:lstStyle/>
          <a:p>
            <a:pPr rtl="0"/>
            <a:r>
              <a:rPr lang="fr-FR" noProof="0"/>
              <a:t>Cliquez sur l'icône pour ajouter une image</a:t>
            </a:r>
            <a:endParaRPr lang="fr-FR" noProof="0" dirty="0"/>
          </a:p>
        </p:txBody>
      </p:sp>
      <p:sp>
        <p:nvSpPr>
          <p:cNvPr id="25" name="Espace réservé du texte 23">
            <a:extLst>
              <a:ext uri="{FF2B5EF4-FFF2-40B4-BE49-F238E27FC236}">
                <a16:creationId xmlns:a16="http://schemas.microsoft.com/office/drawing/2014/main" id="{B9B9E0BA-35AD-4D69-9A03-35F2509C2C27}"/>
              </a:ext>
            </a:extLst>
          </p:cNvPr>
          <p:cNvSpPr>
            <a:spLocks noGrp="1"/>
          </p:cNvSpPr>
          <p:nvPr>
            <p:ph type="body" sz="quarter" idx="19"/>
          </p:nvPr>
        </p:nvSpPr>
        <p:spPr>
          <a:xfrm>
            <a:off x="1612900"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fr-FR" noProof="0"/>
              <a:t>Modifier les styles du texte du masque</a:t>
            </a:r>
          </a:p>
        </p:txBody>
      </p:sp>
      <p:sp>
        <p:nvSpPr>
          <p:cNvPr id="26" name="Espace réservé du texte 23">
            <a:extLst>
              <a:ext uri="{FF2B5EF4-FFF2-40B4-BE49-F238E27FC236}">
                <a16:creationId xmlns:a16="http://schemas.microsoft.com/office/drawing/2014/main" id="{B1CC61B3-695C-423D-8F0B-45674DC932B3}"/>
              </a:ext>
            </a:extLst>
          </p:cNvPr>
          <p:cNvSpPr>
            <a:spLocks noGrp="1"/>
          </p:cNvSpPr>
          <p:nvPr>
            <p:ph type="body" sz="quarter" idx="20"/>
          </p:nvPr>
        </p:nvSpPr>
        <p:spPr>
          <a:xfrm>
            <a:off x="4745831" y="5236700"/>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fr-FR" noProof="0"/>
              <a:t>Modifier les styles du texte du masque</a:t>
            </a:r>
          </a:p>
        </p:txBody>
      </p:sp>
      <p:sp>
        <p:nvSpPr>
          <p:cNvPr id="27" name="Espace réservé du texte 23">
            <a:extLst>
              <a:ext uri="{FF2B5EF4-FFF2-40B4-BE49-F238E27FC236}">
                <a16:creationId xmlns:a16="http://schemas.microsoft.com/office/drawing/2014/main" id="{B870F23E-35A1-4942-A685-641AA883066A}"/>
              </a:ext>
            </a:extLst>
          </p:cNvPr>
          <p:cNvSpPr>
            <a:spLocks noGrp="1"/>
          </p:cNvSpPr>
          <p:nvPr>
            <p:ph type="body" sz="quarter" idx="21"/>
          </p:nvPr>
        </p:nvSpPr>
        <p:spPr>
          <a:xfrm>
            <a:off x="7878762"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fr-FR" noProof="0"/>
              <a:t>Modifier les styles du texte du masque</a:t>
            </a:r>
          </a:p>
        </p:txBody>
      </p:sp>
      <p:sp>
        <p:nvSpPr>
          <p:cNvPr id="29" name="Espace réservé d’image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12192000" cy="6858000"/>
          </a:xfrm>
        </p:spPr>
        <p:txBody>
          <a:bodyPr rtlCol="0"/>
          <a:lstStyle>
            <a:lvl1pPr marL="0" indent="0" algn="ctr">
              <a:buNone/>
              <a:defRPr/>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4999237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11141-A77D-4E0E-8CAF-4CD3B279937B}"/>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017EFDE0-5A54-402A-B0C3-6BC0BB739C25}"/>
              </a:ext>
            </a:extLst>
          </p:cNvPr>
          <p:cNvSpPr>
            <a:spLocks noGrp="1"/>
          </p:cNvSpPr>
          <p:nvPr>
            <p:ph idx="1"/>
          </p:nvPr>
        </p:nvSpPr>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a:extLst>
              <a:ext uri="{FF2B5EF4-FFF2-40B4-BE49-F238E27FC236}">
                <a16:creationId xmlns:a16="http://schemas.microsoft.com/office/drawing/2014/main" id="{8A2825AD-4585-4E37-A076-3D0070C9300C}"/>
              </a:ext>
            </a:extLst>
          </p:cNvPr>
          <p:cNvSpPr>
            <a:spLocks noGrp="1"/>
          </p:cNvSpPr>
          <p:nvPr>
            <p:ph type="dt" sz="half" idx="10"/>
          </p:nvPr>
        </p:nvSpPr>
        <p:spPr/>
        <p:txBody>
          <a:bodyPr rtlCol="0"/>
          <a:lstStyle/>
          <a:p>
            <a:pPr rtl="0"/>
            <a:fld id="{82CC9460-AC45-4D28-8D2A-992BD279ED0A}" type="datetime1">
              <a:rPr lang="fr-FR" noProof="0" smtClean="0"/>
              <a:t>13/09/2023</a:t>
            </a:fld>
            <a:endParaRPr lang="fr-FR" noProof="0" dirty="0"/>
          </a:p>
        </p:txBody>
      </p:sp>
      <p:sp>
        <p:nvSpPr>
          <p:cNvPr id="5" name="Espace réservé du pied de page 4">
            <a:extLst>
              <a:ext uri="{FF2B5EF4-FFF2-40B4-BE49-F238E27FC236}">
                <a16:creationId xmlns:a16="http://schemas.microsoft.com/office/drawing/2014/main" id="{512064AD-EDC3-4B13-8CD6-49EB60099ED4}"/>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332546522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rtlCol="0" anchor="b"/>
          <a:lstStyle>
            <a:lvl1pPr>
              <a:defRPr sz="6000"/>
            </a:lvl1pPr>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Modifier les styles du texte du masque</a:t>
            </a:r>
          </a:p>
        </p:txBody>
      </p:sp>
      <p:sp>
        <p:nvSpPr>
          <p:cNvPr id="4" name="Espace réservé de la date 3">
            <a:extLst>
              <a:ext uri="{FF2B5EF4-FFF2-40B4-BE49-F238E27FC236}">
                <a16:creationId xmlns:a16="http://schemas.microsoft.com/office/drawing/2014/main" id="{B24D83DC-20E7-4B71-9794-36FC33B1BA03}"/>
              </a:ext>
            </a:extLst>
          </p:cNvPr>
          <p:cNvSpPr>
            <a:spLocks noGrp="1"/>
          </p:cNvSpPr>
          <p:nvPr>
            <p:ph type="dt" sz="half" idx="10"/>
          </p:nvPr>
        </p:nvSpPr>
        <p:spPr/>
        <p:txBody>
          <a:bodyPr rtlCol="0"/>
          <a:lstStyle/>
          <a:p>
            <a:pPr rtl="0"/>
            <a:fld id="{0B46C2EC-951B-4188-89DD-3C234AE22C8A}" type="datetime1">
              <a:rPr lang="fr-FR" noProof="0" smtClean="0"/>
              <a:t>13/09/2023</a:t>
            </a:fld>
            <a:endParaRPr lang="fr-FR" noProof="0" dirty="0"/>
          </a:p>
        </p:txBody>
      </p:sp>
      <p:sp>
        <p:nvSpPr>
          <p:cNvPr id="5" name="Espace réservé du pied de page 4">
            <a:extLst>
              <a:ext uri="{FF2B5EF4-FFF2-40B4-BE49-F238E27FC236}">
                <a16:creationId xmlns:a16="http://schemas.microsoft.com/office/drawing/2014/main" id="{44E7D103-1290-4592-B37C-19C9C9DBEAE4}"/>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19332012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
        <p:nvSpPr>
          <p:cNvPr id="2" name="Titre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0BF895AD-A578-491A-A8E0-796FBA1CFCCA}" type="datetime1">
              <a:rPr lang="fr-FR" noProof="0" smtClean="0"/>
              <a:t>13/09/2023</a:t>
            </a:fld>
            <a:endParaRPr lang="fr-FR" noProof="0" dirty="0"/>
          </a:p>
        </p:txBody>
      </p:sp>
      <p:sp>
        <p:nvSpPr>
          <p:cNvPr id="6" name="Espace réservé du pied de page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fr-FR" noProof="0" dirty="0"/>
          </a:p>
        </p:txBody>
      </p:sp>
    </p:spTree>
    <p:extLst>
      <p:ext uri="{BB962C8B-B14F-4D97-AF65-F5344CB8AC3E}">
        <p14:creationId xmlns:p14="http://schemas.microsoft.com/office/powerpoint/2010/main" val="132503672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4" name="Espace réservé du contenu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id="{2A93A737-E48B-4909-BE04-F55B58103257}"/>
              </a:ext>
            </a:extLst>
          </p:cNvPr>
          <p:cNvSpPr>
            <a:spLocks noGrp="1"/>
          </p:cNvSpPr>
          <p:nvPr>
            <p:ph type="body" sz="quarter" idx="3" hasCustomPrompt="1"/>
          </p:nvPr>
        </p:nvSpPr>
        <p:spPr>
          <a:xfrm>
            <a:off x="6172200" y="1681163"/>
            <a:ext cx="5183188" cy="823912"/>
          </a:xfrm>
        </p:spPr>
        <p:txBody>
          <a:bodyPr rtlCol="0"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128E5984-EE76-4972-A77C-789403698123}" type="datetime1">
              <a:rPr lang="fr-FR" noProof="0" smtClean="0"/>
              <a:t>13/09/2023</a:t>
            </a:fld>
            <a:endParaRPr lang="fr-FR" noProof="0" dirty="0"/>
          </a:p>
        </p:txBody>
      </p:sp>
      <p:sp>
        <p:nvSpPr>
          <p:cNvPr id="8" name="Espace réservé du pied de page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fr-FR" noProof="0" dirty="0"/>
          </a:p>
        </p:txBody>
      </p:sp>
      <p:sp>
        <p:nvSpPr>
          <p:cNvPr id="9" name="Espace réservé du numéro de diapositive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40327695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789EF5-3FD9-4423-A9E8-B67B4E902E9B}"/>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a:extLst>
              <a:ext uri="{FF2B5EF4-FFF2-40B4-BE49-F238E27FC236}">
                <a16:creationId xmlns:a16="http://schemas.microsoft.com/office/drawing/2014/main" id="{030D7191-31B4-440E-A4E9-F412FA55824C}"/>
              </a:ext>
            </a:extLst>
          </p:cNvPr>
          <p:cNvSpPr>
            <a:spLocks noGrp="1"/>
          </p:cNvSpPr>
          <p:nvPr>
            <p:ph type="dt" sz="half" idx="10"/>
          </p:nvPr>
        </p:nvSpPr>
        <p:spPr/>
        <p:txBody>
          <a:bodyPr rtlCol="0"/>
          <a:lstStyle/>
          <a:p>
            <a:pPr rtl="0"/>
            <a:fld id="{4C6921A3-122E-4A1E-A73D-70B4FCDA7E44}" type="datetime1">
              <a:rPr lang="fr-FR" noProof="0" smtClean="0"/>
              <a:t>13/09/2023</a:t>
            </a:fld>
            <a:endParaRPr lang="fr-FR" noProof="0" dirty="0"/>
          </a:p>
        </p:txBody>
      </p:sp>
      <p:sp>
        <p:nvSpPr>
          <p:cNvPr id="4" name="Espace réservé du pied de page 3">
            <a:extLst>
              <a:ext uri="{FF2B5EF4-FFF2-40B4-BE49-F238E27FC236}">
                <a16:creationId xmlns:a16="http://schemas.microsoft.com/office/drawing/2014/main" id="{8EC85CB6-0880-4BF0-8E98-291E70C71377}"/>
              </a:ext>
            </a:extLst>
          </p:cNvPr>
          <p:cNvSpPr>
            <a:spLocks noGrp="1"/>
          </p:cNvSpPr>
          <p:nvPr>
            <p:ph type="ftr" sz="quarter" idx="11"/>
          </p:nvPr>
        </p:nvSpPr>
        <p:spPr/>
        <p:txBody>
          <a:bodyPr rtlCol="0"/>
          <a:lstStyle/>
          <a:p>
            <a:pPr rtl="0"/>
            <a:endParaRPr lang="fr-FR" noProof="0" dirty="0"/>
          </a:p>
        </p:txBody>
      </p:sp>
      <p:sp>
        <p:nvSpPr>
          <p:cNvPr id="5" name="Espace réservé du numéro de diapositive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36919032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55C546-684A-45B9-8890-66DC55DF7D06}"/>
              </a:ext>
            </a:extLst>
          </p:cNvPr>
          <p:cNvSpPr>
            <a:spLocks noGrp="1"/>
          </p:cNvSpPr>
          <p:nvPr>
            <p:ph type="dt" sz="half" idx="10"/>
          </p:nvPr>
        </p:nvSpPr>
        <p:spPr/>
        <p:txBody>
          <a:bodyPr rtlCol="0"/>
          <a:lstStyle/>
          <a:p>
            <a:pPr rtl="0"/>
            <a:fld id="{C93387BA-9A4F-4085-8A5D-5732F67FD2F6}" type="datetime1">
              <a:rPr lang="fr-FR" noProof="0" smtClean="0"/>
              <a:t>13/09/2023</a:t>
            </a:fld>
            <a:endParaRPr lang="fr-FR" noProof="0" dirty="0"/>
          </a:p>
        </p:txBody>
      </p:sp>
      <p:sp>
        <p:nvSpPr>
          <p:cNvPr id="3" name="Espace réservé du pied de page 2">
            <a:extLst>
              <a:ext uri="{FF2B5EF4-FFF2-40B4-BE49-F238E27FC236}">
                <a16:creationId xmlns:a16="http://schemas.microsoft.com/office/drawing/2014/main" id="{4543EBDF-D696-42F7-B962-56F5FEE120CC}"/>
              </a:ext>
            </a:extLst>
          </p:cNvPr>
          <p:cNvSpPr>
            <a:spLocks noGrp="1"/>
          </p:cNvSpPr>
          <p:nvPr>
            <p:ph type="ftr" sz="quarter" idx="11"/>
          </p:nvPr>
        </p:nvSpPr>
        <p:spPr/>
        <p:txBody>
          <a:bodyPr rtlCol="0"/>
          <a:lstStyle/>
          <a:p>
            <a:pPr rtl="0"/>
            <a:endParaRPr lang="fr-FR" noProof="0" dirty="0"/>
          </a:p>
        </p:txBody>
      </p:sp>
      <p:sp>
        <p:nvSpPr>
          <p:cNvPr id="4" name="Espace réservé du numéro de diapositive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27460254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5" name="Espace réservé de la date 4">
            <a:extLst>
              <a:ext uri="{FF2B5EF4-FFF2-40B4-BE49-F238E27FC236}">
                <a16:creationId xmlns:a16="http://schemas.microsoft.com/office/drawing/2014/main" id="{7989DE91-7A80-4682-9D32-2CD41DEFB7B2}"/>
              </a:ext>
            </a:extLst>
          </p:cNvPr>
          <p:cNvSpPr>
            <a:spLocks noGrp="1"/>
          </p:cNvSpPr>
          <p:nvPr>
            <p:ph type="dt" sz="half" idx="10"/>
          </p:nvPr>
        </p:nvSpPr>
        <p:spPr/>
        <p:txBody>
          <a:bodyPr rtlCol="0"/>
          <a:lstStyle/>
          <a:p>
            <a:pPr rtl="0"/>
            <a:fld id="{DE19E735-B1DE-44EE-B499-70EBF05DD47E}" type="datetime1">
              <a:rPr lang="fr-FR" noProof="0" smtClean="0"/>
              <a:t>13/09/2023</a:t>
            </a:fld>
            <a:endParaRPr lang="fr-FR" noProof="0" dirty="0"/>
          </a:p>
        </p:txBody>
      </p:sp>
      <p:sp>
        <p:nvSpPr>
          <p:cNvPr id="6" name="Espace réservé du pied de page 5">
            <a:extLst>
              <a:ext uri="{FF2B5EF4-FFF2-40B4-BE49-F238E27FC236}">
                <a16:creationId xmlns:a16="http://schemas.microsoft.com/office/drawing/2014/main" id="{7B9E2482-2E7D-4868-95A7-4A55B40FECE1}"/>
              </a:ext>
            </a:extLst>
          </p:cNvPr>
          <p:cNvSpPr>
            <a:spLocks noGrp="1"/>
          </p:cNvSpPr>
          <p:nvPr>
            <p:ph type="ftr" sz="quarter" idx="11"/>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296262566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3" name="Espace réservé d’image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5" name="Espace réservé de la date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B23FDE28-C6B5-4FC2-A144-671863FE142F}" type="datetime1">
              <a:rPr lang="fr-FR" noProof="0" smtClean="0"/>
              <a:t>13/09/2023</a:t>
            </a:fld>
            <a:endParaRPr lang="fr-FR" noProof="0" dirty="0"/>
          </a:p>
        </p:txBody>
      </p:sp>
      <p:sp>
        <p:nvSpPr>
          <p:cNvPr id="6" name="Espace réservé du pied de page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236744368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832D104-F6EF-46A3-BB8C-CC3974B9BBC4}" type="datetime1">
              <a:rPr lang="fr-FR" noProof="0" smtClean="0"/>
              <a:t>13/09/2023</a:t>
            </a:fld>
            <a:endParaRPr lang="fr-FR" noProof="0" dirty="0"/>
          </a:p>
        </p:txBody>
      </p:sp>
      <p:sp>
        <p:nvSpPr>
          <p:cNvPr id="5" name="Espace réservé du pied de page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10" name="Ovale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numéro de diapositive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700" i="1">
                <a:solidFill>
                  <a:schemeClr val="tx2">
                    <a:alpha val="70000"/>
                  </a:schemeClr>
                </a:solidFill>
              </a:defRPr>
            </a:lvl1pPr>
          </a:lstStyle>
          <a:p>
            <a:fld id="{82EE24B5-652C-4DB5-B7C3-B5BBEC1280B1}" type="slidenum">
              <a:rPr lang="fr-FR" noProof="0" smtClean="0"/>
              <a:pPr/>
              <a:t>‹N°›</a:t>
            </a:fld>
            <a:endParaRPr lang="fr-FR"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p:transition spd="slow">
    <p:push dir="u"/>
  </p:transition>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E745F20-F130-4708-BD5A-1A4FF4BE4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objet 3" descr="Personnes avec des documents">
            <a:extLst>
              <a:ext uri="{FF2B5EF4-FFF2-40B4-BE49-F238E27FC236}">
                <a16:creationId xmlns:a16="http://schemas.microsoft.com/office/drawing/2014/main"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2" name="Titre 1">
            <a:extLst>
              <a:ext uri="{FF2B5EF4-FFF2-40B4-BE49-F238E27FC236}">
                <a16:creationId xmlns:a16="http://schemas.microsoft.com/office/drawing/2014/main" id="{AFB6C91D-4B22-49F1-9A0B-ABEB9E1F5A26}"/>
              </a:ext>
            </a:extLst>
          </p:cNvPr>
          <p:cNvSpPr>
            <a:spLocks noGrp="1"/>
          </p:cNvSpPr>
          <p:nvPr>
            <p:ph type="ctrTitle"/>
          </p:nvPr>
        </p:nvSpPr>
        <p:spPr bwMode="ltGray">
          <a:xfrm>
            <a:off x="1524000" y="1548882"/>
            <a:ext cx="9144000" cy="2618681"/>
          </a:xfrm>
        </p:spPr>
        <p:txBody>
          <a:bodyPr rtlCol="0">
            <a:normAutofit/>
          </a:bodyPr>
          <a:lstStyle/>
          <a:p>
            <a:r>
              <a:rPr lang="fr-FR" sz="5000" dirty="0"/>
              <a:t>SORTIES et VOYAGES </a:t>
            </a:r>
            <a:br>
              <a:rPr lang="fr-FR" sz="5000" dirty="0"/>
            </a:br>
            <a:r>
              <a:rPr lang="fr-FR" sz="5000" dirty="0"/>
              <a:t>scolaires</a:t>
            </a:r>
            <a:endParaRPr lang="fr-FR" sz="5000" dirty="0">
              <a:solidFill>
                <a:schemeClr val="bg1"/>
              </a:solidFill>
            </a:endParaRPr>
          </a:p>
        </p:txBody>
      </p:sp>
      <p:sp>
        <p:nvSpPr>
          <p:cNvPr id="3" name="Sous-titre 2">
            <a:extLst>
              <a:ext uri="{FF2B5EF4-FFF2-40B4-BE49-F238E27FC236}">
                <a16:creationId xmlns:a16="http://schemas.microsoft.com/office/drawing/2014/main" id="{2F8CF06A-B594-4BA2-8B1E-D649096D742F}"/>
              </a:ext>
            </a:extLst>
          </p:cNvPr>
          <p:cNvSpPr>
            <a:spLocks noGrp="1"/>
          </p:cNvSpPr>
          <p:nvPr>
            <p:ph type="subTitle" idx="1"/>
          </p:nvPr>
        </p:nvSpPr>
        <p:spPr bwMode="blackGray">
          <a:xfrm>
            <a:off x="4044000" y="4221162"/>
            <a:ext cx="4104000" cy="882001"/>
          </a:xfrm>
          <a:solidFill>
            <a:schemeClr val="accent2">
              <a:alpha val="90000"/>
            </a:schemeClr>
          </a:solidFill>
        </p:spPr>
        <p:txBody>
          <a:bodyPr rtlCol="0" anchor="ctr" anchorCtr="0">
            <a:normAutofit/>
          </a:bodyPr>
          <a:lstStyle/>
          <a:p>
            <a:pPr rtl="0"/>
            <a:r>
              <a:rPr lang="fr-FR" sz="2500" b="1" i="1" spc="65" dirty="0">
                <a:solidFill>
                  <a:schemeClr val="accent1"/>
                </a:solidFill>
                <a:cs typeface="Arial"/>
              </a:rPr>
              <a:t>Circulaire du 13-6-2023</a:t>
            </a:r>
          </a:p>
        </p:txBody>
      </p:sp>
      <p:sp>
        <p:nvSpPr>
          <p:cNvPr id="6" name="objet 7" descr="Rectangle beige">
            <a:extLst>
              <a:ext uri="{FF2B5EF4-FFF2-40B4-BE49-F238E27FC236}">
                <a16:creationId xmlns:a16="http://schemas.microsoft.com/office/drawing/2014/main" id="{B36975AA-C62E-46BE-9382-E2CF56FDF817}"/>
              </a:ext>
            </a:extLst>
          </p:cNvPr>
          <p:cNvSpPr/>
          <p:nvPr/>
        </p:nvSpPr>
        <p:spPr bwMode="white">
          <a:xfrm>
            <a:off x="3297547" y="3328982"/>
            <a:ext cx="561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fr-FR" dirty="0"/>
          </a:p>
        </p:txBody>
      </p:sp>
      <p:pic>
        <p:nvPicPr>
          <p:cNvPr id="7" name="Image 6">
            <a:extLst>
              <a:ext uri="{FF2B5EF4-FFF2-40B4-BE49-F238E27FC236}">
                <a16:creationId xmlns:a16="http://schemas.microsoft.com/office/drawing/2014/main" id="{84C14391-1ED0-4925-B671-534EB0358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59" y="456913"/>
            <a:ext cx="3229426" cy="1038370"/>
          </a:xfrm>
          <a:prstGeom prst="rect">
            <a:avLst/>
          </a:prstGeom>
        </p:spPr>
      </p:pic>
    </p:spTree>
    <p:extLst>
      <p:ext uri="{BB962C8B-B14F-4D97-AF65-F5344CB8AC3E}">
        <p14:creationId xmlns:p14="http://schemas.microsoft.com/office/powerpoint/2010/main" val="10935560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3473"/>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10</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VOYAGES scolaires (avec nuitées – 2/5)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18" name="Rectangle 17">
            <a:extLst>
              <a:ext uri="{FF2B5EF4-FFF2-40B4-BE49-F238E27FC236}">
                <a16:creationId xmlns:a16="http://schemas.microsoft.com/office/drawing/2014/main" id="{F79377BC-E87B-4AA0-95E4-E6CE62E5FA17}"/>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Procédure d’autorisation d’un voyage scolaire</a:t>
            </a:r>
          </a:p>
        </p:txBody>
      </p:sp>
      <p:sp>
        <p:nvSpPr>
          <p:cNvPr id="2" name="Rectangle : coins arrondis 1">
            <a:extLst>
              <a:ext uri="{FF2B5EF4-FFF2-40B4-BE49-F238E27FC236}">
                <a16:creationId xmlns:a16="http://schemas.microsoft.com/office/drawing/2014/main" id="{B363F07F-EA03-4FEA-9538-B09E410975E7}"/>
              </a:ext>
            </a:extLst>
          </p:cNvPr>
          <p:cNvSpPr/>
          <p:nvPr/>
        </p:nvSpPr>
        <p:spPr>
          <a:xfrm>
            <a:off x="190500" y="2743055"/>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1</a:t>
            </a:r>
          </a:p>
          <a:p>
            <a:pPr algn="ctr"/>
            <a:r>
              <a:rPr lang="fr-FR" sz="1400" dirty="0"/>
              <a:t>Constitution du dossier de demande d’autorisation par l’enseignant</a:t>
            </a:r>
          </a:p>
        </p:txBody>
      </p:sp>
      <p:sp>
        <p:nvSpPr>
          <p:cNvPr id="13" name="Rectangle : coins arrondis 12">
            <a:extLst>
              <a:ext uri="{FF2B5EF4-FFF2-40B4-BE49-F238E27FC236}">
                <a16:creationId xmlns:a16="http://schemas.microsoft.com/office/drawing/2014/main" id="{1ADA404E-7979-47FA-98C4-783482A8F298}"/>
              </a:ext>
            </a:extLst>
          </p:cNvPr>
          <p:cNvSpPr/>
          <p:nvPr/>
        </p:nvSpPr>
        <p:spPr>
          <a:xfrm>
            <a:off x="2652699" y="2743055"/>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2</a:t>
            </a:r>
          </a:p>
          <a:p>
            <a:pPr algn="ctr"/>
            <a:r>
              <a:rPr lang="fr-FR" sz="1400" dirty="0"/>
              <a:t>Transmission du dossier par le directeur à l’IEN</a:t>
            </a:r>
          </a:p>
        </p:txBody>
      </p:sp>
      <p:sp>
        <p:nvSpPr>
          <p:cNvPr id="14" name="Rectangle : coins arrondis 13">
            <a:extLst>
              <a:ext uri="{FF2B5EF4-FFF2-40B4-BE49-F238E27FC236}">
                <a16:creationId xmlns:a16="http://schemas.microsoft.com/office/drawing/2014/main" id="{B445EE9C-8316-497C-9201-81721212FE97}"/>
              </a:ext>
            </a:extLst>
          </p:cNvPr>
          <p:cNvSpPr/>
          <p:nvPr/>
        </p:nvSpPr>
        <p:spPr>
          <a:xfrm>
            <a:off x="5114897" y="2743055"/>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3</a:t>
            </a:r>
          </a:p>
          <a:p>
            <a:pPr algn="ctr"/>
            <a:r>
              <a:rPr lang="fr-FR" sz="1400" dirty="0"/>
              <a:t>Autorisation écrite de l’IEN</a:t>
            </a:r>
          </a:p>
        </p:txBody>
      </p:sp>
      <p:sp>
        <p:nvSpPr>
          <p:cNvPr id="15" name="Rectangle : coins arrondis 14">
            <a:extLst>
              <a:ext uri="{FF2B5EF4-FFF2-40B4-BE49-F238E27FC236}">
                <a16:creationId xmlns:a16="http://schemas.microsoft.com/office/drawing/2014/main" id="{4395171C-6C69-43D1-B08E-C5BCA55D57C2}"/>
              </a:ext>
            </a:extLst>
          </p:cNvPr>
          <p:cNvSpPr/>
          <p:nvPr/>
        </p:nvSpPr>
        <p:spPr>
          <a:xfrm>
            <a:off x="7577095" y="2743055"/>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a:t>Transmission au DASEN du département d’origine</a:t>
            </a:r>
          </a:p>
        </p:txBody>
      </p:sp>
      <p:sp>
        <p:nvSpPr>
          <p:cNvPr id="16" name="Rectangle : coins arrondis 15">
            <a:extLst>
              <a:ext uri="{FF2B5EF4-FFF2-40B4-BE49-F238E27FC236}">
                <a16:creationId xmlns:a16="http://schemas.microsoft.com/office/drawing/2014/main" id="{1A59314E-F556-4031-B701-E2C09F563553}"/>
              </a:ext>
            </a:extLst>
          </p:cNvPr>
          <p:cNvSpPr/>
          <p:nvPr/>
        </p:nvSpPr>
        <p:spPr>
          <a:xfrm>
            <a:off x="10039292" y="2743055"/>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a:t>Transmission au DASEN du département d’accueil</a:t>
            </a:r>
          </a:p>
        </p:txBody>
      </p:sp>
      <p:sp>
        <p:nvSpPr>
          <p:cNvPr id="17" name="Rectangle : coins arrondis 16">
            <a:extLst>
              <a:ext uri="{FF2B5EF4-FFF2-40B4-BE49-F238E27FC236}">
                <a16:creationId xmlns:a16="http://schemas.microsoft.com/office/drawing/2014/main" id="{5216D34B-713A-4333-809E-2D2C74E24ED0}"/>
              </a:ext>
            </a:extLst>
          </p:cNvPr>
          <p:cNvSpPr/>
          <p:nvPr/>
        </p:nvSpPr>
        <p:spPr>
          <a:xfrm>
            <a:off x="7577094" y="5355670"/>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Si des éléments mettent sérieusement en cause la sécurité, information à l’IEN.</a:t>
            </a:r>
          </a:p>
        </p:txBody>
      </p:sp>
      <p:sp>
        <p:nvSpPr>
          <p:cNvPr id="19" name="Rectangle : coins arrondis 18">
            <a:extLst>
              <a:ext uri="{FF2B5EF4-FFF2-40B4-BE49-F238E27FC236}">
                <a16:creationId xmlns:a16="http://schemas.microsoft.com/office/drawing/2014/main" id="{25580F2D-C8D8-4429-B828-E14995A155A7}"/>
              </a:ext>
            </a:extLst>
          </p:cNvPr>
          <p:cNvSpPr/>
          <p:nvPr/>
        </p:nvSpPr>
        <p:spPr>
          <a:xfrm>
            <a:off x="10039292" y="5355670"/>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Si des éléments mettent sérieusement en cause la sécurité, information au DASEN du département d’origine.</a:t>
            </a:r>
          </a:p>
        </p:txBody>
      </p:sp>
      <p:sp>
        <p:nvSpPr>
          <p:cNvPr id="20" name="Rectangle : coins arrondis 19">
            <a:extLst>
              <a:ext uri="{FF2B5EF4-FFF2-40B4-BE49-F238E27FC236}">
                <a16:creationId xmlns:a16="http://schemas.microsoft.com/office/drawing/2014/main" id="{74E41F7E-E3D4-4BD0-B0AF-BF1778748A88}"/>
              </a:ext>
            </a:extLst>
          </p:cNvPr>
          <p:cNvSpPr/>
          <p:nvPr/>
        </p:nvSpPr>
        <p:spPr>
          <a:xfrm>
            <a:off x="5114896" y="5355670"/>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dirty="0">
                <a:solidFill>
                  <a:schemeClr val="tx1"/>
                </a:solidFill>
              </a:rPr>
              <a:t>Révision de la décision de l’IEN</a:t>
            </a:r>
            <a:r>
              <a:rPr lang="fr-FR" sz="1400" b="1" dirty="0">
                <a:solidFill>
                  <a:schemeClr val="tx1"/>
                </a:solidFill>
              </a:rPr>
              <a:t>.</a:t>
            </a:r>
            <a:endParaRPr lang="fr-FR" sz="1100" dirty="0">
              <a:solidFill>
                <a:schemeClr val="tx1"/>
              </a:solidFill>
            </a:endParaRPr>
          </a:p>
        </p:txBody>
      </p:sp>
      <p:sp>
        <p:nvSpPr>
          <p:cNvPr id="21" name="Flèche : droite 20">
            <a:extLst>
              <a:ext uri="{FF2B5EF4-FFF2-40B4-BE49-F238E27FC236}">
                <a16:creationId xmlns:a16="http://schemas.microsoft.com/office/drawing/2014/main" id="{5F9A8461-A8A8-4A59-8FD5-244A602DA0A9}"/>
              </a:ext>
            </a:extLst>
          </p:cNvPr>
          <p:cNvSpPr/>
          <p:nvPr/>
        </p:nvSpPr>
        <p:spPr>
          <a:xfrm>
            <a:off x="2265291" y="3230424"/>
            <a:ext cx="292617" cy="321262"/>
          </a:xfrm>
          <a:prstGeom prst="rightArrow">
            <a:avLst/>
          </a:prstGeom>
          <a:solidFill>
            <a:srgbClr val="F99927"/>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Flèche : droite 21">
            <a:extLst>
              <a:ext uri="{FF2B5EF4-FFF2-40B4-BE49-F238E27FC236}">
                <a16:creationId xmlns:a16="http://schemas.microsoft.com/office/drawing/2014/main" id="{93103AA7-544D-4748-8C37-7A27735624B6}"/>
              </a:ext>
            </a:extLst>
          </p:cNvPr>
          <p:cNvSpPr/>
          <p:nvPr/>
        </p:nvSpPr>
        <p:spPr>
          <a:xfrm>
            <a:off x="4727489" y="3230424"/>
            <a:ext cx="292617" cy="321262"/>
          </a:xfrm>
          <a:prstGeom prst="rightArrow">
            <a:avLst/>
          </a:prstGeom>
          <a:solidFill>
            <a:srgbClr val="F99927"/>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3" name="Flèche : droite 22">
            <a:extLst>
              <a:ext uri="{FF2B5EF4-FFF2-40B4-BE49-F238E27FC236}">
                <a16:creationId xmlns:a16="http://schemas.microsoft.com/office/drawing/2014/main" id="{70890651-22DE-4966-87ED-8DEE57D79632}"/>
              </a:ext>
            </a:extLst>
          </p:cNvPr>
          <p:cNvSpPr/>
          <p:nvPr/>
        </p:nvSpPr>
        <p:spPr>
          <a:xfrm>
            <a:off x="7189687" y="3230424"/>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Flèche : droite 23">
            <a:extLst>
              <a:ext uri="{FF2B5EF4-FFF2-40B4-BE49-F238E27FC236}">
                <a16:creationId xmlns:a16="http://schemas.microsoft.com/office/drawing/2014/main" id="{ACC1C839-4F11-487F-9019-1B45A36A994B}"/>
              </a:ext>
            </a:extLst>
          </p:cNvPr>
          <p:cNvSpPr/>
          <p:nvPr/>
        </p:nvSpPr>
        <p:spPr>
          <a:xfrm>
            <a:off x="9651886" y="3230424"/>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6" name="Connecteur droit 5">
            <a:extLst>
              <a:ext uri="{FF2B5EF4-FFF2-40B4-BE49-F238E27FC236}">
                <a16:creationId xmlns:a16="http://schemas.microsoft.com/office/drawing/2014/main" id="{E611BDE9-9FAC-49B6-ABEC-D63A101D38C5}"/>
              </a:ext>
            </a:extLst>
          </p:cNvPr>
          <p:cNvCxnSpPr>
            <a:stCxn id="16" idx="2"/>
            <a:endCxn id="19" idx="0"/>
          </p:cNvCxnSpPr>
          <p:nvPr/>
        </p:nvCxnSpPr>
        <p:spPr>
          <a:xfrm>
            <a:off x="11029292" y="4039055"/>
            <a:ext cx="0" cy="1316615"/>
          </a:xfrm>
          <a:prstGeom prst="line">
            <a:avLst/>
          </a:prstGeom>
          <a:ln w="28575">
            <a:solidFill>
              <a:srgbClr val="7FCCFF"/>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8B1E4A94-A935-411D-9645-95ED485E938E}"/>
              </a:ext>
            </a:extLst>
          </p:cNvPr>
          <p:cNvCxnSpPr>
            <a:cxnSpLocks/>
          </p:cNvCxnSpPr>
          <p:nvPr/>
        </p:nvCxnSpPr>
        <p:spPr>
          <a:xfrm>
            <a:off x="8514692" y="4039055"/>
            <a:ext cx="0" cy="1313592"/>
          </a:xfrm>
          <a:prstGeom prst="line">
            <a:avLst/>
          </a:prstGeom>
          <a:ln w="28575">
            <a:solidFill>
              <a:srgbClr val="7FCCFF"/>
            </a:solidFill>
          </a:ln>
        </p:spPr>
        <p:style>
          <a:lnRef idx="1">
            <a:schemeClr val="accent1"/>
          </a:lnRef>
          <a:fillRef idx="0">
            <a:schemeClr val="accent1"/>
          </a:fillRef>
          <a:effectRef idx="0">
            <a:schemeClr val="accent1"/>
          </a:effectRef>
          <a:fontRef idx="minor">
            <a:schemeClr val="tx1"/>
          </a:fontRef>
        </p:style>
      </p:cxnSp>
      <p:sp>
        <p:nvSpPr>
          <p:cNvPr id="28" name="Flèche : droite 27">
            <a:extLst>
              <a:ext uri="{FF2B5EF4-FFF2-40B4-BE49-F238E27FC236}">
                <a16:creationId xmlns:a16="http://schemas.microsoft.com/office/drawing/2014/main" id="{48356D2F-0C56-4B1C-9B1D-E31A3E64CDAB}"/>
              </a:ext>
            </a:extLst>
          </p:cNvPr>
          <p:cNvSpPr/>
          <p:nvPr/>
        </p:nvSpPr>
        <p:spPr>
          <a:xfrm flipH="1">
            <a:off x="7189687" y="5905097"/>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9" name="Flèche : droite 28">
            <a:extLst>
              <a:ext uri="{FF2B5EF4-FFF2-40B4-BE49-F238E27FC236}">
                <a16:creationId xmlns:a16="http://schemas.microsoft.com/office/drawing/2014/main" id="{ED5795F1-894B-46F9-9971-350872A5D024}"/>
              </a:ext>
            </a:extLst>
          </p:cNvPr>
          <p:cNvSpPr/>
          <p:nvPr/>
        </p:nvSpPr>
        <p:spPr>
          <a:xfrm flipH="1">
            <a:off x="9651886" y="5905097"/>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0B70AA7C-3ED9-4855-8016-B0BC78A8E45B}"/>
              </a:ext>
            </a:extLst>
          </p:cNvPr>
          <p:cNvSpPr/>
          <p:nvPr/>
        </p:nvSpPr>
        <p:spPr>
          <a:xfrm>
            <a:off x="104777" y="4580103"/>
            <a:ext cx="4915322" cy="2175275"/>
          </a:xfrm>
          <a:prstGeom prst="rect">
            <a:avLst/>
          </a:prstGeom>
        </p:spPr>
        <p:txBody>
          <a:bodyPr wrap="square">
            <a:spAutoFit/>
          </a:bodyPr>
          <a:lstStyle/>
          <a:p>
            <a:pPr>
              <a:lnSpc>
                <a:spcPct val="120000"/>
              </a:lnSpc>
              <a:spcBef>
                <a:spcPts val="100"/>
              </a:spcBef>
              <a:tabLst>
                <a:tab pos="2781300" algn="l"/>
              </a:tabLst>
            </a:pPr>
            <a:r>
              <a:rPr lang="fr-FR" sz="1400" dirty="0">
                <a:solidFill>
                  <a:schemeClr val="bg1"/>
                </a:solidFill>
              </a:rPr>
              <a:t>Divers éléments ont conduit l’IA-DASEN à proposer une </a:t>
            </a:r>
            <a:r>
              <a:rPr lang="fr-FR" sz="1400" b="1" dirty="0">
                <a:solidFill>
                  <a:schemeClr val="bg1"/>
                </a:solidFill>
              </a:rPr>
              <a:t>adaptation</a:t>
            </a:r>
            <a:r>
              <a:rPr lang="fr-FR" sz="1400" dirty="0">
                <a:solidFill>
                  <a:schemeClr val="bg1"/>
                </a:solidFill>
              </a:rPr>
              <a:t> </a:t>
            </a:r>
            <a:r>
              <a:rPr lang="fr-FR" sz="1400" b="1" dirty="0">
                <a:solidFill>
                  <a:schemeClr val="bg1"/>
                </a:solidFill>
              </a:rPr>
              <a:t>départementale</a:t>
            </a:r>
            <a:r>
              <a:rPr lang="fr-FR" sz="1400" dirty="0">
                <a:solidFill>
                  <a:schemeClr val="bg1"/>
                </a:solidFill>
              </a:rPr>
              <a:t> de cette </a:t>
            </a:r>
            <a:r>
              <a:rPr lang="fr-FR" sz="1400" b="1" dirty="0">
                <a:solidFill>
                  <a:schemeClr val="bg1"/>
                </a:solidFill>
              </a:rPr>
              <a:t>procédure </a:t>
            </a:r>
            <a:r>
              <a:rPr lang="fr-FR" sz="1400" dirty="0">
                <a:solidFill>
                  <a:schemeClr val="bg1"/>
                </a:solidFill>
              </a:rPr>
              <a:t>:</a:t>
            </a:r>
          </a:p>
          <a:p>
            <a:pPr marL="285750" indent="-285750">
              <a:lnSpc>
                <a:spcPct val="120000"/>
              </a:lnSpc>
              <a:spcBef>
                <a:spcPts val="100"/>
              </a:spcBef>
              <a:buFont typeface="Arial" panose="020B0604020202020204" pitchFamily="34" charset="0"/>
              <a:buChar char="•"/>
              <a:tabLst>
                <a:tab pos="2781300" algn="l"/>
              </a:tabLst>
            </a:pPr>
            <a:r>
              <a:rPr lang="fr-FR" sz="1400" dirty="0">
                <a:solidFill>
                  <a:schemeClr val="bg1"/>
                </a:solidFill>
              </a:rPr>
              <a:t>L’application SORTIESCO n’a pas été mise à jour.</a:t>
            </a:r>
          </a:p>
          <a:p>
            <a:pPr marL="285750" indent="-285750">
              <a:lnSpc>
                <a:spcPct val="120000"/>
              </a:lnSpc>
              <a:spcBef>
                <a:spcPts val="100"/>
              </a:spcBef>
              <a:buFont typeface="Arial" panose="020B0604020202020204" pitchFamily="34" charset="0"/>
              <a:buChar char="•"/>
              <a:tabLst>
                <a:tab pos="2781300" algn="l"/>
              </a:tabLst>
            </a:pPr>
            <a:r>
              <a:rPr lang="fr-FR" sz="1400" dirty="0">
                <a:solidFill>
                  <a:schemeClr val="bg1"/>
                </a:solidFill>
              </a:rPr>
              <a:t>L’expertise de la DISCOL est indispensable pour aider l’IEN à prononcer un avis.</a:t>
            </a:r>
          </a:p>
          <a:p>
            <a:pPr marL="285750" indent="-285750">
              <a:lnSpc>
                <a:spcPct val="120000"/>
              </a:lnSpc>
              <a:spcBef>
                <a:spcPts val="100"/>
              </a:spcBef>
              <a:buFont typeface="Arial" panose="020B0604020202020204" pitchFamily="34" charset="0"/>
              <a:buChar char="•"/>
              <a:tabLst>
                <a:tab pos="2781300" algn="l"/>
              </a:tabLst>
            </a:pPr>
            <a:r>
              <a:rPr lang="fr-FR" sz="1400" dirty="0">
                <a:solidFill>
                  <a:schemeClr val="bg1"/>
                </a:solidFill>
              </a:rPr>
              <a:t>Le DASEN continue à avoir un regard sur le dossier et a le devoir d’informer l’IEN en cas de mise en cause de la sécurité pour que celui-ci révise sa décision.</a:t>
            </a:r>
            <a:endParaRPr lang="fr-FR" sz="1600" b="1" dirty="0"/>
          </a:p>
        </p:txBody>
      </p:sp>
    </p:spTree>
    <p:extLst>
      <p:ext uri="{BB962C8B-B14F-4D97-AF65-F5344CB8AC3E}">
        <p14:creationId xmlns:p14="http://schemas.microsoft.com/office/powerpoint/2010/main" val="1094565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3473"/>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11</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a:t>
            </a:r>
            <a:r>
              <a:rPr lang="fr-FR" dirty="0">
                <a:solidFill>
                  <a:schemeClr val="bg1"/>
                </a:solidFill>
                <a:effectLst>
                  <a:outerShdw blurRad="38100" dist="38100" dir="2700000" algn="tl">
                    <a:srgbClr val="000000">
                      <a:alpha val="43137"/>
                    </a:srgbClr>
                  </a:outerShdw>
                </a:effectLst>
              </a:rPr>
              <a:t>VOYAGES</a:t>
            </a:r>
            <a:r>
              <a:rPr lang="fr-FR" dirty="0">
                <a:solidFill>
                  <a:schemeClr val="bg1"/>
                </a:solidFill>
              </a:rPr>
              <a:t> scolaires (avec nuitées – 3/5)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18" name="Rectangle 17">
            <a:extLst>
              <a:ext uri="{FF2B5EF4-FFF2-40B4-BE49-F238E27FC236}">
                <a16:creationId xmlns:a16="http://schemas.microsoft.com/office/drawing/2014/main" id="{F79377BC-E87B-4AA0-95E4-E6CE62E5FA17}"/>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Procédure départementale d’autorisation d’un voyage scolaire</a:t>
            </a:r>
          </a:p>
        </p:txBody>
      </p:sp>
      <p:sp>
        <p:nvSpPr>
          <p:cNvPr id="2" name="Rectangle : coins arrondis 1">
            <a:extLst>
              <a:ext uri="{FF2B5EF4-FFF2-40B4-BE49-F238E27FC236}">
                <a16:creationId xmlns:a16="http://schemas.microsoft.com/office/drawing/2014/main" id="{B363F07F-EA03-4FEA-9538-B09E410975E7}"/>
              </a:ext>
            </a:extLst>
          </p:cNvPr>
          <p:cNvSpPr/>
          <p:nvPr/>
        </p:nvSpPr>
        <p:spPr>
          <a:xfrm>
            <a:off x="190500" y="2743055"/>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1</a:t>
            </a:r>
          </a:p>
          <a:p>
            <a:pPr algn="ctr"/>
            <a:r>
              <a:rPr lang="fr-FR" sz="1400" dirty="0"/>
              <a:t>Constitution du dossier de demande d’autorisation par l’enseignant</a:t>
            </a:r>
          </a:p>
        </p:txBody>
      </p:sp>
      <p:sp>
        <p:nvSpPr>
          <p:cNvPr id="13" name="Rectangle : coins arrondis 12">
            <a:extLst>
              <a:ext uri="{FF2B5EF4-FFF2-40B4-BE49-F238E27FC236}">
                <a16:creationId xmlns:a16="http://schemas.microsoft.com/office/drawing/2014/main" id="{1ADA404E-7979-47FA-98C4-783482A8F298}"/>
              </a:ext>
            </a:extLst>
          </p:cNvPr>
          <p:cNvSpPr/>
          <p:nvPr/>
        </p:nvSpPr>
        <p:spPr>
          <a:xfrm>
            <a:off x="2652699" y="2743055"/>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2</a:t>
            </a:r>
          </a:p>
          <a:p>
            <a:pPr algn="ctr"/>
            <a:r>
              <a:rPr lang="fr-FR" sz="1400" dirty="0"/>
              <a:t>Transmission du dossier par le directeur à l’IEN</a:t>
            </a:r>
          </a:p>
        </p:txBody>
      </p:sp>
      <p:sp>
        <p:nvSpPr>
          <p:cNvPr id="14" name="Rectangle : coins arrondis 13">
            <a:extLst>
              <a:ext uri="{FF2B5EF4-FFF2-40B4-BE49-F238E27FC236}">
                <a16:creationId xmlns:a16="http://schemas.microsoft.com/office/drawing/2014/main" id="{B445EE9C-8316-497C-9201-81721212FE97}"/>
              </a:ext>
            </a:extLst>
          </p:cNvPr>
          <p:cNvSpPr/>
          <p:nvPr/>
        </p:nvSpPr>
        <p:spPr>
          <a:xfrm>
            <a:off x="5114897" y="2743055"/>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4</a:t>
            </a:r>
          </a:p>
          <a:p>
            <a:pPr algn="ctr"/>
            <a:r>
              <a:rPr lang="fr-FR" sz="1400" dirty="0"/>
              <a:t>Autorisation écrite de l’IEN</a:t>
            </a:r>
          </a:p>
        </p:txBody>
      </p:sp>
      <p:sp>
        <p:nvSpPr>
          <p:cNvPr id="15" name="Rectangle : coins arrondis 14">
            <a:extLst>
              <a:ext uri="{FF2B5EF4-FFF2-40B4-BE49-F238E27FC236}">
                <a16:creationId xmlns:a16="http://schemas.microsoft.com/office/drawing/2014/main" id="{4395171C-6C69-43D1-B08E-C5BCA55D57C2}"/>
              </a:ext>
            </a:extLst>
          </p:cNvPr>
          <p:cNvSpPr/>
          <p:nvPr/>
        </p:nvSpPr>
        <p:spPr>
          <a:xfrm>
            <a:off x="7577095" y="2743055"/>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a:t>Transmission au DASEN du département d’origine</a:t>
            </a:r>
          </a:p>
        </p:txBody>
      </p:sp>
      <p:sp>
        <p:nvSpPr>
          <p:cNvPr id="16" name="Rectangle : coins arrondis 15">
            <a:extLst>
              <a:ext uri="{FF2B5EF4-FFF2-40B4-BE49-F238E27FC236}">
                <a16:creationId xmlns:a16="http://schemas.microsoft.com/office/drawing/2014/main" id="{1A59314E-F556-4031-B701-E2C09F563553}"/>
              </a:ext>
            </a:extLst>
          </p:cNvPr>
          <p:cNvSpPr/>
          <p:nvPr/>
        </p:nvSpPr>
        <p:spPr>
          <a:xfrm>
            <a:off x="10039292" y="2743055"/>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dirty="0"/>
              <a:t>Transmission au DASEN du département d’accueil</a:t>
            </a:r>
          </a:p>
        </p:txBody>
      </p:sp>
      <p:sp>
        <p:nvSpPr>
          <p:cNvPr id="17" name="Rectangle : coins arrondis 16">
            <a:extLst>
              <a:ext uri="{FF2B5EF4-FFF2-40B4-BE49-F238E27FC236}">
                <a16:creationId xmlns:a16="http://schemas.microsoft.com/office/drawing/2014/main" id="{5216D34B-713A-4333-809E-2D2C74E24ED0}"/>
              </a:ext>
            </a:extLst>
          </p:cNvPr>
          <p:cNvSpPr/>
          <p:nvPr/>
        </p:nvSpPr>
        <p:spPr>
          <a:xfrm>
            <a:off x="7577094" y="5355670"/>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Si des éléments mettent sérieusement en cause la sécurité, information à l’IEN.</a:t>
            </a:r>
          </a:p>
        </p:txBody>
      </p:sp>
      <p:sp>
        <p:nvSpPr>
          <p:cNvPr id="19" name="Rectangle : coins arrondis 18">
            <a:extLst>
              <a:ext uri="{FF2B5EF4-FFF2-40B4-BE49-F238E27FC236}">
                <a16:creationId xmlns:a16="http://schemas.microsoft.com/office/drawing/2014/main" id="{25580F2D-C8D8-4429-B828-E14995A155A7}"/>
              </a:ext>
            </a:extLst>
          </p:cNvPr>
          <p:cNvSpPr/>
          <p:nvPr/>
        </p:nvSpPr>
        <p:spPr>
          <a:xfrm>
            <a:off x="10039292" y="5355670"/>
            <a:ext cx="1980000" cy="1296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Si des éléments mettent sérieusement en cause la sécurité, information au DASEN du département d’origine.</a:t>
            </a:r>
          </a:p>
        </p:txBody>
      </p:sp>
      <p:sp>
        <p:nvSpPr>
          <p:cNvPr id="20" name="Rectangle : coins arrondis 19">
            <a:extLst>
              <a:ext uri="{FF2B5EF4-FFF2-40B4-BE49-F238E27FC236}">
                <a16:creationId xmlns:a16="http://schemas.microsoft.com/office/drawing/2014/main" id="{74E41F7E-E3D4-4BD0-B0AF-BF1778748A88}"/>
              </a:ext>
            </a:extLst>
          </p:cNvPr>
          <p:cNvSpPr/>
          <p:nvPr/>
        </p:nvSpPr>
        <p:spPr>
          <a:xfrm>
            <a:off x="5114896" y="5355670"/>
            <a:ext cx="1980000" cy="1296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dirty="0">
                <a:solidFill>
                  <a:schemeClr val="tx1"/>
                </a:solidFill>
              </a:rPr>
              <a:t>Révision de la décision de l’IEN</a:t>
            </a:r>
            <a:r>
              <a:rPr lang="fr-FR" sz="1400" b="1" dirty="0">
                <a:solidFill>
                  <a:schemeClr val="tx1"/>
                </a:solidFill>
              </a:rPr>
              <a:t>.</a:t>
            </a:r>
            <a:endParaRPr lang="fr-FR" sz="1100" dirty="0">
              <a:solidFill>
                <a:schemeClr val="tx1"/>
              </a:solidFill>
            </a:endParaRPr>
          </a:p>
        </p:txBody>
      </p:sp>
      <p:sp>
        <p:nvSpPr>
          <p:cNvPr id="21" name="Flèche : droite 20">
            <a:extLst>
              <a:ext uri="{FF2B5EF4-FFF2-40B4-BE49-F238E27FC236}">
                <a16:creationId xmlns:a16="http://schemas.microsoft.com/office/drawing/2014/main" id="{5F9A8461-A8A8-4A59-8FD5-244A602DA0A9}"/>
              </a:ext>
            </a:extLst>
          </p:cNvPr>
          <p:cNvSpPr/>
          <p:nvPr/>
        </p:nvSpPr>
        <p:spPr>
          <a:xfrm>
            <a:off x="2265291" y="3230424"/>
            <a:ext cx="292617" cy="321262"/>
          </a:xfrm>
          <a:prstGeom prst="rightArrow">
            <a:avLst/>
          </a:prstGeom>
          <a:solidFill>
            <a:srgbClr val="F99927"/>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3" name="Flèche : droite 22">
            <a:extLst>
              <a:ext uri="{FF2B5EF4-FFF2-40B4-BE49-F238E27FC236}">
                <a16:creationId xmlns:a16="http://schemas.microsoft.com/office/drawing/2014/main" id="{70890651-22DE-4966-87ED-8DEE57D79632}"/>
              </a:ext>
            </a:extLst>
          </p:cNvPr>
          <p:cNvSpPr/>
          <p:nvPr/>
        </p:nvSpPr>
        <p:spPr>
          <a:xfrm>
            <a:off x="7189687" y="3230424"/>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Flèche : droite 23">
            <a:extLst>
              <a:ext uri="{FF2B5EF4-FFF2-40B4-BE49-F238E27FC236}">
                <a16:creationId xmlns:a16="http://schemas.microsoft.com/office/drawing/2014/main" id="{ACC1C839-4F11-487F-9019-1B45A36A994B}"/>
              </a:ext>
            </a:extLst>
          </p:cNvPr>
          <p:cNvSpPr/>
          <p:nvPr/>
        </p:nvSpPr>
        <p:spPr>
          <a:xfrm>
            <a:off x="9651886" y="3230424"/>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6" name="Connecteur droit 5">
            <a:extLst>
              <a:ext uri="{FF2B5EF4-FFF2-40B4-BE49-F238E27FC236}">
                <a16:creationId xmlns:a16="http://schemas.microsoft.com/office/drawing/2014/main" id="{E611BDE9-9FAC-49B6-ABEC-D63A101D38C5}"/>
              </a:ext>
            </a:extLst>
          </p:cNvPr>
          <p:cNvCxnSpPr>
            <a:stCxn id="16" idx="2"/>
            <a:endCxn id="19" idx="0"/>
          </p:cNvCxnSpPr>
          <p:nvPr/>
        </p:nvCxnSpPr>
        <p:spPr>
          <a:xfrm>
            <a:off x="11029292" y="4039055"/>
            <a:ext cx="0" cy="1316615"/>
          </a:xfrm>
          <a:prstGeom prst="line">
            <a:avLst/>
          </a:prstGeom>
          <a:ln w="28575">
            <a:solidFill>
              <a:srgbClr val="7FCCFF"/>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8B1E4A94-A935-411D-9645-95ED485E938E}"/>
              </a:ext>
            </a:extLst>
          </p:cNvPr>
          <p:cNvCxnSpPr>
            <a:cxnSpLocks/>
          </p:cNvCxnSpPr>
          <p:nvPr/>
        </p:nvCxnSpPr>
        <p:spPr>
          <a:xfrm>
            <a:off x="8514692" y="4039055"/>
            <a:ext cx="0" cy="1313592"/>
          </a:xfrm>
          <a:prstGeom prst="line">
            <a:avLst/>
          </a:prstGeom>
          <a:ln w="28575">
            <a:solidFill>
              <a:srgbClr val="7FCCFF"/>
            </a:solidFill>
          </a:ln>
        </p:spPr>
        <p:style>
          <a:lnRef idx="1">
            <a:schemeClr val="accent1"/>
          </a:lnRef>
          <a:fillRef idx="0">
            <a:schemeClr val="accent1"/>
          </a:fillRef>
          <a:effectRef idx="0">
            <a:schemeClr val="accent1"/>
          </a:effectRef>
          <a:fontRef idx="minor">
            <a:schemeClr val="tx1"/>
          </a:fontRef>
        </p:style>
      </p:cxnSp>
      <p:sp>
        <p:nvSpPr>
          <p:cNvPr id="28" name="Flèche : droite 27">
            <a:extLst>
              <a:ext uri="{FF2B5EF4-FFF2-40B4-BE49-F238E27FC236}">
                <a16:creationId xmlns:a16="http://schemas.microsoft.com/office/drawing/2014/main" id="{48356D2F-0C56-4B1C-9B1D-E31A3E64CDAB}"/>
              </a:ext>
            </a:extLst>
          </p:cNvPr>
          <p:cNvSpPr/>
          <p:nvPr/>
        </p:nvSpPr>
        <p:spPr>
          <a:xfrm flipH="1">
            <a:off x="7189687" y="5905097"/>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9" name="Flèche : droite 28">
            <a:extLst>
              <a:ext uri="{FF2B5EF4-FFF2-40B4-BE49-F238E27FC236}">
                <a16:creationId xmlns:a16="http://schemas.microsoft.com/office/drawing/2014/main" id="{ED5795F1-894B-46F9-9971-350872A5D024}"/>
              </a:ext>
            </a:extLst>
          </p:cNvPr>
          <p:cNvSpPr/>
          <p:nvPr/>
        </p:nvSpPr>
        <p:spPr>
          <a:xfrm flipH="1">
            <a:off x="9651886" y="5905097"/>
            <a:ext cx="292617"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0" name="Rectangle : coins arrondis 29">
            <a:extLst>
              <a:ext uri="{FF2B5EF4-FFF2-40B4-BE49-F238E27FC236}">
                <a16:creationId xmlns:a16="http://schemas.microsoft.com/office/drawing/2014/main" id="{8979C3EF-78E8-447E-810A-A3B3A4E98201}"/>
              </a:ext>
            </a:extLst>
          </p:cNvPr>
          <p:cNvSpPr/>
          <p:nvPr/>
        </p:nvSpPr>
        <p:spPr>
          <a:xfrm>
            <a:off x="2783200" y="4341151"/>
            <a:ext cx="4329195" cy="797630"/>
          </a:xfrm>
          <a:prstGeom prst="roundRect">
            <a:avLst/>
          </a:prstGeom>
          <a:ln w="28575">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3</a:t>
            </a:r>
          </a:p>
          <a:p>
            <a:pPr algn="ctr"/>
            <a:r>
              <a:rPr lang="fr-FR" sz="1400" dirty="0"/>
              <a:t>Consultation de la DISCOL pour la partie administrative </a:t>
            </a:r>
            <a:r>
              <a:rPr lang="fr-FR" sz="1400" dirty="0">
                <a:sym typeface="Wingdings" panose="05000000000000000000" pitchFamily="2" charset="2"/>
              </a:rPr>
              <a:t> retours</a:t>
            </a:r>
            <a:r>
              <a:rPr lang="fr-FR" sz="1400" dirty="0"/>
              <a:t> à l’IEN puis aux directeurs</a:t>
            </a:r>
          </a:p>
        </p:txBody>
      </p:sp>
      <p:sp>
        <p:nvSpPr>
          <p:cNvPr id="31" name="Flèche : droite 30">
            <a:extLst>
              <a:ext uri="{FF2B5EF4-FFF2-40B4-BE49-F238E27FC236}">
                <a16:creationId xmlns:a16="http://schemas.microsoft.com/office/drawing/2014/main" id="{EE6044A0-B48B-4951-A839-5232BE7CA143}"/>
              </a:ext>
            </a:extLst>
          </p:cNvPr>
          <p:cNvSpPr/>
          <p:nvPr/>
        </p:nvSpPr>
        <p:spPr>
          <a:xfrm rot="2557194">
            <a:off x="4585721" y="4087809"/>
            <a:ext cx="288000" cy="180000"/>
          </a:xfrm>
          <a:prstGeom prst="rightArrow">
            <a:avLst/>
          </a:prstGeom>
          <a:solidFill>
            <a:srgbClr val="F99927"/>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3" name="Flèche : droite 32">
            <a:extLst>
              <a:ext uri="{FF2B5EF4-FFF2-40B4-BE49-F238E27FC236}">
                <a16:creationId xmlns:a16="http://schemas.microsoft.com/office/drawing/2014/main" id="{66FBDFBE-4D23-46A3-A7C4-964FF89AD9A2}"/>
              </a:ext>
            </a:extLst>
          </p:cNvPr>
          <p:cNvSpPr/>
          <p:nvPr/>
        </p:nvSpPr>
        <p:spPr>
          <a:xfrm rot="18757194">
            <a:off x="4946358" y="4084245"/>
            <a:ext cx="288000" cy="180000"/>
          </a:xfrm>
          <a:prstGeom prst="rightArrow">
            <a:avLst/>
          </a:prstGeom>
          <a:solidFill>
            <a:srgbClr val="F99927"/>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4" name="Flèche : droite 33">
            <a:extLst>
              <a:ext uri="{FF2B5EF4-FFF2-40B4-BE49-F238E27FC236}">
                <a16:creationId xmlns:a16="http://schemas.microsoft.com/office/drawing/2014/main" id="{0617398D-7E0F-49E3-A2E1-E76867942C79}"/>
              </a:ext>
            </a:extLst>
          </p:cNvPr>
          <p:cNvSpPr/>
          <p:nvPr/>
        </p:nvSpPr>
        <p:spPr>
          <a:xfrm>
            <a:off x="4727489" y="3230424"/>
            <a:ext cx="292617" cy="321262"/>
          </a:xfrm>
          <a:prstGeom prst="rightArrow">
            <a:avLst/>
          </a:prstGeom>
          <a:solidFill>
            <a:srgbClr val="F99927"/>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925600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4"/>
                                        </p:tgtEl>
                                      </p:cBhvr>
                                    </p:animEffect>
                                    <p:anim calcmode="lin" valueType="num">
                                      <p:cBhvr>
                                        <p:cTn id="7" dur="1000"/>
                                        <p:tgtEl>
                                          <p:spTgt spid="34"/>
                                        </p:tgtEl>
                                        <p:attrNameLst>
                                          <p:attrName>ppt_x</p:attrName>
                                        </p:attrNameLst>
                                      </p:cBhvr>
                                      <p:tavLst>
                                        <p:tav tm="0">
                                          <p:val>
                                            <p:strVal val="ppt_x"/>
                                          </p:val>
                                        </p:tav>
                                        <p:tav tm="100000">
                                          <p:val>
                                            <p:strVal val="ppt_x"/>
                                          </p:val>
                                        </p:tav>
                                      </p:tavLst>
                                    </p:anim>
                                    <p:anim calcmode="lin" valueType="num">
                                      <p:cBhvr>
                                        <p:cTn id="8" dur="1000"/>
                                        <p:tgtEl>
                                          <p:spTgt spid="34"/>
                                        </p:tgtEl>
                                        <p:attrNameLst>
                                          <p:attrName>ppt_y</p:attrName>
                                        </p:attrNameLst>
                                      </p:cBhvr>
                                      <p:tavLst>
                                        <p:tav tm="0">
                                          <p:val>
                                            <p:strVal val="ppt_y"/>
                                          </p:val>
                                        </p:tav>
                                        <p:tav tm="100000">
                                          <p:val>
                                            <p:strVal val="ppt_y+.1"/>
                                          </p:val>
                                        </p:tav>
                                      </p:tavLst>
                                    </p:anim>
                                    <p:set>
                                      <p:cBhvr>
                                        <p:cTn id="9" dur="1" fill="hold">
                                          <p:stCondLst>
                                            <p:cond delay="999"/>
                                          </p:stCondLst>
                                        </p:cTn>
                                        <p:tgtEl>
                                          <p:spTgt spid="34"/>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3473"/>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a:t>
            </a:r>
            <a:r>
              <a:rPr lang="fr-FR" dirty="0">
                <a:solidFill>
                  <a:schemeClr val="bg1"/>
                </a:solidFill>
                <a:effectLst>
                  <a:outerShdw blurRad="38100" dist="38100" dir="2700000" algn="tl">
                    <a:srgbClr val="000000">
                      <a:alpha val="43137"/>
                    </a:srgbClr>
                  </a:outerShdw>
                </a:effectLst>
              </a:rPr>
              <a:t>VOYAGES</a:t>
            </a:r>
            <a:r>
              <a:rPr lang="fr-FR" dirty="0">
                <a:solidFill>
                  <a:schemeClr val="bg1"/>
                </a:solidFill>
              </a:rPr>
              <a:t> scolaires (avec nuitées – 4/5)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18" name="Rectangle 17">
            <a:extLst>
              <a:ext uri="{FF2B5EF4-FFF2-40B4-BE49-F238E27FC236}">
                <a16:creationId xmlns:a16="http://schemas.microsoft.com/office/drawing/2014/main" id="{F79377BC-E87B-4AA0-95E4-E6CE62E5FA17}"/>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Procédure départementale d’autorisation d’un voyage scolaire : calendrier</a:t>
            </a:r>
          </a:p>
        </p:txBody>
      </p:sp>
      <p:sp>
        <p:nvSpPr>
          <p:cNvPr id="32" name="Espace réservé du contenu 12">
            <a:extLst>
              <a:ext uri="{FF2B5EF4-FFF2-40B4-BE49-F238E27FC236}">
                <a16:creationId xmlns:a16="http://schemas.microsoft.com/office/drawing/2014/main" id="{0E72AE54-CE9E-4EF8-842C-9BF8F4ECC327}"/>
              </a:ext>
            </a:extLst>
          </p:cNvPr>
          <p:cNvSpPr txBox="1">
            <a:spLocks/>
          </p:cNvSpPr>
          <p:nvPr/>
        </p:nvSpPr>
        <p:spPr bwMode="white">
          <a:xfrm>
            <a:off x="445168" y="2815826"/>
            <a:ext cx="11598443" cy="3849667"/>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pPr>
            <a:r>
              <a:rPr lang="fr-FR" sz="1800" dirty="0">
                <a:solidFill>
                  <a:schemeClr val="bg1"/>
                </a:solidFill>
              </a:rPr>
              <a:t>La circulaire vise à simplifier l’organisation des voyages scolaires. Le suppression d’un maillon de la chaîne, la désignation de l’IEN comme autorité décisionnaire ou le raccourcissement des délais d’instruction répondent à cet objectif.</a:t>
            </a:r>
          </a:p>
          <a:p>
            <a:pPr>
              <a:lnSpc>
                <a:spcPct val="150000"/>
              </a:lnSpc>
              <a:spcBef>
                <a:spcPts val="100"/>
              </a:spcBef>
            </a:pPr>
            <a:r>
              <a:rPr lang="fr-FR" sz="1800" dirty="0">
                <a:solidFill>
                  <a:schemeClr val="bg1"/>
                </a:solidFill>
              </a:rPr>
              <a:t>Pour autant, </a:t>
            </a:r>
            <a:r>
              <a:rPr lang="fr-FR" sz="1800" b="1" dirty="0">
                <a:solidFill>
                  <a:schemeClr val="bg1"/>
                </a:solidFill>
              </a:rPr>
              <a:t>décision a été prise de maintenir un calendrier </a:t>
            </a:r>
            <a:r>
              <a:rPr lang="fr-FR" sz="1800" dirty="0">
                <a:solidFill>
                  <a:schemeClr val="bg1"/>
                </a:solidFill>
              </a:rPr>
              <a:t>avec des dates limites de validation. En effet :</a:t>
            </a:r>
          </a:p>
          <a:p>
            <a:pPr lvl="1">
              <a:lnSpc>
                <a:spcPct val="100000"/>
              </a:lnSpc>
              <a:spcBef>
                <a:spcPts val="100"/>
              </a:spcBef>
            </a:pPr>
            <a:r>
              <a:rPr lang="fr-FR" sz="1800" dirty="0">
                <a:solidFill>
                  <a:schemeClr val="bg1"/>
                </a:solidFill>
              </a:rPr>
              <a:t>La possibilité de déposer un dossier (souvent incomplet et nécessitant des retours ou demandes de précisions) un mois avant le début du séjour avec réponse rapide de l’IEN dans les 15 jours risque de rendre impossible le traitement de tous les dossiers à certaines périodes.</a:t>
            </a:r>
          </a:p>
          <a:p>
            <a:pPr lvl="1">
              <a:lnSpc>
                <a:spcPct val="100000"/>
              </a:lnSpc>
              <a:spcBef>
                <a:spcPts val="100"/>
              </a:spcBef>
            </a:pPr>
            <a:r>
              <a:rPr lang="fr-FR" sz="1800" dirty="0">
                <a:solidFill>
                  <a:schemeClr val="bg1"/>
                </a:solidFill>
                <a:sym typeface="Wingdings" panose="05000000000000000000" pitchFamily="2" charset="2"/>
              </a:rPr>
              <a:t>Le maillon « DISCOL » qui intervient en amont de la décision de l’IEN doit pouvoir également être en capacité de gérer le traitement de tous les dossiers. Impossible si de nombreux dossiers arrivent en même temps.</a:t>
            </a:r>
            <a:endParaRPr lang="fr-FR" sz="1800" dirty="0">
              <a:solidFill>
                <a:schemeClr val="bg1"/>
              </a:solidFill>
            </a:endParaRPr>
          </a:p>
          <a:p>
            <a:pPr lvl="1">
              <a:lnSpc>
                <a:spcPct val="100000"/>
              </a:lnSpc>
              <a:spcBef>
                <a:spcPts val="100"/>
              </a:spcBef>
            </a:pPr>
            <a:r>
              <a:rPr lang="fr-FR" sz="1800" dirty="0">
                <a:solidFill>
                  <a:schemeClr val="bg1"/>
                </a:solidFill>
              </a:rPr>
              <a:t>Les réservations de structures d’accueil se font des mois à l’avance. De plus, un voyage scolaire respecte nécessairement le cadre du projet d’école et vient en appui des programmes et nourrit le projet pédagogique de la classe. </a:t>
            </a:r>
            <a:r>
              <a:rPr lang="fr-FR" sz="1800" dirty="0">
                <a:solidFill>
                  <a:schemeClr val="bg1"/>
                </a:solidFill>
                <a:sym typeface="Wingdings" panose="05000000000000000000" pitchFamily="2" charset="2"/>
              </a:rPr>
              <a:t> Pour toutes ces raisons, il doit pouvoir être anticipé.</a:t>
            </a:r>
          </a:p>
        </p:txBody>
      </p:sp>
    </p:spTree>
    <p:extLst>
      <p:ext uri="{BB962C8B-B14F-4D97-AF65-F5344CB8AC3E}">
        <p14:creationId xmlns:p14="http://schemas.microsoft.com/office/powerpoint/2010/main" val="19748925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3473"/>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a:t>
            </a:r>
            <a:r>
              <a:rPr lang="fr-FR" dirty="0">
                <a:solidFill>
                  <a:schemeClr val="bg1"/>
                </a:solidFill>
                <a:effectLst>
                  <a:outerShdw blurRad="38100" dist="38100" dir="2700000" algn="tl">
                    <a:srgbClr val="000000">
                      <a:alpha val="43137"/>
                    </a:srgbClr>
                  </a:outerShdw>
                </a:effectLst>
              </a:rPr>
              <a:t>VOYAGES</a:t>
            </a:r>
            <a:r>
              <a:rPr lang="fr-FR" dirty="0">
                <a:solidFill>
                  <a:schemeClr val="bg1"/>
                </a:solidFill>
              </a:rPr>
              <a:t> scolaires (avec nuitées – 5/5)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18" name="Rectangle 17">
            <a:extLst>
              <a:ext uri="{FF2B5EF4-FFF2-40B4-BE49-F238E27FC236}">
                <a16:creationId xmlns:a16="http://schemas.microsoft.com/office/drawing/2014/main" id="{F79377BC-E87B-4AA0-95E4-E6CE62E5FA17}"/>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Un autre petit changement… d’importance !</a:t>
            </a:r>
          </a:p>
        </p:txBody>
      </p:sp>
      <p:sp>
        <p:nvSpPr>
          <p:cNvPr id="32" name="Espace réservé du contenu 12">
            <a:extLst>
              <a:ext uri="{FF2B5EF4-FFF2-40B4-BE49-F238E27FC236}">
                <a16:creationId xmlns:a16="http://schemas.microsoft.com/office/drawing/2014/main" id="{0E72AE54-CE9E-4EF8-842C-9BF8F4ECC327}"/>
              </a:ext>
            </a:extLst>
          </p:cNvPr>
          <p:cNvSpPr txBox="1">
            <a:spLocks/>
          </p:cNvSpPr>
          <p:nvPr/>
        </p:nvSpPr>
        <p:spPr bwMode="white">
          <a:xfrm>
            <a:off x="445168" y="2815826"/>
            <a:ext cx="11598443" cy="3151837"/>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00"/>
              </a:spcBef>
            </a:pPr>
            <a:r>
              <a:rPr lang="fr-FR" sz="2000" dirty="0">
                <a:solidFill>
                  <a:schemeClr val="bg1"/>
                </a:solidFill>
                <a:sym typeface="Wingdings" panose="05000000000000000000" pitchFamily="2" charset="2"/>
              </a:rPr>
              <a:t>Jusqu’ici, seuls les intervenants en EPS voyaient leur honorabilité vérifiée chaque année, par consultation du FIJAISV.  Dorénavant, les accompagnateurs autres que les personnels de l’Education nationale (parents d’élèves, personnel mis à disposition par la structure d’accueil, etc.) sont soumis à ce même contrôle par la DSDEN.</a:t>
            </a:r>
          </a:p>
          <a:p>
            <a:pPr marL="0" indent="0">
              <a:lnSpc>
                <a:spcPct val="150000"/>
              </a:lnSpc>
              <a:spcBef>
                <a:spcPts val="100"/>
              </a:spcBef>
              <a:buNone/>
            </a:pPr>
            <a:r>
              <a:rPr lang="fr-FR" sz="2000" dirty="0">
                <a:solidFill>
                  <a:schemeClr val="bg1"/>
                </a:solidFill>
                <a:sym typeface="Wingdings" panose="05000000000000000000" pitchFamily="2" charset="2"/>
              </a:rPr>
              <a:t>	 Cela demande aux directeurs d’inscrire tous les accompagnateurs sur GENIE (activité : 	« Accompagnement scolaire ») pour qu’on puisse procéder à cette vérification.</a:t>
            </a:r>
          </a:p>
          <a:p>
            <a:pPr marL="0" indent="0">
              <a:lnSpc>
                <a:spcPct val="150000"/>
              </a:lnSpc>
              <a:spcBef>
                <a:spcPts val="100"/>
              </a:spcBef>
              <a:buNone/>
            </a:pPr>
            <a:endParaRPr lang="fr-FR" sz="2000" dirty="0">
              <a:solidFill>
                <a:schemeClr val="bg1"/>
              </a:solidFill>
              <a:sym typeface="Wingdings" panose="05000000000000000000" pitchFamily="2" charset="2"/>
            </a:endParaRPr>
          </a:p>
        </p:txBody>
      </p:sp>
    </p:spTree>
    <p:extLst>
      <p:ext uri="{BB962C8B-B14F-4D97-AF65-F5344CB8AC3E}">
        <p14:creationId xmlns:p14="http://schemas.microsoft.com/office/powerpoint/2010/main" val="39117444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t 3" descr="Rectangle beige">
            <a:extLst>
              <a:ext uri="{FF2B5EF4-FFF2-40B4-BE49-F238E27FC236}">
                <a16:creationId xmlns:a16="http://schemas.microsoft.com/office/drawing/2014/main" id="{C08C84D9-1D08-495C-B87C-E5424331F0F8}"/>
              </a:ext>
            </a:extLst>
          </p:cNvPr>
          <p:cNvSpPr/>
          <p:nvPr/>
        </p:nvSpPr>
        <p:spPr>
          <a:xfrm>
            <a:off x="8181340" y="266107"/>
            <a:ext cx="4010660" cy="2217033"/>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fr-FR" dirty="0"/>
          </a:p>
        </p:txBody>
      </p:sp>
      <p:pic>
        <p:nvPicPr>
          <p:cNvPr id="7" name="Espace réservé du contenu 7">
            <a:extLst>
              <a:ext uri="{FF2B5EF4-FFF2-40B4-BE49-F238E27FC236}">
                <a16:creationId xmlns:a16="http://schemas.microsoft.com/office/drawing/2014/main" id="{0873D2A7-0326-4A91-B64B-1AD9D007234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800" y="0"/>
            <a:ext cx="2880220" cy="2590786"/>
          </a:xfrm>
          <a:prstGeom prst="rect">
            <a:avLst/>
          </a:prstGeom>
          <a:effectLst>
            <a:softEdge rad="635000"/>
          </a:effectLst>
        </p:spPr>
      </p:pic>
      <p:sp>
        <p:nvSpPr>
          <p:cNvPr id="2" name="Espace réservé du numéro de diapositive 1">
            <a:extLst>
              <a:ext uri="{FF2B5EF4-FFF2-40B4-BE49-F238E27FC236}">
                <a16:creationId xmlns:a16="http://schemas.microsoft.com/office/drawing/2014/main" id="{0741D776-EB8E-4322-91AE-A4B3EA4BF0CA}"/>
              </a:ext>
            </a:extLst>
          </p:cNvPr>
          <p:cNvSpPr>
            <a:spLocks noGrp="1"/>
          </p:cNvSpPr>
          <p:nvPr>
            <p:ph type="sldNum" sz="quarter" idx="12"/>
          </p:nvPr>
        </p:nvSpPr>
        <p:spPr/>
        <p:txBody>
          <a:bodyPr/>
          <a:lstStyle/>
          <a:p>
            <a:pPr rtl="0"/>
            <a:fld id="{82EE24B5-652C-4DB5-B7C3-B5BBEC1280B1}" type="slidenum">
              <a:rPr lang="fr-FR" noProof="0" smtClean="0"/>
              <a:t>2</a:t>
            </a:fld>
            <a:endParaRPr lang="fr-FR" noProof="0" dirty="0"/>
          </a:p>
        </p:txBody>
      </p:sp>
      <p:sp>
        <p:nvSpPr>
          <p:cNvPr id="4" name="Espace réservé du contenu 3">
            <a:extLst>
              <a:ext uri="{FF2B5EF4-FFF2-40B4-BE49-F238E27FC236}">
                <a16:creationId xmlns:a16="http://schemas.microsoft.com/office/drawing/2014/main" id="{75EF1420-F29E-4577-A576-4FC4043E8F5E}"/>
              </a:ext>
            </a:extLst>
          </p:cNvPr>
          <p:cNvSpPr>
            <a:spLocks noGrp="1"/>
          </p:cNvSpPr>
          <p:nvPr>
            <p:ph sz="half" idx="1"/>
          </p:nvPr>
        </p:nvSpPr>
        <p:spPr>
          <a:xfrm>
            <a:off x="3565322" y="447293"/>
            <a:ext cx="8321878" cy="1868067"/>
          </a:xfrm>
          <a:solidFill>
            <a:schemeClr val="accent2"/>
          </a:solidFill>
        </p:spPr>
        <p:txBody>
          <a:bodyPr wrap="square" lIns="0" tIns="0" rIns="0" bIns="0" rtlCol="0">
            <a:noAutofit/>
          </a:bodyPr>
          <a:lstStyle/>
          <a:p>
            <a:pPr marL="176213" indent="0">
              <a:lnSpc>
                <a:spcPct val="150000"/>
              </a:lnSpc>
              <a:buNone/>
            </a:pPr>
            <a:r>
              <a:rPr lang="fr-FR" sz="1800" dirty="0">
                <a:solidFill>
                  <a:srgbClr val="FFC000"/>
                </a:solidFill>
              </a:rPr>
              <a:t>Un texte de référence </a:t>
            </a:r>
            <a:r>
              <a:rPr lang="fr-FR" sz="1800" dirty="0">
                <a:solidFill>
                  <a:schemeClr val="bg1"/>
                </a:solidFill>
              </a:rPr>
              <a:t>: la circulaire du 13 juin 2023 relative à l’organisation des sorties et voyages scolaires dans les écoles, les collèges et les lycées publics fixe les principes généraux applicables à l’organisation de ces déplacements. </a:t>
            </a:r>
          </a:p>
          <a:p>
            <a:pPr marL="176213" indent="0">
              <a:lnSpc>
                <a:spcPct val="150000"/>
              </a:lnSpc>
              <a:buNone/>
            </a:pPr>
            <a:r>
              <a:rPr lang="fr-FR" sz="1800" dirty="0">
                <a:solidFill>
                  <a:schemeClr val="bg1"/>
                </a:solidFill>
              </a:rPr>
              <a:t>Elle annule et remplace la circulaire de 1999.</a:t>
            </a:r>
          </a:p>
        </p:txBody>
      </p:sp>
      <p:sp>
        <p:nvSpPr>
          <p:cNvPr id="5" name="Espace réservé du contenu 4">
            <a:extLst>
              <a:ext uri="{FF2B5EF4-FFF2-40B4-BE49-F238E27FC236}">
                <a16:creationId xmlns:a16="http://schemas.microsoft.com/office/drawing/2014/main" id="{764483D6-EA34-4879-82B6-8F7A2010A943}"/>
              </a:ext>
            </a:extLst>
          </p:cNvPr>
          <p:cNvSpPr>
            <a:spLocks noGrp="1"/>
          </p:cNvSpPr>
          <p:nvPr>
            <p:ph sz="half" idx="2"/>
          </p:nvPr>
        </p:nvSpPr>
        <p:spPr>
          <a:xfrm>
            <a:off x="516930" y="3057561"/>
            <a:ext cx="3291672" cy="3673075"/>
          </a:xfrm>
          <a:noFill/>
        </p:spPr>
        <p:txBody>
          <a:bodyPr>
            <a:normAutofit fontScale="77500" lnSpcReduction="20000"/>
          </a:bodyPr>
          <a:lstStyle/>
          <a:p>
            <a:pPr marL="0" indent="0">
              <a:lnSpc>
                <a:spcPct val="160000"/>
              </a:lnSpc>
              <a:spcBef>
                <a:spcPts val="0"/>
              </a:spcBef>
              <a:buNone/>
            </a:pPr>
            <a:r>
              <a:rPr lang="fr-FR" sz="2100" dirty="0">
                <a:solidFill>
                  <a:srgbClr val="FFFF00"/>
                </a:solidFill>
                <a:highlight>
                  <a:srgbClr val="236E7B"/>
                </a:highlight>
              </a:rPr>
              <a:t>Un document d’accompagnement </a:t>
            </a:r>
          </a:p>
          <a:p>
            <a:pPr marL="0" indent="0">
              <a:lnSpc>
                <a:spcPct val="160000"/>
              </a:lnSpc>
              <a:spcBef>
                <a:spcPts val="0"/>
              </a:spcBef>
              <a:buNone/>
            </a:pPr>
            <a:endParaRPr lang="fr-FR" sz="2100" dirty="0">
              <a:solidFill>
                <a:srgbClr val="FFFF00"/>
              </a:solidFill>
              <a:highlight>
                <a:srgbClr val="236E7B"/>
              </a:highlight>
            </a:endParaRPr>
          </a:p>
          <a:p>
            <a:pPr marL="0" indent="0">
              <a:lnSpc>
                <a:spcPct val="160000"/>
              </a:lnSpc>
              <a:spcBef>
                <a:spcPts val="0"/>
              </a:spcBef>
              <a:buNone/>
            </a:pPr>
            <a:r>
              <a:rPr lang="fr-FR" dirty="0">
                <a:solidFill>
                  <a:schemeClr val="tx1"/>
                </a:solidFill>
              </a:rPr>
              <a:t>Le « </a:t>
            </a:r>
            <a:r>
              <a:rPr lang="fr-FR" b="1" i="1" dirty="0">
                <a:solidFill>
                  <a:schemeClr val="tx1"/>
                </a:solidFill>
              </a:rPr>
              <a:t>Guide relatif à l’organisation des sorties et voyages scolaires dans le premier degré </a:t>
            </a:r>
            <a:r>
              <a:rPr lang="fr-FR" dirty="0">
                <a:solidFill>
                  <a:schemeClr val="tx1"/>
                </a:solidFill>
              </a:rPr>
              <a:t>» dont l’objet est d’expliciter les modalités d’organisation pédagogique, matérielle et financière des sorties et voyages scolaires impliquant les élèves des écoles primaires. Il met à la disposition des équipes pédagogiques et des services académiques des fiches pratiques permettant de les guider et de les accompagner à chaque étape de l’organisation de ces déplacements. </a:t>
            </a:r>
          </a:p>
        </p:txBody>
      </p:sp>
      <p:pic>
        <p:nvPicPr>
          <p:cNvPr id="6" name="Image 5">
            <a:extLst>
              <a:ext uri="{FF2B5EF4-FFF2-40B4-BE49-F238E27FC236}">
                <a16:creationId xmlns:a16="http://schemas.microsoft.com/office/drawing/2014/main" id="{4A6CD736-1151-4170-9977-A1921834CE7C}"/>
              </a:ext>
            </a:extLst>
          </p:cNvPr>
          <p:cNvPicPr>
            <a:picLocks noChangeAspect="1"/>
          </p:cNvPicPr>
          <p:nvPr/>
        </p:nvPicPr>
        <p:blipFill>
          <a:blip r:embed="rId3"/>
          <a:stretch>
            <a:fillRect/>
          </a:stretch>
        </p:blipFill>
        <p:spPr>
          <a:xfrm>
            <a:off x="3319729" y="2379298"/>
            <a:ext cx="3106144" cy="4351338"/>
          </a:xfrm>
          <a:prstGeom prst="rect">
            <a:avLst/>
          </a:prstGeom>
          <a:ln w="28575">
            <a:solidFill>
              <a:srgbClr val="2DB3B1"/>
            </a:solidFill>
          </a:ln>
          <a:effectLst>
            <a:outerShdw blurRad="76200" dir="18900000" sy="23000" kx="-1200000" algn="bl" rotWithShape="0">
              <a:prstClr val="black">
                <a:alpha val="20000"/>
              </a:prstClr>
            </a:outerShdw>
          </a:effectLst>
          <a:scene3d>
            <a:camera prst="perspectiveHeroicExtremeLeftFacing"/>
            <a:lightRig rig="threePt" dir="t"/>
          </a:scene3d>
          <a:sp3d>
            <a:bevelT w="101600" prst="riblet"/>
          </a:sp3d>
        </p:spPr>
      </p:pic>
      <p:sp>
        <p:nvSpPr>
          <p:cNvPr id="9" name="Espace réservé du contenu 4">
            <a:extLst>
              <a:ext uri="{FF2B5EF4-FFF2-40B4-BE49-F238E27FC236}">
                <a16:creationId xmlns:a16="http://schemas.microsoft.com/office/drawing/2014/main" id="{A965AA4E-E078-4C67-BBD5-AB1FA5AE89A3}"/>
              </a:ext>
            </a:extLst>
          </p:cNvPr>
          <p:cNvSpPr txBox="1">
            <a:spLocks/>
          </p:cNvSpPr>
          <p:nvPr/>
        </p:nvSpPr>
        <p:spPr>
          <a:xfrm>
            <a:off x="6709895" y="3057561"/>
            <a:ext cx="3291672" cy="919993"/>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ts val="0"/>
              </a:spcBef>
              <a:buFont typeface="Arial" panose="020B0604020202020204" pitchFamily="34" charset="0"/>
              <a:buNone/>
            </a:pPr>
            <a:r>
              <a:rPr lang="fr-FR" sz="2100" dirty="0">
                <a:solidFill>
                  <a:srgbClr val="FFFF00"/>
                </a:solidFill>
                <a:highlight>
                  <a:srgbClr val="236E7B"/>
                </a:highlight>
              </a:rPr>
              <a:t>Une fiche récapitulative</a:t>
            </a:r>
            <a:r>
              <a:rPr lang="fr-FR" sz="2100" dirty="0">
                <a:solidFill>
                  <a:schemeClr val="tx1"/>
                </a:solidFill>
              </a:rPr>
              <a:t> de la procédure d’autorisation des sorties et voyages scolaires dans le 1</a:t>
            </a:r>
            <a:r>
              <a:rPr lang="fr-FR" sz="2100" baseline="30000" dirty="0">
                <a:solidFill>
                  <a:schemeClr val="tx1"/>
                </a:solidFill>
              </a:rPr>
              <a:t>er</a:t>
            </a:r>
            <a:r>
              <a:rPr lang="fr-FR" sz="2100" dirty="0">
                <a:solidFill>
                  <a:schemeClr val="tx1"/>
                </a:solidFill>
              </a:rPr>
              <a:t> degré.</a:t>
            </a:r>
          </a:p>
        </p:txBody>
      </p:sp>
      <p:pic>
        <p:nvPicPr>
          <p:cNvPr id="12" name="Image 11">
            <a:extLst>
              <a:ext uri="{FF2B5EF4-FFF2-40B4-BE49-F238E27FC236}">
                <a16:creationId xmlns:a16="http://schemas.microsoft.com/office/drawing/2014/main" id="{38059E84-1BFB-4CF6-BB5E-3ECD29497186}"/>
              </a:ext>
            </a:extLst>
          </p:cNvPr>
          <p:cNvPicPr>
            <a:picLocks noChangeAspect="1"/>
          </p:cNvPicPr>
          <p:nvPr/>
        </p:nvPicPr>
        <p:blipFill>
          <a:blip r:embed="rId4"/>
          <a:stretch>
            <a:fillRect/>
          </a:stretch>
        </p:blipFill>
        <p:spPr>
          <a:xfrm rot="652717">
            <a:off x="9862200" y="3905957"/>
            <a:ext cx="1828692" cy="2592000"/>
          </a:xfrm>
          <a:prstGeom prst="rect">
            <a:avLst/>
          </a:prstGeom>
          <a:ln>
            <a:solidFill>
              <a:srgbClr val="236E7B"/>
            </a:solidFill>
          </a:ln>
        </p:spPr>
      </p:pic>
      <p:pic>
        <p:nvPicPr>
          <p:cNvPr id="10" name="Image 9">
            <a:extLst>
              <a:ext uri="{FF2B5EF4-FFF2-40B4-BE49-F238E27FC236}">
                <a16:creationId xmlns:a16="http://schemas.microsoft.com/office/drawing/2014/main" id="{4E7CB81E-8E3A-4E18-AF3F-9AFA2195A90A}"/>
              </a:ext>
            </a:extLst>
          </p:cNvPr>
          <p:cNvPicPr>
            <a:picLocks noChangeAspect="1"/>
          </p:cNvPicPr>
          <p:nvPr/>
        </p:nvPicPr>
        <p:blipFill>
          <a:blip r:embed="rId5"/>
          <a:stretch>
            <a:fillRect/>
          </a:stretch>
        </p:blipFill>
        <p:spPr>
          <a:xfrm rot="20833318">
            <a:off x="8101277" y="3928622"/>
            <a:ext cx="1845015" cy="2592000"/>
          </a:xfrm>
          <a:prstGeom prst="rect">
            <a:avLst/>
          </a:prstGeom>
          <a:ln>
            <a:solidFill>
              <a:srgbClr val="236E7B"/>
            </a:solidFill>
          </a:ln>
        </p:spPr>
      </p:pic>
      <p:sp>
        <p:nvSpPr>
          <p:cNvPr id="13" name="ZoneTexte 12">
            <a:extLst>
              <a:ext uri="{FF2B5EF4-FFF2-40B4-BE49-F238E27FC236}">
                <a16:creationId xmlns:a16="http://schemas.microsoft.com/office/drawing/2014/main" id="{A968E2B5-2F7A-4FC2-B84C-C80225D5776B}"/>
              </a:ext>
            </a:extLst>
          </p:cNvPr>
          <p:cNvSpPr txBox="1"/>
          <p:nvPr/>
        </p:nvSpPr>
        <p:spPr>
          <a:xfrm>
            <a:off x="520117" y="2759978"/>
            <a:ext cx="1584088" cy="338554"/>
          </a:xfrm>
          <a:prstGeom prst="rect">
            <a:avLst/>
          </a:prstGeom>
          <a:noFill/>
        </p:spPr>
        <p:txBody>
          <a:bodyPr wrap="none" rtlCol="0">
            <a:spAutoFit/>
          </a:bodyPr>
          <a:lstStyle/>
          <a:p>
            <a:r>
              <a:rPr lang="fr-FR" sz="1600" b="1" dirty="0"/>
              <a:t>Sur EDUSCOL</a:t>
            </a:r>
          </a:p>
        </p:txBody>
      </p:sp>
    </p:spTree>
    <p:extLst>
      <p:ext uri="{BB962C8B-B14F-4D97-AF65-F5344CB8AC3E}">
        <p14:creationId xmlns:p14="http://schemas.microsoft.com/office/powerpoint/2010/main" val="1114568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2260266"/>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7" name="Ovale 26" descr="Cercle bleu">
            <a:extLst>
              <a:ext uri="{FF2B5EF4-FFF2-40B4-BE49-F238E27FC236}">
                <a16:creationId xmlns:a16="http://schemas.microsoft.com/office/drawing/2014/main" id="{48354ED0-9392-4301-B2D6-A5335876F77D}"/>
              </a:ext>
            </a:extLst>
          </p:cNvPr>
          <p:cNvSpPr/>
          <p:nvPr/>
        </p:nvSpPr>
        <p:spPr>
          <a:xfrm>
            <a:off x="2291169" y="1493998"/>
            <a:ext cx="2843784" cy="28437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8" name="Ovale 27" descr="Cercle bleu">
            <a:extLst>
              <a:ext uri="{FF2B5EF4-FFF2-40B4-BE49-F238E27FC236}">
                <a16:creationId xmlns:a16="http://schemas.microsoft.com/office/drawing/2014/main" id="{0AD89AAC-7A26-4BF6-8BF7-D301C467BE24}"/>
              </a:ext>
            </a:extLst>
          </p:cNvPr>
          <p:cNvSpPr/>
          <p:nvPr/>
        </p:nvSpPr>
        <p:spPr>
          <a:xfrm>
            <a:off x="7067671" y="1470833"/>
            <a:ext cx="2843784" cy="28437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3</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Deux termes pour désigner des projets distincts</a:t>
            </a:r>
          </a:p>
        </p:txBody>
      </p:sp>
      <p:sp>
        <p:nvSpPr>
          <p:cNvPr id="42" name="Espace réservé du texte 41">
            <a:extLst>
              <a:ext uri="{FF2B5EF4-FFF2-40B4-BE49-F238E27FC236}">
                <a16:creationId xmlns:a16="http://schemas.microsoft.com/office/drawing/2014/main" id="{D70BF709-D6E1-4AFF-A538-E9F7D1A452C2}"/>
              </a:ext>
            </a:extLst>
          </p:cNvPr>
          <p:cNvSpPr>
            <a:spLocks noGrp="1"/>
          </p:cNvSpPr>
          <p:nvPr>
            <p:ph type="body" sz="quarter" idx="19"/>
          </p:nvPr>
        </p:nvSpPr>
        <p:spPr bwMode="white">
          <a:xfrm>
            <a:off x="2288768" y="2343922"/>
            <a:ext cx="2700338" cy="1233080"/>
          </a:xfrm>
        </p:spPr>
        <p:txBody>
          <a:bodyPr rtlCol="0">
            <a:normAutofit/>
          </a:bodyPr>
          <a:lstStyle/>
          <a:p>
            <a:pPr rtl="0">
              <a:lnSpc>
                <a:spcPct val="100000"/>
              </a:lnSpc>
              <a:spcBef>
                <a:spcPts val="0"/>
              </a:spcBef>
            </a:pPr>
            <a:r>
              <a:rPr lang="fr-FR" sz="2800" dirty="0"/>
              <a:t>Les SORTIES scolaires</a:t>
            </a:r>
          </a:p>
        </p:txBody>
      </p:sp>
      <p:sp>
        <p:nvSpPr>
          <p:cNvPr id="44" name="Espace réservé du texte 43">
            <a:extLst>
              <a:ext uri="{FF2B5EF4-FFF2-40B4-BE49-F238E27FC236}">
                <a16:creationId xmlns:a16="http://schemas.microsoft.com/office/drawing/2014/main" id="{C7D8CB18-31C2-421A-B086-BCC239E2F5A9}"/>
              </a:ext>
            </a:extLst>
          </p:cNvPr>
          <p:cNvSpPr>
            <a:spLocks noGrp="1"/>
          </p:cNvSpPr>
          <p:nvPr>
            <p:ph type="body" sz="quarter" idx="21"/>
          </p:nvPr>
        </p:nvSpPr>
        <p:spPr bwMode="white">
          <a:xfrm>
            <a:off x="7139394" y="2343922"/>
            <a:ext cx="2700338" cy="1069126"/>
          </a:xfrm>
        </p:spPr>
        <p:txBody>
          <a:bodyPr rtlCol="0">
            <a:normAutofit/>
          </a:bodyPr>
          <a:lstStyle/>
          <a:p>
            <a:pPr rtl="0">
              <a:lnSpc>
                <a:spcPct val="100000"/>
              </a:lnSpc>
              <a:spcBef>
                <a:spcPts val="0"/>
              </a:spcBef>
            </a:pPr>
            <a:r>
              <a:rPr lang="fr-FR" sz="2800" dirty="0"/>
              <a:t>Les VOYAGES scolaires  </a:t>
            </a:r>
          </a:p>
          <a:p>
            <a:pPr rtl="0">
              <a:lnSpc>
                <a:spcPct val="100000"/>
              </a:lnSpc>
              <a:spcBef>
                <a:spcPts val="0"/>
              </a:spcBef>
            </a:pPr>
            <a:endParaRPr lang="fr-FR" sz="2400" dirty="0"/>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1106095"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12" name="Rectangle 11">
            <a:extLst>
              <a:ext uri="{FF2B5EF4-FFF2-40B4-BE49-F238E27FC236}">
                <a16:creationId xmlns:a16="http://schemas.microsoft.com/office/drawing/2014/main" id="{F0DDF17C-843E-47DB-BD0A-88813BEB9A4D}"/>
              </a:ext>
            </a:extLst>
          </p:cNvPr>
          <p:cNvSpPr/>
          <p:nvPr/>
        </p:nvSpPr>
        <p:spPr>
          <a:xfrm>
            <a:off x="2769949" y="3281538"/>
            <a:ext cx="1737976" cy="707886"/>
          </a:xfrm>
          <a:prstGeom prst="rect">
            <a:avLst/>
          </a:prstGeom>
        </p:spPr>
        <p:txBody>
          <a:bodyPr wrap="none">
            <a:spAutoFit/>
          </a:bodyPr>
          <a:lstStyle/>
          <a:p>
            <a:pPr algn="ctr"/>
            <a:r>
              <a:rPr lang="fr-FR" sz="2000" b="1" dirty="0"/>
              <a:t> =</a:t>
            </a:r>
          </a:p>
          <a:p>
            <a:pPr algn="ctr"/>
            <a:r>
              <a:rPr lang="fr-FR" sz="2000" b="1" dirty="0"/>
              <a:t>sans nuitées</a:t>
            </a:r>
          </a:p>
        </p:txBody>
      </p:sp>
      <p:sp>
        <p:nvSpPr>
          <p:cNvPr id="30" name="Rectangle 29">
            <a:extLst>
              <a:ext uri="{FF2B5EF4-FFF2-40B4-BE49-F238E27FC236}">
                <a16:creationId xmlns:a16="http://schemas.microsoft.com/office/drawing/2014/main" id="{2C6E9947-CA97-4529-B99A-F4F752809B0D}"/>
              </a:ext>
            </a:extLst>
          </p:cNvPr>
          <p:cNvSpPr/>
          <p:nvPr/>
        </p:nvSpPr>
        <p:spPr>
          <a:xfrm>
            <a:off x="7627788" y="3243068"/>
            <a:ext cx="1723549" cy="707886"/>
          </a:xfrm>
          <a:prstGeom prst="rect">
            <a:avLst/>
          </a:prstGeom>
        </p:spPr>
        <p:txBody>
          <a:bodyPr wrap="none">
            <a:spAutoFit/>
          </a:bodyPr>
          <a:lstStyle/>
          <a:p>
            <a:pPr algn="ctr"/>
            <a:r>
              <a:rPr lang="fr-FR" sz="2000" b="1" dirty="0"/>
              <a:t> = </a:t>
            </a:r>
          </a:p>
          <a:p>
            <a:pPr algn="ctr"/>
            <a:r>
              <a:rPr lang="fr-FR" sz="2000" b="1" dirty="0"/>
              <a:t>avec nuitées</a:t>
            </a:r>
          </a:p>
        </p:txBody>
      </p:sp>
      <p:grpSp>
        <p:nvGrpSpPr>
          <p:cNvPr id="16" name="Groupe 15">
            <a:extLst>
              <a:ext uri="{FF2B5EF4-FFF2-40B4-BE49-F238E27FC236}">
                <a16:creationId xmlns:a16="http://schemas.microsoft.com/office/drawing/2014/main" id="{021552C5-0C3E-4438-8E43-6E41D386C1C2}"/>
              </a:ext>
            </a:extLst>
          </p:cNvPr>
          <p:cNvGrpSpPr/>
          <p:nvPr/>
        </p:nvGrpSpPr>
        <p:grpSpPr>
          <a:xfrm>
            <a:off x="1637727" y="4337782"/>
            <a:ext cx="1690256" cy="1414429"/>
            <a:chOff x="957251" y="4848148"/>
            <a:chExt cx="1690256" cy="1414429"/>
          </a:xfrm>
        </p:grpSpPr>
        <p:sp>
          <p:nvSpPr>
            <p:cNvPr id="13" name="Rectangle : avec coins arrondis en diagonale 12">
              <a:extLst>
                <a:ext uri="{FF2B5EF4-FFF2-40B4-BE49-F238E27FC236}">
                  <a16:creationId xmlns:a16="http://schemas.microsoft.com/office/drawing/2014/main" id="{8C8AF111-EC80-442B-812C-73CCEE450195}"/>
                </a:ext>
              </a:extLst>
            </p:cNvPr>
            <p:cNvSpPr/>
            <p:nvPr/>
          </p:nvSpPr>
          <p:spPr>
            <a:xfrm>
              <a:off x="957251" y="5348177"/>
              <a:ext cx="1690256" cy="914400"/>
            </a:xfrm>
            <a:prstGeom prst="round2DiagRect">
              <a:avLst>
                <a:gd name="adj1" fmla="val 41086"/>
                <a:gd name="adj2" fmla="val 0"/>
              </a:avLst>
            </a:prstGeom>
            <a:solidFill>
              <a:srgbClr val="64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Obligatoires</a:t>
              </a:r>
            </a:p>
          </p:txBody>
        </p:sp>
        <p:cxnSp>
          <p:nvCxnSpPr>
            <p:cNvPr id="15" name="Connecteur droit avec flèche 14">
              <a:extLst>
                <a:ext uri="{FF2B5EF4-FFF2-40B4-BE49-F238E27FC236}">
                  <a16:creationId xmlns:a16="http://schemas.microsoft.com/office/drawing/2014/main" id="{18340466-3547-4C5B-8D95-A296F2F27B03}"/>
                </a:ext>
              </a:extLst>
            </p:cNvPr>
            <p:cNvCxnSpPr/>
            <p:nvPr/>
          </p:nvCxnSpPr>
          <p:spPr>
            <a:xfrm flipH="1">
              <a:off x="2133883" y="4848148"/>
              <a:ext cx="375401" cy="38307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946BF0D6-BF39-4DFA-B036-D30ACE93FD87}"/>
              </a:ext>
            </a:extLst>
          </p:cNvPr>
          <p:cNvGrpSpPr/>
          <p:nvPr/>
        </p:nvGrpSpPr>
        <p:grpSpPr>
          <a:xfrm>
            <a:off x="4090813" y="4374885"/>
            <a:ext cx="1690256" cy="1377326"/>
            <a:chOff x="3410337" y="4885251"/>
            <a:chExt cx="1690256" cy="1377326"/>
          </a:xfrm>
        </p:grpSpPr>
        <p:sp>
          <p:nvSpPr>
            <p:cNvPr id="31" name="Rectangle : avec coins arrondis en diagonale 30">
              <a:extLst>
                <a:ext uri="{FF2B5EF4-FFF2-40B4-BE49-F238E27FC236}">
                  <a16:creationId xmlns:a16="http://schemas.microsoft.com/office/drawing/2014/main" id="{C67B3105-294E-4ECA-9924-FF312160B1F6}"/>
                </a:ext>
              </a:extLst>
            </p:cNvPr>
            <p:cNvSpPr/>
            <p:nvPr/>
          </p:nvSpPr>
          <p:spPr>
            <a:xfrm>
              <a:off x="3410337" y="5348177"/>
              <a:ext cx="1690256" cy="914400"/>
            </a:xfrm>
            <a:prstGeom prst="round2DiagRect">
              <a:avLst>
                <a:gd name="adj1" fmla="val 41086"/>
                <a:gd name="adj2" fmla="val 0"/>
              </a:avLst>
            </a:prstGeom>
            <a:solidFill>
              <a:srgbClr val="64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Facultatives</a:t>
              </a:r>
            </a:p>
          </p:txBody>
        </p:sp>
        <p:cxnSp>
          <p:nvCxnSpPr>
            <p:cNvPr id="32" name="Connecteur droit avec flèche 31">
              <a:extLst>
                <a:ext uri="{FF2B5EF4-FFF2-40B4-BE49-F238E27FC236}">
                  <a16:creationId xmlns:a16="http://schemas.microsoft.com/office/drawing/2014/main" id="{5B180B3A-6650-4DB3-AE7D-C3E243233981}"/>
                </a:ext>
              </a:extLst>
            </p:cNvPr>
            <p:cNvCxnSpPr>
              <a:cxnSpLocks/>
            </p:cNvCxnSpPr>
            <p:nvPr/>
          </p:nvCxnSpPr>
          <p:spPr>
            <a:xfrm>
              <a:off x="3496458" y="4885251"/>
              <a:ext cx="375401" cy="38307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5904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4" grpId="0" build="p"/>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4</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SORTIES scolaires (sans nuitées – 1/5)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graphicFrame>
        <p:nvGraphicFramePr>
          <p:cNvPr id="9" name="Diagramme 8">
            <a:extLst>
              <a:ext uri="{FF2B5EF4-FFF2-40B4-BE49-F238E27FC236}">
                <a16:creationId xmlns:a16="http://schemas.microsoft.com/office/drawing/2014/main" id="{1395BD3B-9472-4D28-8E55-24F8D5213586}"/>
              </a:ext>
            </a:extLst>
          </p:cNvPr>
          <p:cNvGraphicFramePr/>
          <p:nvPr>
            <p:extLst>
              <p:ext uri="{D42A27DB-BD31-4B8C-83A1-F6EECF244321}">
                <p14:modId xmlns:p14="http://schemas.microsoft.com/office/powerpoint/2010/main" val="3670298883"/>
              </p:ext>
            </p:extLst>
          </p:nvPr>
        </p:nvGraphicFramePr>
        <p:xfrm>
          <a:off x="-764358" y="1460634"/>
          <a:ext cx="13278022" cy="177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e 9">
            <a:extLst>
              <a:ext uri="{FF2B5EF4-FFF2-40B4-BE49-F238E27FC236}">
                <a16:creationId xmlns:a16="http://schemas.microsoft.com/office/drawing/2014/main" id="{0ECF1A45-05B8-4EAB-BD32-11920A507BDA}"/>
              </a:ext>
            </a:extLst>
          </p:cNvPr>
          <p:cNvGrpSpPr/>
          <p:nvPr/>
        </p:nvGrpSpPr>
        <p:grpSpPr>
          <a:xfrm>
            <a:off x="170430" y="3110039"/>
            <a:ext cx="5001084" cy="3454359"/>
            <a:chOff x="170430" y="3110039"/>
            <a:chExt cx="5001084" cy="3454359"/>
          </a:xfrm>
        </p:grpSpPr>
        <p:sp>
          <p:nvSpPr>
            <p:cNvPr id="36" name="Espace réservé du contenu 12">
              <a:extLst>
                <a:ext uri="{FF2B5EF4-FFF2-40B4-BE49-F238E27FC236}">
                  <a16:creationId xmlns:a16="http://schemas.microsoft.com/office/drawing/2014/main" id="{2A23A00B-87F1-4991-A2CD-D9058D570F55}"/>
                </a:ext>
              </a:extLst>
            </p:cNvPr>
            <p:cNvSpPr txBox="1">
              <a:spLocks/>
            </p:cNvSpPr>
            <p:nvPr/>
          </p:nvSpPr>
          <p:spPr bwMode="white">
            <a:xfrm>
              <a:off x="642365" y="3401888"/>
              <a:ext cx="4529149" cy="316251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fr-FR" sz="1800" b="1" dirty="0">
                  <a:solidFill>
                    <a:schemeClr val="bg1"/>
                  </a:solidFill>
                </a:rPr>
                <a:t>Durant les heures d’enseignement.</a:t>
              </a:r>
            </a:p>
            <a:p>
              <a:pPr marL="12700">
                <a:lnSpc>
                  <a:spcPct val="120000"/>
                </a:lnSpc>
                <a:spcBef>
                  <a:spcPts val="100"/>
                </a:spcBef>
              </a:pPr>
              <a:r>
                <a:rPr lang="fr-FR" sz="1800" b="1" dirty="0">
                  <a:solidFill>
                    <a:schemeClr val="bg1"/>
                  </a:solidFill>
                </a:rPr>
                <a:t>Peuvent comprendre la pause méridienne. </a:t>
              </a:r>
            </a:p>
            <a:p>
              <a:pPr marL="12700">
                <a:lnSpc>
                  <a:spcPct val="120000"/>
                </a:lnSpc>
                <a:spcBef>
                  <a:spcPts val="100"/>
                </a:spcBef>
              </a:pPr>
              <a:r>
                <a:rPr lang="fr-FR" sz="1800" b="1" dirty="0">
                  <a:solidFill>
                    <a:schemeClr val="bg1"/>
                  </a:solidFill>
                </a:rPr>
                <a:t>Impliquent une assiduité des élèves.</a:t>
              </a:r>
            </a:p>
            <a:p>
              <a:pPr marL="12700">
                <a:lnSpc>
                  <a:spcPct val="120000"/>
                </a:lnSpc>
                <a:spcBef>
                  <a:spcPts val="100"/>
                </a:spcBef>
              </a:pPr>
              <a:r>
                <a:rPr lang="fr-FR" sz="1800" b="1" dirty="0">
                  <a:solidFill>
                    <a:schemeClr val="bg1"/>
                  </a:solidFill>
                </a:rPr>
                <a:t>Pas besoin d’autorisation parentale.</a:t>
              </a:r>
            </a:p>
            <a:p>
              <a:pPr marL="12700">
                <a:lnSpc>
                  <a:spcPct val="120000"/>
                </a:lnSpc>
                <a:spcBef>
                  <a:spcPts val="100"/>
                </a:spcBef>
              </a:pPr>
              <a:r>
                <a:rPr lang="fr-FR" sz="1800" b="1" dirty="0">
                  <a:solidFill>
                    <a:schemeClr val="bg1"/>
                  </a:solidFill>
                </a:rPr>
                <a:t>Pas d’obligation d’assurance …</a:t>
              </a:r>
            </a:p>
            <a:p>
              <a:pPr marL="12700">
                <a:lnSpc>
                  <a:spcPct val="120000"/>
                </a:lnSpc>
                <a:spcBef>
                  <a:spcPts val="100"/>
                </a:spcBef>
              </a:pPr>
              <a:r>
                <a:rPr lang="fr-FR" sz="1800" b="1" dirty="0">
                  <a:solidFill>
                    <a:schemeClr val="bg1"/>
                  </a:solidFill>
                </a:rPr>
                <a:t>… mais assurance vivement recommandée.</a:t>
              </a:r>
            </a:p>
            <a:p>
              <a:pPr marL="12700">
                <a:lnSpc>
                  <a:spcPct val="120000"/>
                </a:lnSpc>
                <a:spcBef>
                  <a:spcPts val="100"/>
                </a:spcBef>
              </a:pPr>
              <a:r>
                <a:rPr lang="fr-FR" sz="1800" b="1" dirty="0">
                  <a:solidFill>
                    <a:schemeClr val="bg1"/>
                  </a:solidFill>
                </a:rPr>
                <a:t>Gratuites pour les élèves.</a:t>
              </a:r>
            </a:p>
            <a:p>
              <a:pPr marL="0" indent="0">
                <a:lnSpc>
                  <a:spcPct val="100000"/>
                </a:lnSpc>
                <a:spcBef>
                  <a:spcPts val="600"/>
                </a:spcBef>
                <a:buFont typeface="Arial" panose="020B0604020202020204" pitchFamily="34" charset="0"/>
                <a:buNone/>
              </a:pPr>
              <a:endParaRPr lang="fr-FR" dirty="0"/>
            </a:p>
          </p:txBody>
        </p:sp>
        <p:sp>
          <p:nvSpPr>
            <p:cNvPr id="33" name="Espace réservé du contenu 12">
              <a:extLst>
                <a:ext uri="{FF2B5EF4-FFF2-40B4-BE49-F238E27FC236}">
                  <a16:creationId xmlns:a16="http://schemas.microsoft.com/office/drawing/2014/main" id="{000317DB-6D61-4ED1-B0FB-159DEFEFAD8C}"/>
                </a:ext>
              </a:extLst>
            </p:cNvPr>
            <p:cNvSpPr txBox="1">
              <a:spLocks/>
            </p:cNvSpPr>
            <p:nvPr/>
          </p:nvSpPr>
          <p:spPr bwMode="white">
            <a:xfrm>
              <a:off x="170430" y="3110039"/>
              <a:ext cx="348070" cy="34200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00"/>
                </a:spcBef>
                <a:buNone/>
              </a:pPr>
              <a:r>
                <a:rPr lang="fr-FR" sz="1800" b="1" dirty="0">
                  <a:solidFill>
                    <a:schemeClr val="bg1"/>
                  </a:solidFill>
                </a:rPr>
                <a:t>OBL IGATOI RES</a:t>
              </a:r>
              <a:endParaRPr lang="fr-FR" dirty="0"/>
            </a:p>
          </p:txBody>
        </p:sp>
        <p:cxnSp>
          <p:nvCxnSpPr>
            <p:cNvPr id="37" name="Connecteur droit avec flèche 36">
              <a:extLst>
                <a:ext uri="{FF2B5EF4-FFF2-40B4-BE49-F238E27FC236}">
                  <a16:creationId xmlns:a16="http://schemas.microsoft.com/office/drawing/2014/main" id="{73F8205A-0762-43D1-9689-B0A0BFF9147D}"/>
                </a:ext>
              </a:extLst>
            </p:cNvPr>
            <p:cNvCxnSpPr/>
            <p:nvPr/>
          </p:nvCxnSpPr>
          <p:spPr>
            <a:xfrm>
              <a:off x="595423" y="3248936"/>
              <a:ext cx="0" cy="3106727"/>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7E505C62-5D6A-4B2F-822A-DA7E23542B5B}"/>
              </a:ext>
            </a:extLst>
          </p:cNvPr>
          <p:cNvGrpSpPr/>
          <p:nvPr/>
        </p:nvGrpSpPr>
        <p:grpSpPr>
          <a:xfrm>
            <a:off x="6456454" y="3140657"/>
            <a:ext cx="4965693" cy="3420000"/>
            <a:chOff x="6913432" y="3140657"/>
            <a:chExt cx="4965693" cy="3420000"/>
          </a:xfrm>
        </p:grpSpPr>
        <p:sp>
          <p:nvSpPr>
            <p:cNvPr id="29" name="Espace réservé du contenu 12">
              <a:extLst>
                <a:ext uri="{FF2B5EF4-FFF2-40B4-BE49-F238E27FC236}">
                  <a16:creationId xmlns:a16="http://schemas.microsoft.com/office/drawing/2014/main" id="{E907D169-BDCD-42E8-AE8A-A7A25C074097}"/>
                </a:ext>
              </a:extLst>
            </p:cNvPr>
            <p:cNvSpPr txBox="1">
              <a:spLocks/>
            </p:cNvSpPr>
            <p:nvPr/>
          </p:nvSpPr>
          <p:spPr bwMode="white">
            <a:xfrm>
              <a:off x="7349976" y="3465686"/>
              <a:ext cx="4529149" cy="292698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fr-FR" sz="1800" b="1" dirty="0">
                  <a:solidFill>
                    <a:schemeClr val="bg1"/>
                  </a:solidFill>
                </a:rPr>
                <a:t>Toutes celles … qui ne revêtent pas un caractère obligatoire.</a:t>
              </a:r>
            </a:p>
            <a:p>
              <a:pPr marL="12700">
                <a:lnSpc>
                  <a:spcPct val="120000"/>
                </a:lnSpc>
                <a:spcBef>
                  <a:spcPts val="100"/>
                </a:spcBef>
              </a:pPr>
              <a:r>
                <a:rPr lang="fr-FR" sz="1800" b="1" dirty="0">
                  <a:solidFill>
                    <a:schemeClr val="bg1"/>
                  </a:solidFill>
                </a:rPr>
                <a:t>Autorisation responsable légal (1 suffit … sauf si le second s’y oppose).</a:t>
              </a:r>
            </a:p>
            <a:p>
              <a:pPr marL="12700">
                <a:lnSpc>
                  <a:spcPct val="120000"/>
                </a:lnSpc>
                <a:spcBef>
                  <a:spcPts val="100"/>
                </a:spcBef>
              </a:pPr>
              <a:r>
                <a:rPr lang="fr-FR" sz="1800" b="1" dirty="0">
                  <a:solidFill>
                    <a:schemeClr val="bg1"/>
                  </a:solidFill>
                </a:rPr>
                <a:t>Assurance RC et IA obligatoire.</a:t>
              </a:r>
            </a:p>
            <a:p>
              <a:pPr marL="12700">
                <a:lnSpc>
                  <a:spcPct val="120000"/>
                </a:lnSpc>
                <a:spcBef>
                  <a:spcPts val="100"/>
                </a:spcBef>
              </a:pPr>
              <a:r>
                <a:rPr lang="fr-FR" sz="1800" b="1" dirty="0">
                  <a:solidFill>
                    <a:schemeClr val="bg1"/>
                  </a:solidFill>
                </a:rPr>
                <a:t>Contribution financière des familles nécessairement « limitée » (aucun élève exclu pour raison financière).</a:t>
              </a:r>
            </a:p>
            <a:p>
              <a:pPr marL="0" indent="0">
                <a:lnSpc>
                  <a:spcPct val="100000"/>
                </a:lnSpc>
                <a:spcBef>
                  <a:spcPts val="600"/>
                </a:spcBef>
                <a:buFont typeface="Arial" panose="020B0604020202020204" pitchFamily="34" charset="0"/>
                <a:buNone/>
              </a:pPr>
              <a:endParaRPr lang="fr-FR" dirty="0"/>
            </a:p>
          </p:txBody>
        </p:sp>
        <p:sp>
          <p:nvSpPr>
            <p:cNvPr id="34" name="Espace réservé du contenu 12">
              <a:extLst>
                <a:ext uri="{FF2B5EF4-FFF2-40B4-BE49-F238E27FC236}">
                  <a16:creationId xmlns:a16="http://schemas.microsoft.com/office/drawing/2014/main" id="{8FB1D9EF-1C88-4724-AE71-799B56F5978F}"/>
                </a:ext>
              </a:extLst>
            </p:cNvPr>
            <p:cNvSpPr txBox="1">
              <a:spLocks/>
            </p:cNvSpPr>
            <p:nvPr/>
          </p:nvSpPr>
          <p:spPr bwMode="white">
            <a:xfrm>
              <a:off x="6913432" y="3140657"/>
              <a:ext cx="348070" cy="34200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00"/>
                </a:spcBef>
                <a:buNone/>
              </a:pPr>
              <a:r>
                <a:rPr lang="fr-FR" sz="1800" b="1" dirty="0">
                  <a:solidFill>
                    <a:schemeClr val="bg1"/>
                  </a:solidFill>
                </a:rPr>
                <a:t>F A C U L T A T I V E S</a:t>
              </a:r>
              <a:endParaRPr lang="fr-FR" dirty="0"/>
            </a:p>
          </p:txBody>
        </p:sp>
        <p:cxnSp>
          <p:nvCxnSpPr>
            <p:cNvPr id="38" name="Connecteur droit avec flèche 37">
              <a:extLst>
                <a:ext uri="{FF2B5EF4-FFF2-40B4-BE49-F238E27FC236}">
                  <a16:creationId xmlns:a16="http://schemas.microsoft.com/office/drawing/2014/main" id="{766E9A72-E6B3-4725-87F4-AB7C2834439D}"/>
                </a:ext>
              </a:extLst>
            </p:cNvPr>
            <p:cNvCxnSpPr/>
            <p:nvPr/>
          </p:nvCxnSpPr>
          <p:spPr>
            <a:xfrm>
              <a:off x="7303899" y="3297293"/>
              <a:ext cx="0" cy="3106727"/>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9041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127267"/>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5</a:t>
            </a:fld>
            <a:endParaRPr lang="fr-FR" sz="1000" dirty="0"/>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243471"/>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5" name="ZoneTexte 4">
            <a:extLst>
              <a:ext uri="{FF2B5EF4-FFF2-40B4-BE49-F238E27FC236}">
                <a16:creationId xmlns:a16="http://schemas.microsoft.com/office/drawing/2014/main" id="{24B6D539-FC4C-4A18-8A57-59FE611D0875}"/>
              </a:ext>
            </a:extLst>
          </p:cNvPr>
          <p:cNvSpPr txBox="1"/>
          <p:nvPr/>
        </p:nvSpPr>
        <p:spPr>
          <a:xfrm>
            <a:off x="267594" y="4558265"/>
            <a:ext cx="10935257" cy="1754326"/>
          </a:xfrm>
          <a:prstGeom prst="rect">
            <a:avLst/>
          </a:prstGeom>
          <a:solidFill>
            <a:srgbClr val="F59A2C">
              <a:alpha val="83922"/>
            </a:srgbClr>
          </a:solidFill>
        </p:spPr>
        <p:txBody>
          <a:bodyPr wrap="square" rtlCol="0">
            <a:spAutoFit/>
          </a:bodyPr>
          <a:lstStyle/>
          <a:p>
            <a:pPr marL="285750" indent="-285750">
              <a:buFont typeface="Arial" panose="020B0604020202020204" pitchFamily="34" charset="0"/>
              <a:buChar char="•"/>
            </a:pPr>
            <a:r>
              <a:rPr lang="fr-FR" dirty="0">
                <a:solidFill>
                  <a:schemeClr val="bg1"/>
                </a:solidFill>
              </a:rPr>
              <a:t>Formulaire de demande d’autorisation d’une sortie scolaire sans nuitée</a:t>
            </a:r>
          </a:p>
          <a:p>
            <a:pPr marL="285750" indent="-285750">
              <a:buFont typeface="Arial" panose="020B0604020202020204" pitchFamily="34" charset="0"/>
              <a:buChar char="•"/>
            </a:pPr>
            <a:r>
              <a:rPr lang="fr-FR" dirty="0">
                <a:solidFill>
                  <a:schemeClr val="bg1"/>
                </a:solidFill>
              </a:rPr>
              <a:t>Budget prévisionnel</a:t>
            </a:r>
          </a:p>
          <a:p>
            <a:pPr marL="285750" indent="-285750">
              <a:buFont typeface="Arial" panose="020B0604020202020204" pitchFamily="34" charset="0"/>
              <a:buChar char="•"/>
            </a:pPr>
            <a:r>
              <a:rPr lang="fr-FR" dirty="0">
                <a:solidFill>
                  <a:schemeClr val="bg1"/>
                </a:solidFill>
              </a:rPr>
              <a:t>Fiche transport</a:t>
            </a:r>
          </a:p>
          <a:p>
            <a:pPr marL="285750" indent="-285750">
              <a:buFont typeface="Arial" panose="020B0604020202020204" pitchFamily="34" charset="0"/>
              <a:buChar char="•"/>
            </a:pPr>
            <a:r>
              <a:rPr lang="fr-FR" dirty="0">
                <a:solidFill>
                  <a:schemeClr val="bg1"/>
                </a:solidFill>
              </a:rPr>
              <a:t>Programme détaillé</a:t>
            </a:r>
          </a:p>
          <a:p>
            <a:pPr marL="285750" indent="-285750">
              <a:buFont typeface="Arial" panose="020B0604020202020204" pitchFamily="34" charset="0"/>
              <a:buChar char="•"/>
            </a:pPr>
            <a:r>
              <a:rPr lang="fr-FR" dirty="0">
                <a:solidFill>
                  <a:schemeClr val="bg1"/>
                </a:solidFill>
              </a:rPr>
              <a:t>+ </a:t>
            </a:r>
            <a:r>
              <a:rPr lang="fr-FR" u="sng" dirty="0">
                <a:solidFill>
                  <a:schemeClr val="bg1"/>
                </a:solidFill>
              </a:rPr>
              <a:t>si facultative </a:t>
            </a:r>
            <a:r>
              <a:rPr lang="fr-FR" dirty="0">
                <a:solidFill>
                  <a:schemeClr val="bg1"/>
                </a:solidFill>
              </a:rPr>
              <a:t>: autorisations parentales, attestations assurances, de sortie du territoire</a:t>
            </a:r>
          </a:p>
          <a:p>
            <a:pPr marL="285750" indent="-285750">
              <a:buFont typeface="Arial" panose="020B0604020202020204" pitchFamily="34" charset="0"/>
              <a:buChar char="•"/>
            </a:pPr>
            <a:r>
              <a:rPr lang="fr-FR" dirty="0">
                <a:solidFill>
                  <a:schemeClr val="bg1"/>
                </a:solidFill>
              </a:rPr>
              <a:t>+ autorisations employeurs AESH, ATSEM</a:t>
            </a:r>
          </a:p>
        </p:txBody>
      </p:sp>
      <p:sp>
        <p:nvSpPr>
          <p:cNvPr id="6" name="Rectangle : coins arrondis 5">
            <a:extLst>
              <a:ext uri="{FF2B5EF4-FFF2-40B4-BE49-F238E27FC236}">
                <a16:creationId xmlns:a16="http://schemas.microsoft.com/office/drawing/2014/main" id="{DD263471-8765-4BEB-8E74-01D9A9718237}"/>
              </a:ext>
            </a:extLst>
          </p:cNvPr>
          <p:cNvSpPr/>
          <p:nvPr/>
        </p:nvSpPr>
        <p:spPr>
          <a:xfrm>
            <a:off x="627321" y="2930732"/>
            <a:ext cx="2875485" cy="1089060"/>
          </a:xfrm>
          <a:prstGeom prst="roundRect">
            <a:avLst/>
          </a:prstGeom>
          <a:solidFill>
            <a:srgbClr val="F99927">
              <a:hueOff val="0"/>
              <a:satOff val="0"/>
              <a:lumOff val="0"/>
              <a:alphaOff val="0"/>
            </a:srgbClr>
          </a:solidFill>
          <a:ln>
            <a:noFill/>
          </a:ln>
          <a:effectLst/>
          <a:scene3d>
            <a:camera prst="perspectiveRelaxedModerately" zoom="92000"/>
            <a:lightRig rig="balanced" dir="t">
              <a:rot lat="0" lon="0" rev="12700000"/>
            </a:lightRig>
          </a:scene3d>
          <a:sp3d prstMaterial="plastic">
            <a:bevelT w="50800" h="50800" prst="coolSlant"/>
            <a:bevelB w="50800" h="50800"/>
          </a:sp3d>
        </p:spPr>
        <p:txBody>
          <a:bodyPr spcFirstLastPara="0" vert="horz" wrap="square" lIns="76200" tIns="76200" rIns="76200" bIns="76200" numCol="1" spcCol="1270" anchor="ctr" anchorCtr="0">
            <a:noAutofit/>
          </a:bodyPr>
          <a:lstStyle/>
          <a:p>
            <a:pPr algn="ctr"/>
            <a:r>
              <a:rPr lang="fr-FR" sz="2400" b="1" dirty="0"/>
              <a:t>1</a:t>
            </a:r>
          </a:p>
          <a:p>
            <a:pPr algn="ctr"/>
            <a:r>
              <a:rPr lang="fr-FR" sz="2000" dirty="0"/>
              <a:t>Constitution du dossier par l’enseignant</a:t>
            </a:r>
          </a:p>
        </p:txBody>
      </p:sp>
      <p:sp>
        <p:nvSpPr>
          <p:cNvPr id="19" name="Rectangle : coins arrondis 18">
            <a:extLst>
              <a:ext uri="{FF2B5EF4-FFF2-40B4-BE49-F238E27FC236}">
                <a16:creationId xmlns:a16="http://schemas.microsoft.com/office/drawing/2014/main" id="{4AA91559-4FE5-4EF2-98E8-3E581F22ABA4}"/>
              </a:ext>
            </a:extLst>
          </p:cNvPr>
          <p:cNvSpPr/>
          <p:nvPr/>
        </p:nvSpPr>
        <p:spPr>
          <a:xfrm>
            <a:off x="4723636" y="2930732"/>
            <a:ext cx="2875485" cy="1089060"/>
          </a:xfrm>
          <a:prstGeom prst="roundRect">
            <a:avLst/>
          </a:prstGeom>
          <a:solidFill>
            <a:srgbClr val="D7F7FD">
              <a:alpha val="14902"/>
            </a:srgbClr>
          </a:solidFill>
          <a:ln>
            <a:noFill/>
          </a:ln>
          <a:effectLst/>
          <a:scene3d>
            <a:camera prst="perspectiveRelaxedModerately" zoom="92000"/>
            <a:lightRig rig="balanced" dir="t">
              <a:rot lat="0" lon="0" rev="12700000"/>
            </a:lightRig>
          </a:scene3d>
          <a:sp3d prstMaterial="plastic">
            <a:bevelT w="50800" h="50800" prst="coolSlant"/>
            <a:bevelB w="50800" h="50800"/>
          </a:sp3d>
        </p:spPr>
        <p:txBody>
          <a:bodyPr rot="0" spcFirstLastPara="0" vertOverflow="overflow" horzOverflow="overflow" vert="horz" wrap="square" lIns="76200" tIns="76200" rIns="76200" bIns="76200" numCol="1" spcCol="1270" rtlCol="0" fromWordArt="0" anchor="ctr" anchorCtr="0" forceAA="0" compatLnSpc="1">
            <a:prstTxWarp prst="textNoShape">
              <a:avLst/>
            </a:prstTxWarp>
            <a:noAutofit/>
          </a:bodyPr>
          <a:lstStyle/>
          <a:p>
            <a:pPr algn="ctr"/>
            <a:r>
              <a:rPr lang="fr-FR" sz="2400" b="1" dirty="0"/>
              <a:t>2</a:t>
            </a:r>
          </a:p>
          <a:p>
            <a:pPr algn="ctr"/>
            <a:r>
              <a:rPr lang="fr-FR" sz="2000" dirty="0"/>
              <a:t>Transmission du dossier au directeur</a:t>
            </a:r>
          </a:p>
        </p:txBody>
      </p:sp>
      <p:sp>
        <p:nvSpPr>
          <p:cNvPr id="20" name="Rectangle : coins arrondis 19">
            <a:extLst>
              <a:ext uri="{FF2B5EF4-FFF2-40B4-BE49-F238E27FC236}">
                <a16:creationId xmlns:a16="http://schemas.microsoft.com/office/drawing/2014/main" id="{41A97F24-753D-4921-864C-4E0A1D72D814}"/>
              </a:ext>
            </a:extLst>
          </p:cNvPr>
          <p:cNvSpPr/>
          <p:nvPr/>
        </p:nvSpPr>
        <p:spPr>
          <a:xfrm>
            <a:off x="8819952" y="2930732"/>
            <a:ext cx="2875485" cy="1089060"/>
          </a:xfrm>
          <a:prstGeom prst="roundRect">
            <a:avLst/>
          </a:prstGeom>
          <a:solidFill>
            <a:srgbClr val="00B050">
              <a:alpha val="34902"/>
            </a:srgbClr>
          </a:solidFill>
          <a:ln>
            <a:noFill/>
          </a:ln>
          <a:effectLst/>
          <a:scene3d>
            <a:camera prst="perspectiveRelaxedModerately" zoom="92000"/>
            <a:lightRig rig="balanced" dir="t">
              <a:rot lat="0" lon="0" rev="12700000"/>
            </a:lightRig>
          </a:scene3d>
          <a:sp3d prstMaterial="plastic">
            <a:bevelT w="50800" h="50800"/>
            <a:bevelB w="50800" h="50800"/>
          </a:sp3d>
        </p:spPr>
        <p:txBody>
          <a:bodyPr spcFirstLastPara="0" vert="horz" wrap="square" lIns="76200" tIns="76200" rIns="76200" bIns="76200" numCol="1" spcCol="1270" anchor="ctr" anchorCtr="0">
            <a:noAutofit/>
          </a:bodyPr>
          <a:lstStyle/>
          <a:p>
            <a:pPr algn="ctr"/>
            <a:r>
              <a:rPr lang="fr-FR" sz="2400" b="1" dirty="0"/>
              <a:t>3</a:t>
            </a:r>
            <a:endParaRPr lang="fr-FR" sz="2000" b="1" dirty="0"/>
          </a:p>
          <a:p>
            <a:pPr algn="ctr"/>
            <a:r>
              <a:rPr lang="fr-FR" sz="2000" dirty="0"/>
              <a:t>Autorisation écrite du directeur</a:t>
            </a:r>
          </a:p>
        </p:txBody>
      </p:sp>
      <p:sp>
        <p:nvSpPr>
          <p:cNvPr id="7" name="Flèche : droite 6">
            <a:extLst>
              <a:ext uri="{FF2B5EF4-FFF2-40B4-BE49-F238E27FC236}">
                <a16:creationId xmlns:a16="http://schemas.microsoft.com/office/drawing/2014/main" id="{28AC87E7-41A2-41E2-9407-C376C9741F69}"/>
              </a:ext>
            </a:extLst>
          </p:cNvPr>
          <p:cNvSpPr/>
          <p:nvPr/>
        </p:nvSpPr>
        <p:spPr>
          <a:xfrm>
            <a:off x="3774558" y="3314631"/>
            <a:ext cx="648586" cy="321262"/>
          </a:xfrm>
          <a:prstGeom prst="rightArrow">
            <a:avLst/>
          </a:prstGeom>
          <a:solidFill>
            <a:srgbClr val="FFFFFF">
              <a:alpha val="50196"/>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Flèche : droite 21">
            <a:extLst>
              <a:ext uri="{FF2B5EF4-FFF2-40B4-BE49-F238E27FC236}">
                <a16:creationId xmlns:a16="http://schemas.microsoft.com/office/drawing/2014/main" id="{4DF576DD-3A92-4D84-B6B8-CA01FA93478B}"/>
              </a:ext>
            </a:extLst>
          </p:cNvPr>
          <p:cNvSpPr/>
          <p:nvPr/>
        </p:nvSpPr>
        <p:spPr>
          <a:xfrm>
            <a:off x="7945209" y="3314631"/>
            <a:ext cx="648586" cy="321262"/>
          </a:xfrm>
          <a:prstGeom prst="rightArrow">
            <a:avLst/>
          </a:prstGeom>
          <a:solidFill>
            <a:srgbClr val="FFFFFF">
              <a:alpha val="50196"/>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3" name="Flèche : droite 22">
            <a:extLst>
              <a:ext uri="{FF2B5EF4-FFF2-40B4-BE49-F238E27FC236}">
                <a16:creationId xmlns:a16="http://schemas.microsoft.com/office/drawing/2014/main" id="{E7C29B85-B293-446A-8FAE-86FBDB4F53CE}"/>
              </a:ext>
            </a:extLst>
          </p:cNvPr>
          <p:cNvSpPr/>
          <p:nvPr/>
        </p:nvSpPr>
        <p:spPr>
          <a:xfrm rot="5400000">
            <a:off x="1706435" y="4091185"/>
            <a:ext cx="428659"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28" name="Groupe 27">
            <a:extLst>
              <a:ext uri="{FF2B5EF4-FFF2-40B4-BE49-F238E27FC236}">
                <a16:creationId xmlns:a16="http://schemas.microsoft.com/office/drawing/2014/main" id="{717CC6B5-F035-4290-AF33-26D888D39E2E}"/>
              </a:ext>
            </a:extLst>
          </p:cNvPr>
          <p:cNvGrpSpPr/>
          <p:nvPr/>
        </p:nvGrpSpPr>
        <p:grpSpPr>
          <a:xfrm>
            <a:off x="3894358" y="1373051"/>
            <a:ext cx="3631475" cy="2835401"/>
            <a:chOff x="3461206" y="1373051"/>
            <a:chExt cx="3631475" cy="2835401"/>
          </a:xfrm>
        </p:grpSpPr>
        <p:pic>
          <p:nvPicPr>
            <p:cNvPr id="10" name="Image 9">
              <a:extLst>
                <a:ext uri="{FF2B5EF4-FFF2-40B4-BE49-F238E27FC236}">
                  <a16:creationId xmlns:a16="http://schemas.microsoft.com/office/drawing/2014/main" id="{CEC407B5-6C04-4853-9063-88B2CC2EBCD6}"/>
                </a:ext>
              </a:extLst>
            </p:cNvPr>
            <p:cNvPicPr>
              <a:picLocks noChangeAspect="1"/>
            </p:cNvPicPr>
            <p:nvPr/>
          </p:nvPicPr>
          <p:blipFill>
            <a:blip r:embed="rId4"/>
            <a:stretch>
              <a:fillRect/>
            </a:stretch>
          </p:blipFill>
          <p:spPr>
            <a:xfrm rot="472774">
              <a:off x="5147776" y="1373051"/>
              <a:ext cx="1944905" cy="2772000"/>
            </a:xfrm>
            <a:prstGeom prst="rect">
              <a:avLst/>
            </a:prstGeom>
            <a:ln>
              <a:solidFill>
                <a:srgbClr val="236E7B"/>
              </a:solidFill>
            </a:ln>
          </p:spPr>
        </p:pic>
        <p:pic>
          <p:nvPicPr>
            <p:cNvPr id="9" name="Image 8">
              <a:extLst>
                <a:ext uri="{FF2B5EF4-FFF2-40B4-BE49-F238E27FC236}">
                  <a16:creationId xmlns:a16="http://schemas.microsoft.com/office/drawing/2014/main" id="{D2A7D65B-44E5-4988-B417-3C2E8FF08BF2}"/>
                </a:ext>
              </a:extLst>
            </p:cNvPr>
            <p:cNvPicPr>
              <a:picLocks noChangeAspect="1"/>
            </p:cNvPicPr>
            <p:nvPr/>
          </p:nvPicPr>
          <p:blipFill>
            <a:blip r:embed="rId5"/>
            <a:stretch>
              <a:fillRect/>
            </a:stretch>
          </p:blipFill>
          <p:spPr>
            <a:xfrm rot="21041762">
              <a:off x="3461206" y="1436452"/>
              <a:ext cx="1956996" cy="2772000"/>
            </a:xfrm>
            <a:prstGeom prst="rect">
              <a:avLst/>
            </a:prstGeom>
            <a:ln>
              <a:solidFill>
                <a:srgbClr val="236E7B"/>
              </a:solidFill>
            </a:ln>
          </p:spPr>
        </p:pic>
        <p:sp>
          <p:nvSpPr>
            <p:cNvPr id="15" name="ZoneTexte 14">
              <a:extLst>
                <a:ext uri="{FF2B5EF4-FFF2-40B4-BE49-F238E27FC236}">
                  <a16:creationId xmlns:a16="http://schemas.microsoft.com/office/drawing/2014/main" id="{45571797-1E4E-4C75-B7B0-306A68A0B6A3}"/>
                </a:ext>
              </a:extLst>
            </p:cNvPr>
            <p:cNvSpPr txBox="1"/>
            <p:nvPr/>
          </p:nvSpPr>
          <p:spPr>
            <a:xfrm>
              <a:off x="4011375" y="3370326"/>
              <a:ext cx="2621230" cy="369332"/>
            </a:xfrm>
            <a:prstGeom prst="rect">
              <a:avLst/>
            </a:prstGeom>
            <a:noFill/>
          </p:spPr>
          <p:txBody>
            <a:bodyPr wrap="none" rtlCol="0">
              <a:spAutoFit/>
            </a:bodyPr>
            <a:lstStyle/>
            <a:p>
              <a:r>
                <a:rPr lang="fr-FR" dirty="0"/>
                <a:t>Demande d’autorisation</a:t>
              </a:r>
            </a:p>
          </p:txBody>
        </p:sp>
      </p:grpSp>
      <p:grpSp>
        <p:nvGrpSpPr>
          <p:cNvPr id="25" name="Groupe 24">
            <a:extLst>
              <a:ext uri="{FF2B5EF4-FFF2-40B4-BE49-F238E27FC236}">
                <a16:creationId xmlns:a16="http://schemas.microsoft.com/office/drawing/2014/main" id="{AE9CE34C-65EB-4B48-9233-7CF965A5C9BD}"/>
              </a:ext>
            </a:extLst>
          </p:cNvPr>
          <p:cNvGrpSpPr/>
          <p:nvPr/>
        </p:nvGrpSpPr>
        <p:grpSpPr>
          <a:xfrm>
            <a:off x="9754035" y="3376637"/>
            <a:ext cx="1941401" cy="2772000"/>
            <a:chOff x="9754035" y="3376637"/>
            <a:chExt cx="1941401" cy="2772000"/>
          </a:xfrm>
        </p:grpSpPr>
        <p:pic>
          <p:nvPicPr>
            <p:cNvPr id="14" name="Image 13">
              <a:extLst>
                <a:ext uri="{FF2B5EF4-FFF2-40B4-BE49-F238E27FC236}">
                  <a16:creationId xmlns:a16="http://schemas.microsoft.com/office/drawing/2014/main" id="{B4AF0155-F001-4840-8B89-C276F710C944}"/>
                </a:ext>
              </a:extLst>
            </p:cNvPr>
            <p:cNvPicPr>
              <a:picLocks noChangeAspect="1"/>
            </p:cNvPicPr>
            <p:nvPr/>
          </p:nvPicPr>
          <p:blipFill>
            <a:blip r:embed="rId6"/>
            <a:stretch>
              <a:fillRect/>
            </a:stretch>
          </p:blipFill>
          <p:spPr>
            <a:xfrm>
              <a:off x="9754035" y="3376637"/>
              <a:ext cx="1941401" cy="2772000"/>
            </a:xfrm>
            <a:prstGeom prst="rect">
              <a:avLst/>
            </a:prstGeom>
            <a:ln>
              <a:solidFill>
                <a:srgbClr val="236E7B"/>
              </a:solidFill>
            </a:ln>
          </p:spPr>
        </p:pic>
        <p:sp>
          <p:nvSpPr>
            <p:cNvPr id="33" name="ZoneTexte 32">
              <a:extLst>
                <a:ext uri="{FF2B5EF4-FFF2-40B4-BE49-F238E27FC236}">
                  <a16:creationId xmlns:a16="http://schemas.microsoft.com/office/drawing/2014/main" id="{8BF876C1-8479-4732-A8BD-AE3D7C08BE6E}"/>
                </a:ext>
              </a:extLst>
            </p:cNvPr>
            <p:cNvSpPr txBox="1"/>
            <p:nvPr/>
          </p:nvSpPr>
          <p:spPr>
            <a:xfrm>
              <a:off x="10344787" y="5576105"/>
              <a:ext cx="915635" cy="369332"/>
            </a:xfrm>
            <a:prstGeom prst="rect">
              <a:avLst/>
            </a:prstGeom>
            <a:noFill/>
          </p:spPr>
          <p:txBody>
            <a:bodyPr wrap="none" rtlCol="0">
              <a:spAutoFit/>
            </a:bodyPr>
            <a:lstStyle/>
            <a:p>
              <a:r>
                <a:rPr lang="fr-FR" dirty="0"/>
                <a:t>Budget</a:t>
              </a:r>
            </a:p>
          </p:txBody>
        </p:sp>
      </p:grpSp>
      <p:grpSp>
        <p:nvGrpSpPr>
          <p:cNvPr id="27" name="Groupe 26">
            <a:extLst>
              <a:ext uri="{FF2B5EF4-FFF2-40B4-BE49-F238E27FC236}">
                <a16:creationId xmlns:a16="http://schemas.microsoft.com/office/drawing/2014/main" id="{C924A3CB-20D5-4C60-8E79-A1FDC9AC3F60}"/>
              </a:ext>
            </a:extLst>
          </p:cNvPr>
          <p:cNvGrpSpPr/>
          <p:nvPr/>
        </p:nvGrpSpPr>
        <p:grpSpPr>
          <a:xfrm>
            <a:off x="8210816" y="264380"/>
            <a:ext cx="3398566" cy="2556325"/>
            <a:chOff x="8210816" y="264380"/>
            <a:chExt cx="3398566" cy="2556325"/>
          </a:xfrm>
        </p:grpSpPr>
        <p:grpSp>
          <p:nvGrpSpPr>
            <p:cNvPr id="24" name="Groupe 23">
              <a:extLst>
                <a:ext uri="{FF2B5EF4-FFF2-40B4-BE49-F238E27FC236}">
                  <a16:creationId xmlns:a16="http://schemas.microsoft.com/office/drawing/2014/main" id="{7D05172B-0178-4D5C-BE0E-E67EFC873882}"/>
                </a:ext>
              </a:extLst>
            </p:cNvPr>
            <p:cNvGrpSpPr/>
            <p:nvPr/>
          </p:nvGrpSpPr>
          <p:grpSpPr>
            <a:xfrm>
              <a:off x="8210816" y="264380"/>
              <a:ext cx="3398566" cy="2556325"/>
              <a:chOff x="8210816" y="264380"/>
              <a:chExt cx="3398566" cy="2556325"/>
            </a:xfrm>
          </p:grpSpPr>
          <p:pic>
            <p:nvPicPr>
              <p:cNvPr id="12" name="Image 11">
                <a:extLst>
                  <a:ext uri="{FF2B5EF4-FFF2-40B4-BE49-F238E27FC236}">
                    <a16:creationId xmlns:a16="http://schemas.microsoft.com/office/drawing/2014/main" id="{E9D436DB-7094-4039-AEAF-3EA4EB78D86F}"/>
                  </a:ext>
                </a:extLst>
              </p:cNvPr>
              <p:cNvPicPr>
                <a:picLocks noChangeAspect="1"/>
              </p:cNvPicPr>
              <p:nvPr/>
            </p:nvPicPr>
            <p:blipFill>
              <a:blip r:embed="rId7"/>
              <a:stretch>
                <a:fillRect/>
              </a:stretch>
            </p:blipFill>
            <p:spPr>
              <a:xfrm rot="845179">
                <a:off x="9687637" y="300705"/>
                <a:ext cx="1921745" cy="2520000"/>
              </a:xfrm>
              <a:prstGeom prst="rect">
                <a:avLst/>
              </a:prstGeom>
              <a:ln>
                <a:solidFill>
                  <a:srgbClr val="236E7B"/>
                </a:solidFill>
              </a:ln>
            </p:spPr>
          </p:pic>
          <p:pic>
            <p:nvPicPr>
              <p:cNvPr id="11" name="Image 10">
                <a:extLst>
                  <a:ext uri="{FF2B5EF4-FFF2-40B4-BE49-F238E27FC236}">
                    <a16:creationId xmlns:a16="http://schemas.microsoft.com/office/drawing/2014/main" id="{4C391BDB-6173-4C44-BF1C-61468CA63136}"/>
                  </a:ext>
                </a:extLst>
              </p:cNvPr>
              <p:cNvPicPr>
                <a:picLocks noChangeAspect="1"/>
              </p:cNvPicPr>
              <p:nvPr/>
            </p:nvPicPr>
            <p:blipFill>
              <a:blip r:embed="rId8"/>
              <a:stretch>
                <a:fillRect/>
              </a:stretch>
            </p:blipFill>
            <p:spPr>
              <a:xfrm rot="20796433">
                <a:off x="8210816" y="264380"/>
                <a:ext cx="1929950" cy="2520000"/>
              </a:xfrm>
              <a:prstGeom prst="rect">
                <a:avLst/>
              </a:prstGeom>
              <a:ln>
                <a:solidFill>
                  <a:srgbClr val="236E7B"/>
                </a:solidFill>
              </a:ln>
            </p:spPr>
          </p:pic>
        </p:grpSp>
        <p:sp>
          <p:nvSpPr>
            <p:cNvPr id="32" name="ZoneTexte 31">
              <a:extLst>
                <a:ext uri="{FF2B5EF4-FFF2-40B4-BE49-F238E27FC236}">
                  <a16:creationId xmlns:a16="http://schemas.microsoft.com/office/drawing/2014/main" id="{26CF73DE-0E90-48C9-851C-CA160FD16701}"/>
                </a:ext>
              </a:extLst>
            </p:cNvPr>
            <p:cNvSpPr txBox="1"/>
            <p:nvPr/>
          </p:nvSpPr>
          <p:spPr>
            <a:xfrm>
              <a:off x="9079056" y="1838691"/>
              <a:ext cx="1723549" cy="369332"/>
            </a:xfrm>
            <a:prstGeom prst="rect">
              <a:avLst/>
            </a:prstGeom>
            <a:noFill/>
          </p:spPr>
          <p:txBody>
            <a:bodyPr wrap="none" rtlCol="0">
              <a:spAutoFit/>
            </a:bodyPr>
            <a:lstStyle/>
            <a:p>
              <a:r>
                <a:rPr lang="fr-FR" dirty="0"/>
                <a:t>Fiche transport</a:t>
              </a:r>
            </a:p>
          </p:txBody>
        </p:sp>
      </p:grpSp>
      <p:sp>
        <p:nvSpPr>
          <p:cNvPr id="37" name="Rectangle 36">
            <a:extLst>
              <a:ext uri="{FF2B5EF4-FFF2-40B4-BE49-F238E27FC236}">
                <a16:creationId xmlns:a16="http://schemas.microsoft.com/office/drawing/2014/main" id="{9C82ABAF-8A53-4943-8D72-D0B77A2012F7}"/>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Procédure :</a:t>
            </a:r>
          </a:p>
        </p:txBody>
      </p:sp>
      <p:sp>
        <p:nvSpPr>
          <p:cNvPr id="29" name="Croix 28">
            <a:extLst>
              <a:ext uri="{FF2B5EF4-FFF2-40B4-BE49-F238E27FC236}">
                <a16:creationId xmlns:a16="http://schemas.microsoft.com/office/drawing/2014/main" id="{70E248D8-E9CC-48A9-A517-6E87329BA5D0}"/>
              </a:ext>
            </a:extLst>
          </p:cNvPr>
          <p:cNvSpPr/>
          <p:nvPr/>
        </p:nvSpPr>
        <p:spPr>
          <a:xfrm>
            <a:off x="7743505" y="2208023"/>
            <a:ext cx="342111" cy="370719"/>
          </a:xfrm>
          <a:prstGeom prst="plus">
            <a:avLst>
              <a:gd name="adj" fmla="val 38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Croix 38">
            <a:extLst>
              <a:ext uri="{FF2B5EF4-FFF2-40B4-BE49-F238E27FC236}">
                <a16:creationId xmlns:a16="http://schemas.microsoft.com/office/drawing/2014/main" id="{9EEF8C20-CCEA-4B9F-8F94-F8E9E91CC4CC}"/>
              </a:ext>
            </a:extLst>
          </p:cNvPr>
          <p:cNvSpPr/>
          <p:nvPr/>
        </p:nvSpPr>
        <p:spPr>
          <a:xfrm>
            <a:off x="10013220" y="2960731"/>
            <a:ext cx="342111" cy="370719"/>
          </a:xfrm>
          <a:prstGeom prst="plus">
            <a:avLst>
              <a:gd name="adj" fmla="val 38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a:xfrm>
            <a:off x="838200" y="365125"/>
            <a:ext cx="10515600" cy="1325563"/>
          </a:xfrm>
        </p:spPr>
        <p:txBody>
          <a:bodyPr rtlCol="0"/>
          <a:lstStyle/>
          <a:p>
            <a:pPr rtl="0"/>
            <a:r>
              <a:rPr lang="fr-FR" dirty="0">
                <a:solidFill>
                  <a:schemeClr val="bg1"/>
                </a:solidFill>
              </a:rPr>
              <a:t>Les SORTIES scolaires (sans nuitées – 2/5)</a:t>
            </a:r>
          </a:p>
        </p:txBody>
      </p:sp>
      <p:sp>
        <p:nvSpPr>
          <p:cNvPr id="2" name="Parenthèse fermante 1">
            <a:extLst>
              <a:ext uri="{FF2B5EF4-FFF2-40B4-BE49-F238E27FC236}">
                <a16:creationId xmlns:a16="http://schemas.microsoft.com/office/drawing/2014/main" id="{95B511A0-BDF3-4C12-83ED-3D69ED87FD89}"/>
              </a:ext>
            </a:extLst>
          </p:cNvPr>
          <p:cNvSpPr/>
          <p:nvPr/>
        </p:nvSpPr>
        <p:spPr>
          <a:xfrm>
            <a:off x="7945209" y="4647501"/>
            <a:ext cx="140407" cy="788565"/>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64BDAAB1-93F9-4BB7-9C0A-096C962010A6}"/>
              </a:ext>
            </a:extLst>
          </p:cNvPr>
          <p:cNvSpPr txBox="1"/>
          <p:nvPr/>
        </p:nvSpPr>
        <p:spPr>
          <a:xfrm>
            <a:off x="8097582" y="4813728"/>
            <a:ext cx="1556836" cy="523220"/>
          </a:xfrm>
          <a:prstGeom prst="rect">
            <a:avLst/>
          </a:prstGeom>
          <a:noFill/>
        </p:spPr>
        <p:txBody>
          <a:bodyPr wrap="none" rtlCol="0">
            <a:spAutoFit/>
          </a:bodyPr>
          <a:lstStyle/>
          <a:p>
            <a:r>
              <a:rPr lang="fr-FR" sz="1400" dirty="0">
                <a:solidFill>
                  <a:schemeClr val="bg1"/>
                </a:solidFill>
              </a:rPr>
              <a:t>Téléchargeables </a:t>
            </a:r>
          </a:p>
          <a:p>
            <a:r>
              <a:rPr lang="fr-FR" sz="1400" dirty="0">
                <a:solidFill>
                  <a:schemeClr val="bg1"/>
                </a:solidFill>
              </a:rPr>
              <a:t>sur EDUSCOL</a:t>
            </a:r>
          </a:p>
        </p:txBody>
      </p:sp>
    </p:spTree>
    <p:extLst>
      <p:ext uri="{BB962C8B-B14F-4D97-AF65-F5344CB8AC3E}">
        <p14:creationId xmlns:p14="http://schemas.microsoft.com/office/powerpoint/2010/main" val="1881673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edge">
                                      <p:cBhvr>
                                        <p:cTn id="26" dur="2000"/>
                                        <p:tgtEl>
                                          <p:spTgt spid="28"/>
                                        </p:tgtEl>
                                      </p:cBhvr>
                                    </p:animEffect>
                                  </p:childTnLst>
                                </p:cTn>
                              </p:par>
                              <p:par>
                                <p:cTn id="27" presetID="2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edge">
                                      <p:cBhvr>
                                        <p:cTn id="29" dur="2000"/>
                                        <p:tgtEl>
                                          <p:spTgt spid="27"/>
                                        </p:tgtEl>
                                      </p:cBhvr>
                                    </p:animEffect>
                                  </p:childTnLst>
                                </p:cTn>
                              </p:par>
                              <p:par>
                                <p:cTn id="30" presetID="2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edge">
                                      <p:cBhvr>
                                        <p:cTn id="32" dur="2000"/>
                                        <p:tgtEl>
                                          <p:spTgt spid="25"/>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edge">
                                      <p:cBhvr>
                                        <p:cTn id="35" dur="2000"/>
                                        <p:tgtEl>
                                          <p:spTgt spid="39"/>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edge">
                                      <p:cBhvr>
                                        <p:cTn id="3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9" grpId="0" animBg="1"/>
      <p:bldP spid="39" grpId="0" animBg="1"/>
      <p:bldP spid="2"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127267"/>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6</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SORTIES scolaires (sans nuitées – 3/5)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243471"/>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6" name="Rectangle : coins arrondis 5">
            <a:extLst>
              <a:ext uri="{FF2B5EF4-FFF2-40B4-BE49-F238E27FC236}">
                <a16:creationId xmlns:a16="http://schemas.microsoft.com/office/drawing/2014/main" id="{DD263471-8765-4BEB-8E74-01D9A9718237}"/>
              </a:ext>
            </a:extLst>
          </p:cNvPr>
          <p:cNvSpPr/>
          <p:nvPr/>
        </p:nvSpPr>
        <p:spPr>
          <a:xfrm>
            <a:off x="627321" y="2930732"/>
            <a:ext cx="2875485" cy="1089060"/>
          </a:xfrm>
          <a:prstGeom prst="roundRect">
            <a:avLst/>
          </a:prstGeom>
          <a:solidFill>
            <a:srgbClr val="F99927">
              <a:alpha val="34902"/>
            </a:srgbClr>
          </a:solidFill>
          <a:ln>
            <a:noFill/>
          </a:ln>
          <a:effectLst/>
          <a:scene3d>
            <a:camera prst="perspectiveRelaxedModerately" zoom="92000"/>
            <a:lightRig rig="balanced" dir="t">
              <a:rot lat="0" lon="0" rev="12700000"/>
            </a:lightRig>
          </a:scene3d>
          <a:sp3d prstMaterial="plastic">
            <a:bevelT w="50800" h="50800" prst="coolSlant"/>
            <a:bevelB w="50800" h="50800"/>
          </a:sp3d>
        </p:spPr>
        <p:txBody>
          <a:bodyPr spcFirstLastPara="0" vert="horz" wrap="square" lIns="76200" tIns="76200" rIns="76200" bIns="76200" numCol="1" spcCol="1270" anchor="ctr" anchorCtr="0">
            <a:noAutofit/>
          </a:bodyPr>
          <a:lstStyle/>
          <a:p>
            <a:pPr algn="ctr"/>
            <a:r>
              <a:rPr lang="fr-FR" sz="2400" b="1" dirty="0"/>
              <a:t>1</a:t>
            </a:r>
          </a:p>
          <a:p>
            <a:pPr algn="ctr"/>
            <a:r>
              <a:rPr lang="fr-FR" sz="2000" dirty="0"/>
              <a:t>Constitution du dossier par l’enseignant</a:t>
            </a:r>
          </a:p>
        </p:txBody>
      </p:sp>
      <p:sp>
        <p:nvSpPr>
          <p:cNvPr id="19" name="Rectangle : coins arrondis 18">
            <a:extLst>
              <a:ext uri="{FF2B5EF4-FFF2-40B4-BE49-F238E27FC236}">
                <a16:creationId xmlns:a16="http://schemas.microsoft.com/office/drawing/2014/main" id="{4AA91559-4FE5-4EF2-98E8-3E581F22ABA4}"/>
              </a:ext>
            </a:extLst>
          </p:cNvPr>
          <p:cNvSpPr/>
          <p:nvPr/>
        </p:nvSpPr>
        <p:spPr>
          <a:xfrm>
            <a:off x="4723636" y="2930732"/>
            <a:ext cx="2875485" cy="1089060"/>
          </a:xfrm>
          <a:prstGeom prst="round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76200" tIns="76200" rIns="76200" bIns="76200" numCol="1" spcCol="1270" rtlCol="0" fromWordArt="0" anchor="ctr" anchorCtr="0" forceAA="0" compatLnSpc="1">
            <a:prstTxWarp prst="textNoShape">
              <a:avLst/>
            </a:prstTxWarp>
            <a:noAutofit/>
          </a:bodyPr>
          <a:lstStyle/>
          <a:p>
            <a:pPr algn="ctr"/>
            <a:r>
              <a:rPr lang="fr-FR" sz="2400" b="1" dirty="0"/>
              <a:t>2</a:t>
            </a:r>
          </a:p>
          <a:p>
            <a:pPr algn="ctr"/>
            <a:r>
              <a:rPr lang="fr-FR" sz="2000" dirty="0"/>
              <a:t>Transmission du dossier au directeur</a:t>
            </a:r>
          </a:p>
        </p:txBody>
      </p:sp>
      <p:sp>
        <p:nvSpPr>
          <p:cNvPr id="20" name="Rectangle : coins arrondis 19">
            <a:extLst>
              <a:ext uri="{FF2B5EF4-FFF2-40B4-BE49-F238E27FC236}">
                <a16:creationId xmlns:a16="http://schemas.microsoft.com/office/drawing/2014/main" id="{41A97F24-753D-4921-864C-4E0A1D72D814}"/>
              </a:ext>
            </a:extLst>
          </p:cNvPr>
          <p:cNvSpPr/>
          <p:nvPr/>
        </p:nvSpPr>
        <p:spPr>
          <a:xfrm>
            <a:off x="8819952" y="2930732"/>
            <a:ext cx="2875485" cy="1089060"/>
          </a:xfrm>
          <a:prstGeom prst="roundRect">
            <a:avLst/>
          </a:prstGeom>
          <a:solidFill>
            <a:srgbClr val="00B050">
              <a:alpha val="34902"/>
            </a:srgbClr>
          </a:solidFill>
          <a:ln>
            <a:noFill/>
          </a:ln>
          <a:effectLst/>
          <a:scene3d>
            <a:camera prst="perspectiveRelaxedModerately" zoom="92000"/>
            <a:lightRig rig="balanced" dir="t">
              <a:rot lat="0" lon="0" rev="12700000"/>
            </a:lightRig>
          </a:scene3d>
          <a:sp3d prstMaterial="plastic">
            <a:bevelT w="50800" h="50800"/>
            <a:bevelB w="50800" h="50800"/>
          </a:sp3d>
        </p:spPr>
        <p:txBody>
          <a:bodyPr spcFirstLastPara="0" vert="horz" wrap="square" lIns="76200" tIns="76200" rIns="76200" bIns="76200" numCol="1" spcCol="1270" anchor="ctr" anchorCtr="0">
            <a:noAutofit/>
          </a:bodyPr>
          <a:lstStyle/>
          <a:p>
            <a:pPr algn="ctr"/>
            <a:r>
              <a:rPr lang="fr-FR" sz="2400" b="1" dirty="0"/>
              <a:t>3</a:t>
            </a:r>
            <a:endParaRPr lang="fr-FR" sz="2000" b="1" dirty="0"/>
          </a:p>
          <a:p>
            <a:pPr algn="ctr"/>
            <a:r>
              <a:rPr lang="fr-FR" sz="2000" dirty="0"/>
              <a:t>Autorisation écrite du directeur</a:t>
            </a:r>
          </a:p>
        </p:txBody>
      </p:sp>
      <p:sp>
        <p:nvSpPr>
          <p:cNvPr id="7" name="Flèche : droite 6">
            <a:extLst>
              <a:ext uri="{FF2B5EF4-FFF2-40B4-BE49-F238E27FC236}">
                <a16:creationId xmlns:a16="http://schemas.microsoft.com/office/drawing/2014/main" id="{28AC87E7-41A2-41E2-9407-C376C9741F69}"/>
              </a:ext>
            </a:extLst>
          </p:cNvPr>
          <p:cNvSpPr/>
          <p:nvPr/>
        </p:nvSpPr>
        <p:spPr>
          <a:xfrm>
            <a:off x="3774558" y="3314631"/>
            <a:ext cx="648586"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Flèche : droite 21">
            <a:extLst>
              <a:ext uri="{FF2B5EF4-FFF2-40B4-BE49-F238E27FC236}">
                <a16:creationId xmlns:a16="http://schemas.microsoft.com/office/drawing/2014/main" id="{4DF576DD-3A92-4D84-B6B8-CA01FA93478B}"/>
              </a:ext>
            </a:extLst>
          </p:cNvPr>
          <p:cNvSpPr/>
          <p:nvPr/>
        </p:nvSpPr>
        <p:spPr>
          <a:xfrm>
            <a:off x="7945209" y="3314631"/>
            <a:ext cx="648586" cy="321262"/>
          </a:xfrm>
          <a:prstGeom prst="rightArrow">
            <a:avLst/>
          </a:prstGeom>
          <a:solidFill>
            <a:srgbClr val="FFFFFF">
              <a:alpha val="36078"/>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8" name="ZoneTexte 17">
            <a:extLst>
              <a:ext uri="{FF2B5EF4-FFF2-40B4-BE49-F238E27FC236}">
                <a16:creationId xmlns:a16="http://schemas.microsoft.com/office/drawing/2014/main" id="{81D9FFDD-6976-4EAC-A18F-EB1B6BAE0E99}"/>
              </a:ext>
            </a:extLst>
          </p:cNvPr>
          <p:cNvSpPr txBox="1"/>
          <p:nvPr/>
        </p:nvSpPr>
        <p:spPr>
          <a:xfrm>
            <a:off x="1616148" y="4739020"/>
            <a:ext cx="9737651" cy="923330"/>
          </a:xfrm>
          <a:prstGeom prst="rect">
            <a:avLst/>
          </a:prstGeom>
          <a:solidFill>
            <a:srgbClr val="03B3FB">
              <a:alpha val="74902"/>
            </a:srgbClr>
          </a:solidFill>
        </p:spPr>
        <p:txBody>
          <a:bodyPr wrap="square" rtlCol="0">
            <a:spAutoFit/>
          </a:bodyPr>
          <a:lstStyle/>
          <a:p>
            <a:pPr marL="285750" indent="-285750">
              <a:buFont typeface="Arial" panose="020B0604020202020204" pitchFamily="34" charset="0"/>
              <a:buChar char="•"/>
            </a:pPr>
            <a:r>
              <a:rPr lang="fr-FR" dirty="0">
                <a:solidFill>
                  <a:schemeClr val="bg1"/>
                </a:solidFill>
              </a:rPr>
              <a:t>En début d’année scolaire ou de trimestre pour une sortie scolaire obligatoire récurrente.</a:t>
            </a:r>
          </a:p>
          <a:p>
            <a:pPr marL="285750" indent="-285750">
              <a:buFont typeface="Arial" panose="020B0604020202020204" pitchFamily="34" charset="0"/>
              <a:buChar char="•"/>
            </a:pPr>
            <a:r>
              <a:rPr lang="fr-FR" dirty="0">
                <a:solidFill>
                  <a:schemeClr val="bg1"/>
                </a:solidFill>
              </a:rPr>
              <a:t>Au moins 3 jours avant les autres sorties scolaires sur le territoire national.</a:t>
            </a:r>
          </a:p>
          <a:p>
            <a:pPr marL="285750" indent="-285750">
              <a:buFont typeface="Arial" panose="020B0604020202020204" pitchFamily="34" charset="0"/>
              <a:buChar char="•"/>
            </a:pPr>
            <a:r>
              <a:rPr lang="fr-FR" dirty="0">
                <a:solidFill>
                  <a:schemeClr val="bg1"/>
                </a:solidFill>
              </a:rPr>
              <a:t>Au moins 15 jours avant pour une sortie scolaire en pays étranger.</a:t>
            </a:r>
          </a:p>
        </p:txBody>
      </p:sp>
      <p:sp>
        <p:nvSpPr>
          <p:cNvPr id="23" name="Flèche : droite 22">
            <a:extLst>
              <a:ext uri="{FF2B5EF4-FFF2-40B4-BE49-F238E27FC236}">
                <a16:creationId xmlns:a16="http://schemas.microsoft.com/office/drawing/2014/main" id="{306D326B-D428-47CF-A434-0CE60522CDF5}"/>
              </a:ext>
            </a:extLst>
          </p:cNvPr>
          <p:cNvSpPr/>
          <p:nvPr/>
        </p:nvSpPr>
        <p:spPr>
          <a:xfrm rot="5400000">
            <a:off x="5955061" y="4229415"/>
            <a:ext cx="428659"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Rectangle 23">
            <a:extLst>
              <a:ext uri="{FF2B5EF4-FFF2-40B4-BE49-F238E27FC236}">
                <a16:creationId xmlns:a16="http://schemas.microsoft.com/office/drawing/2014/main" id="{F8AAF599-3230-4484-A15D-7CC063E5EF7D}"/>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Procédure :</a:t>
            </a:r>
          </a:p>
        </p:txBody>
      </p:sp>
    </p:spTree>
    <p:extLst>
      <p:ext uri="{BB962C8B-B14F-4D97-AF65-F5344CB8AC3E}">
        <p14:creationId xmlns:p14="http://schemas.microsoft.com/office/powerpoint/2010/main" val="1867392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127267"/>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7</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SORTIES scolaires (sans nuitées – 4/5)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243471"/>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6" name="Rectangle : coins arrondis 5">
            <a:extLst>
              <a:ext uri="{FF2B5EF4-FFF2-40B4-BE49-F238E27FC236}">
                <a16:creationId xmlns:a16="http://schemas.microsoft.com/office/drawing/2014/main" id="{DD263471-8765-4BEB-8E74-01D9A9718237}"/>
              </a:ext>
            </a:extLst>
          </p:cNvPr>
          <p:cNvSpPr/>
          <p:nvPr/>
        </p:nvSpPr>
        <p:spPr>
          <a:xfrm>
            <a:off x="627321" y="2930732"/>
            <a:ext cx="2875485" cy="1089060"/>
          </a:xfrm>
          <a:prstGeom prst="roundRect">
            <a:avLst/>
          </a:prstGeom>
          <a:solidFill>
            <a:srgbClr val="F99927">
              <a:alpha val="34902"/>
            </a:srgbClr>
          </a:solidFill>
          <a:ln>
            <a:noFill/>
          </a:ln>
          <a:effectLst/>
          <a:scene3d>
            <a:camera prst="perspectiveRelaxedModerately" zoom="92000"/>
            <a:lightRig rig="balanced" dir="t">
              <a:rot lat="0" lon="0" rev="12700000"/>
            </a:lightRig>
          </a:scene3d>
          <a:sp3d prstMaterial="plastic">
            <a:bevelT w="50800" h="50800" prst="coolSlant"/>
            <a:bevelB w="50800" h="50800"/>
          </a:sp3d>
        </p:spPr>
        <p:txBody>
          <a:bodyPr spcFirstLastPara="0" vert="horz" wrap="square" lIns="76200" tIns="76200" rIns="76200" bIns="76200" numCol="1" spcCol="1270" anchor="ctr" anchorCtr="0">
            <a:noAutofit/>
          </a:bodyPr>
          <a:lstStyle/>
          <a:p>
            <a:pPr algn="ctr"/>
            <a:r>
              <a:rPr lang="fr-FR" sz="2400" b="1" dirty="0"/>
              <a:t>1</a:t>
            </a:r>
          </a:p>
          <a:p>
            <a:pPr algn="ctr"/>
            <a:r>
              <a:rPr lang="fr-FR" sz="2000" dirty="0"/>
              <a:t>Constitution du dossier par l’enseignant</a:t>
            </a:r>
          </a:p>
        </p:txBody>
      </p:sp>
      <p:sp>
        <p:nvSpPr>
          <p:cNvPr id="20" name="Rectangle : coins arrondis 19">
            <a:extLst>
              <a:ext uri="{FF2B5EF4-FFF2-40B4-BE49-F238E27FC236}">
                <a16:creationId xmlns:a16="http://schemas.microsoft.com/office/drawing/2014/main" id="{41A97F24-753D-4921-864C-4E0A1D72D814}"/>
              </a:ext>
            </a:extLst>
          </p:cNvPr>
          <p:cNvSpPr/>
          <p:nvPr/>
        </p:nvSpPr>
        <p:spPr>
          <a:xfrm>
            <a:off x="8819952" y="2930732"/>
            <a:ext cx="2875485" cy="1089060"/>
          </a:xfrm>
          <a:prstGeom prst="roundRect">
            <a:avLst/>
          </a:prstGeom>
          <a:solidFill>
            <a:srgbClr val="00B050"/>
          </a:solidFill>
          <a:ln>
            <a:noFill/>
          </a:ln>
          <a:effectLst/>
          <a:scene3d>
            <a:camera prst="perspectiveRelaxedModerately" zoom="92000"/>
            <a:lightRig rig="balanced" dir="t">
              <a:rot lat="0" lon="0" rev="12700000"/>
            </a:lightRig>
          </a:scene3d>
          <a:sp3d prstMaterial="plastic">
            <a:bevelT w="50800" h="50800"/>
            <a:bevelB w="50800" h="50800"/>
          </a:sp3d>
        </p:spPr>
        <p:txBody>
          <a:bodyPr spcFirstLastPara="0" vert="horz" wrap="square" lIns="76200" tIns="76200" rIns="76200" bIns="76200" numCol="1" spcCol="1270" anchor="ctr" anchorCtr="0">
            <a:noAutofit/>
          </a:bodyPr>
          <a:lstStyle/>
          <a:p>
            <a:pPr algn="ctr"/>
            <a:r>
              <a:rPr lang="fr-FR" sz="2400" b="1" dirty="0"/>
              <a:t>3</a:t>
            </a:r>
            <a:endParaRPr lang="fr-FR" sz="2000" b="1" dirty="0"/>
          </a:p>
          <a:p>
            <a:pPr algn="ctr"/>
            <a:r>
              <a:rPr lang="fr-FR" sz="2000" dirty="0"/>
              <a:t>Autorisation écrite du directeur</a:t>
            </a:r>
          </a:p>
        </p:txBody>
      </p:sp>
      <p:sp>
        <p:nvSpPr>
          <p:cNvPr id="7" name="Flèche : droite 6">
            <a:extLst>
              <a:ext uri="{FF2B5EF4-FFF2-40B4-BE49-F238E27FC236}">
                <a16:creationId xmlns:a16="http://schemas.microsoft.com/office/drawing/2014/main" id="{28AC87E7-41A2-41E2-9407-C376C9741F69}"/>
              </a:ext>
            </a:extLst>
          </p:cNvPr>
          <p:cNvSpPr/>
          <p:nvPr/>
        </p:nvSpPr>
        <p:spPr>
          <a:xfrm>
            <a:off x="3774558" y="3314631"/>
            <a:ext cx="648586" cy="321262"/>
          </a:xfrm>
          <a:prstGeom prst="rightArrow">
            <a:avLst/>
          </a:prstGeom>
          <a:solidFill>
            <a:srgbClr val="FFFFFF">
              <a:alpha val="36078"/>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2" name="Flèche : droite 21">
            <a:extLst>
              <a:ext uri="{FF2B5EF4-FFF2-40B4-BE49-F238E27FC236}">
                <a16:creationId xmlns:a16="http://schemas.microsoft.com/office/drawing/2014/main" id="{4DF576DD-3A92-4D84-B6B8-CA01FA93478B}"/>
              </a:ext>
            </a:extLst>
          </p:cNvPr>
          <p:cNvSpPr/>
          <p:nvPr/>
        </p:nvSpPr>
        <p:spPr>
          <a:xfrm>
            <a:off x="7945209" y="3314631"/>
            <a:ext cx="648586"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8" name="ZoneTexte 17">
            <a:extLst>
              <a:ext uri="{FF2B5EF4-FFF2-40B4-BE49-F238E27FC236}">
                <a16:creationId xmlns:a16="http://schemas.microsoft.com/office/drawing/2014/main" id="{81D9FFDD-6976-4EAC-A18F-EB1B6BAE0E99}"/>
              </a:ext>
            </a:extLst>
          </p:cNvPr>
          <p:cNvSpPr txBox="1"/>
          <p:nvPr/>
        </p:nvSpPr>
        <p:spPr>
          <a:xfrm>
            <a:off x="2200939" y="4740294"/>
            <a:ext cx="9737651" cy="923330"/>
          </a:xfrm>
          <a:prstGeom prst="rect">
            <a:avLst/>
          </a:prstGeom>
          <a:solidFill>
            <a:srgbClr val="00B050">
              <a:alpha val="74902"/>
            </a:srgbClr>
          </a:solidFill>
        </p:spPr>
        <p:txBody>
          <a:bodyPr wrap="square" rtlCol="0">
            <a:spAutoFit/>
          </a:bodyPr>
          <a:lstStyle/>
          <a:p>
            <a:pPr marL="285750" indent="-285750">
              <a:buFont typeface="Arial" panose="020B0604020202020204" pitchFamily="34" charset="0"/>
              <a:buChar char="•"/>
            </a:pPr>
            <a:r>
              <a:rPr lang="fr-FR" dirty="0">
                <a:solidFill>
                  <a:schemeClr val="bg1"/>
                </a:solidFill>
              </a:rPr>
              <a:t>En début d’année scolaire ou de trimestre pour une sortie scolaire obligatoire récurrente.</a:t>
            </a:r>
          </a:p>
          <a:p>
            <a:pPr marL="285750" indent="-285750">
              <a:buFont typeface="Arial" panose="020B0604020202020204" pitchFamily="34" charset="0"/>
              <a:buChar char="•"/>
            </a:pPr>
            <a:r>
              <a:rPr lang="fr-FR" dirty="0">
                <a:solidFill>
                  <a:schemeClr val="bg1"/>
                </a:solidFill>
              </a:rPr>
              <a:t>Au moins 3 jours avant les autres sorties scolaires, qu’elles se déroulent sur le territoire national ou dans un pays étranger frontalier.</a:t>
            </a:r>
          </a:p>
        </p:txBody>
      </p:sp>
      <p:sp>
        <p:nvSpPr>
          <p:cNvPr id="21" name="Rectangle : coins arrondis 20">
            <a:extLst>
              <a:ext uri="{FF2B5EF4-FFF2-40B4-BE49-F238E27FC236}">
                <a16:creationId xmlns:a16="http://schemas.microsoft.com/office/drawing/2014/main" id="{E97102C1-2FC6-4456-A9CF-57859EF9F830}"/>
              </a:ext>
            </a:extLst>
          </p:cNvPr>
          <p:cNvSpPr/>
          <p:nvPr/>
        </p:nvSpPr>
        <p:spPr>
          <a:xfrm>
            <a:off x="4723636" y="2930732"/>
            <a:ext cx="2875485" cy="1089060"/>
          </a:xfrm>
          <a:prstGeom prst="roundRect">
            <a:avLst/>
          </a:prstGeom>
          <a:solidFill>
            <a:srgbClr val="D7F7FD">
              <a:alpha val="14902"/>
            </a:srgbClr>
          </a:solidFill>
          <a:ln>
            <a:noFill/>
          </a:ln>
          <a:effectLst/>
          <a:scene3d>
            <a:camera prst="perspectiveRelaxedModerately" zoom="92000"/>
            <a:lightRig rig="balanced" dir="t">
              <a:rot lat="0" lon="0" rev="12700000"/>
            </a:lightRig>
          </a:scene3d>
          <a:sp3d prstMaterial="plastic">
            <a:bevelT w="50800" h="50800" prst="coolSlant"/>
            <a:bevelB w="50800" h="50800"/>
          </a:sp3d>
        </p:spPr>
        <p:txBody>
          <a:bodyPr rot="0" spcFirstLastPara="0" vertOverflow="overflow" horzOverflow="overflow" vert="horz" wrap="square" lIns="76200" tIns="76200" rIns="76200" bIns="76200" numCol="1" spcCol="1270" rtlCol="0" fromWordArt="0" anchor="ctr" anchorCtr="0" forceAA="0" compatLnSpc="1">
            <a:prstTxWarp prst="textNoShape">
              <a:avLst/>
            </a:prstTxWarp>
            <a:noAutofit/>
          </a:bodyPr>
          <a:lstStyle/>
          <a:p>
            <a:pPr algn="ctr"/>
            <a:r>
              <a:rPr lang="fr-FR" sz="2400" b="1" dirty="0"/>
              <a:t>2</a:t>
            </a:r>
          </a:p>
          <a:p>
            <a:pPr algn="ctr"/>
            <a:r>
              <a:rPr lang="fr-FR" sz="2000" dirty="0"/>
              <a:t>Transmission du dossier au directeur</a:t>
            </a:r>
          </a:p>
        </p:txBody>
      </p:sp>
      <p:sp>
        <p:nvSpPr>
          <p:cNvPr id="24" name="Flèche : droite 23">
            <a:extLst>
              <a:ext uri="{FF2B5EF4-FFF2-40B4-BE49-F238E27FC236}">
                <a16:creationId xmlns:a16="http://schemas.microsoft.com/office/drawing/2014/main" id="{CE36BD5A-057D-44C5-B728-2A8080516D8F}"/>
              </a:ext>
            </a:extLst>
          </p:cNvPr>
          <p:cNvSpPr/>
          <p:nvPr/>
        </p:nvSpPr>
        <p:spPr>
          <a:xfrm rot="5400000">
            <a:off x="10043364" y="4118703"/>
            <a:ext cx="428659" cy="321262"/>
          </a:xfrm>
          <a:prstGeom prst="rightArrow">
            <a:avLst/>
          </a:prstGeom>
          <a:solidFill>
            <a:srgbClr val="FFFFFF">
              <a:alpha val="87843"/>
            </a:srgb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5" name="Rectangle 24">
            <a:extLst>
              <a:ext uri="{FF2B5EF4-FFF2-40B4-BE49-F238E27FC236}">
                <a16:creationId xmlns:a16="http://schemas.microsoft.com/office/drawing/2014/main" id="{4BBE96B4-6327-401A-83A4-6E6DE620BECE}"/>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Procédure :</a:t>
            </a:r>
          </a:p>
        </p:txBody>
      </p:sp>
    </p:spTree>
    <p:extLst>
      <p:ext uri="{BB962C8B-B14F-4D97-AF65-F5344CB8AC3E}">
        <p14:creationId xmlns:p14="http://schemas.microsoft.com/office/powerpoint/2010/main" val="1860665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127267"/>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8</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SORTIES scolaires (sans nuitées – 5/5)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243471"/>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25" name="Rectangle 24">
            <a:extLst>
              <a:ext uri="{FF2B5EF4-FFF2-40B4-BE49-F238E27FC236}">
                <a16:creationId xmlns:a16="http://schemas.microsoft.com/office/drawing/2014/main" id="{4BBE96B4-6327-401A-83A4-6E6DE620BECE}"/>
              </a:ext>
            </a:extLst>
          </p:cNvPr>
          <p:cNvSpPr/>
          <p:nvPr/>
        </p:nvSpPr>
        <p:spPr>
          <a:xfrm>
            <a:off x="627321" y="1696642"/>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L’encadrement </a:t>
            </a:r>
          </a:p>
        </p:txBody>
      </p:sp>
      <p:graphicFrame>
        <p:nvGraphicFramePr>
          <p:cNvPr id="2" name="Tableau 1">
            <a:extLst>
              <a:ext uri="{FF2B5EF4-FFF2-40B4-BE49-F238E27FC236}">
                <a16:creationId xmlns:a16="http://schemas.microsoft.com/office/drawing/2014/main" id="{B605CD89-4C58-42C8-BF33-8B4BBC2FC3AE}"/>
              </a:ext>
            </a:extLst>
          </p:cNvPr>
          <p:cNvGraphicFramePr>
            <a:graphicFrameLocks noGrp="1"/>
          </p:cNvGraphicFramePr>
          <p:nvPr>
            <p:extLst>
              <p:ext uri="{D42A27DB-BD31-4B8C-83A1-F6EECF244321}">
                <p14:modId xmlns:p14="http://schemas.microsoft.com/office/powerpoint/2010/main" val="2181320077"/>
              </p:ext>
            </p:extLst>
          </p:nvPr>
        </p:nvGraphicFramePr>
        <p:xfrm>
          <a:off x="238508" y="2355898"/>
          <a:ext cx="11587452" cy="3182303"/>
        </p:xfrm>
        <a:graphic>
          <a:graphicData uri="http://schemas.openxmlformats.org/drawingml/2006/table">
            <a:tbl>
              <a:tblPr firstRow="1" firstCol="1" bandRow="1"/>
              <a:tblGrid>
                <a:gridCol w="2896223">
                  <a:extLst>
                    <a:ext uri="{9D8B030D-6E8A-4147-A177-3AD203B41FA5}">
                      <a16:colId xmlns:a16="http://schemas.microsoft.com/office/drawing/2014/main" val="1421973821"/>
                    </a:ext>
                  </a:extLst>
                </a:gridCol>
                <a:gridCol w="2896223">
                  <a:extLst>
                    <a:ext uri="{9D8B030D-6E8A-4147-A177-3AD203B41FA5}">
                      <a16:colId xmlns:a16="http://schemas.microsoft.com/office/drawing/2014/main" val="2556619040"/>
                    </a:ext>
                  </a:extLst>
                </a:gridCol>
                <a:gridCol w="2897503">
                  <a:extLst>
                    <a:ext uri="{9D8B030D-6E8A-4147-A177-3AD203B41FA5}">
                      <a16:colId xmlns:a16="http://schemas.microsoft.com/office/drawing/2014/main" val="567823463"/>
                    </a:ext>
                  </a:extLst>
                </a:gridCol>
                <a:gridCol w="2897503">
                  <a:extLst>
                    <a:ext uri="{9D8B030D-6E8A-4147-A177-3AD203B41FA5}">
                      <a16:colId xmlns:a16="http://schemas.microsoft.com/office/drawing/2014/main" val="2642550168"/>
                    </a:ext>
                  </a:extLst>
                </a:gridCol>
              </a:tblGrid>
              <a:tr h="0">
                <a:tc gridSpan="4">
                  <a:txBody>
                    <a:bodyPr/>
                    <a:lstStyle/>
                    <a:p>
                      <a:pPr>
                        <a:lnSpc>
                          <a:spcPct val="107000"/>
                        </a:lnSpc>
                        <a:spcAft>
                          <a:spcPts val="80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Taux d’encadrement minimaux des élèves de niveau </a:t>
                      </a: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maternelle</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quel que soit le type de sorties scolaires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2555884"/>
                  </a:ext>
                </a:extLst>
              </a:tr>
              <a:tr h="0">
                <a:tc gridSpan="2">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Jusqu’à 16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gridSpan="2">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Au-delà d’un groupe de 16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extLst>
                  <a:ext uri="{0D108BD9-81ED-4DB2-BD59-A6C34878D82A}">
                    <a16:rowId xmlns:a16="http://schemas.microsoft.com/office/drawing/2014/main" val="3897158893"/>
                  </a:ext>
                </a:extLst>
              </a:tr>
              <a:tr h="0">
                <a:tc gridSpan="2">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Deux adultes dont l’enseignant de la classe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gridSpan="2">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Un adulte supplémentaire pour 8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extLst>
                  <a:ext uri="{0D108BD9-81ED-4DB2-BD59-A6C34878D82A}">
                    <a16:rowId xmlns:a16="http://schemas.microsoft.com/office/drawing/2014/main" val="3096678756"/>
                  </a:ext>
                </a:extLst>
              </a:tr>
              <a:tr h="0">
                <a:tc gridSpan="4">
                  <a:txBody>
                    <a:bodyPr/>
                    <a:lstStyle/>
                    <a:p>
                      <a:pPr>
                        <a:lnSpc>
                          <a:spcPct val="107000"/>
                        </a:lnSpc>
                        <a:spcAft>
                          <a:spcPts val="800"/>
                        </a:spcAft>
                      </a:pPr>
                      <a:r>
                        <a:rPr lang="fr-FR"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83300623"/>
                  </a:ext>
                </a:extLst>
              </a:tr>
              <a:tr h="0">
                <a:tc gridSpan="4">
                  <a:txBody>
                    <a:bodyPr/>
                    <a:lstStyle/>
                    <a:p>
                      <a:pPr>
                        <a:lnSpc>
                          <a:spcPct val="107000"/>
                        </a:lnSpc>
                        <a:spcAft>
                          <a:spcPts val="80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Taux d’encadrement minimaux des élèves de niveau </a:t>
                      </a: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élémentaire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74132778"/>
                  </a:ext>
                </a:extLst>
              </a:tr>
              <a:tr h="0">
                <a:tc gridSpan="2">
                  <a:txBody>
                    <a:bodyPr/>
                    <a:lstStyle/>
                    <a:p>
                      <a:pPr algn="ctr">
                        <a:lnSpc>
                          <a:spcPct val="107000"/>
                        </a:lnSpc>
                        <a:spcAft>
                          <a:spcPts val="800"/>
                        </a:spcAft>
                      </a:pP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Sorties scolaires sans nuitée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gridSpan="2">
                  <a:txBody>
                    <a:bodyPr/>
                    <a:lstStyle/>
                    <a:p>
                      <a:pPr algn="ctr">
                        <a:lnSpc>
                          <a:spcPct val="107000"/>
                        </a:lnSpc>
                        <a:spcAft>
                          <a:spcPts val="800"/>
                        </a:spcAft>
                      </a:pP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Voyages scolaires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extLst>
                  <a:ext uri="{0D108BD9-81ED-4DB2-BD59-A6C34878D82A}">
                    <a16:rowId xmlns:a16="http://schemas.microsoft.com/office/drawing/2014/main" val="2271266073"/>
                  </a:ext>
                </a:extLst>
              </a:tr>
              <a:tr h="0">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Jusqu’à 30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Au-delà de 30 élèves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Jusqu’à 24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Au-delà de 24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1867345"/>
                  </a:ext>
                </a:extLst>
              </a:tr>
              <a:tr h="0">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Deux adultes dont au moins un enseignant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Un adulte supplémentaire pour 15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Deux adultes dont au moins un enseignant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Un adulte supplémentaire pour 12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0317675"/>
                  </a:ext>
                </a:extLst>
              </a:tr>
            </a:tbl>
          </a:graphicData>
        </a:graphic>
      </p:graphicFrame>
      <p:sp>
        <p:nvSpPr>
          <p:cNvPr id="5" name="Rectangle 4">
            <a:extLst>
              <a:ext uri="{FF2B5EF4-FFF2-40B4-BE49-F238E27FC236}">
                <a16:creationId xmlns:a16="http://schemas.microsoft.com/office/drawing/2014/main" id="{0C09DA33-8220-4ACB-A352-504D7949CAFA}"/>
              </a:ext>
            </a:extLst>
          </p:cNvPr>
          <p:cNvSpPr/>
          <p:nvPr/>
        </p:nvSpPr>
        <p:spPr>
          <a:xfrm>
            <a:off x="303203" y="5610387"/>
            <a:ext cx="11469252" cy="923330"/>
          </a:xfrm>
          <a:prstGeom prst="rect">
            <a:avLst/>
          </a:prstGeom>
          <a:ln w="57150">
            <a:solidFill>
              <a:srgbClr val="C00000"/>
            </a:solidFill>
          </a:ln>
        </p:spPr>
        <p:txBody>
          <a:bodyPr wrap="square">
            <a:spAutoFit/>
          </a:bodyPr>
          <a:lstStyle/>
          <a:p>
            <a:r>
              <a:rPr lang="fr-FR" dirty="0">
                <a:solidFill>
                  <a:schemeClr val="bg1"/>
                </a:solidFill>
              </a:rPr>
              <a:t>Toutefois, </a:t>
            </a:r>
            <a:r>
              <a:rPr lang="fr-FR" b="1" dirty="0">
                <a:solidFill>
                  <a:schemeClr val="bg1"/>
                </a:solidFill>
              </a:rPr>
              <a:t>à l’école élémentaire </a:t>
            </a:r>
            <a:r>
              <a:rPr lang="fr-FR" dirty="0">
                <a:solidFill>
                  <a:schemeClr val="bg1"/>
                </a:solidFill>
              </a:rPr>
              <a:t>, l'enseignant peut se rendre seul avec sa classe, soit à pied, soit en car spécialement affrété pour la sortie scolaire, sur un lieu situé à proximité de l’école pour une durée globale qui ne dépasse pas la demi-journée de classe.</a:t>
            </a:r>
          </a:p>
        </p:txBody>
      </p:sp>
      <p:sp>
        <p:nvSpPr>
          <p:cNvPr id="8" name="Bulle narrative : rectangle 7">
            <a:extLst>
              <a:ext uri="{FF2B5EF4-FFF2-40B4-BE49-F238E27FC236}">
                <a16:creationId xmlns:a16="http://schemas.microsoft.com/office/drawing/2014/main" id="{7B787841-5354-4B41-BCCD-DF94F15CA74F}"/>
              </a:ext>
            </a:extLst>
          </p:cNvPr>
          <p:cNvSpPr/>
          <p:nvPr/>
        </p:nvSpPr>
        <p:spPr>
          <a:xfrm>
            <a:off x="7160914" y="128182"/>
            <a:ext cx="4792578" cy="4311059"/>
          </a:xfrm>
          <a:prstGeom prst="wedgeRectCallout">
            <a:avLst>
              <a:gd name="adj1" fmla="val -43427"/>
              <a:gd name="adj2" fmla="val 759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La circulaire de 1999 proposait le même type d’allègement pour les sorties de proximité de </a:t>
            </a:r>
            <a:r>
              <a:rPr lang="fr-FR" u="sng" dirty="0"/>
              <a:t>la maternelle</a:t>
            </a:r>
            <a:r>
              <a:rPr lang="fr-FR" dirty="0"/>
              <a:t> : </a:t>
            </a:r>
          </a:p>
          <a:p>
            <a:pPr algn="ctr"/>
            <a:r>
              <a:rPr lang="fr-FR" b="1" i="1" dirty="0"/>
              <a:t>« </a:t>
            </a:r>
            <a:r>
              <a:rPr lang="fr-FR" b="1" i="1" dirty="0">
                <a:solidFill>
                  <a:srgbClr val="FFC000"/>
                </a:solidFill>
              </a:rPr>
              <a:t>à l'école maternelle, l'enseignant accompagné d'un adulte, peut se rendre, avec sa classe, soit à pied soit en car spécialement affrété pour la sortie scolaire, sur un lieu situé à proximité de l'école pour une durée globale qui ne dépasse pas la demi-journée de classe (par exemple : gymnase, salle de sport, piscine, bibliothèque municipale...).</a:t>
            </a:r>
            <a:r>
              <a:rPr lang="fr-FR" dirty="0"/>
              <a:t> » </a:t>
            </a:r>
          </a:p>
          <a:p>
            <a:r>
              <a:rPr lang="fr-FR" dirty="0">
                <a:solidFill>
                  <a:schemeClr val="bg1"/>
                </a:solidFill>
              </a:rPr>
              <a:t>Ce n’est dorénavant plus possible : 25 élèves de maternelle = 4 accompagnateurs</a:t>
            </a:r>
          </a:p>
        </p:txBody>
      </p:sp>
      <p:sp>
        <p:nvSpPr>
          <p:cNvPr id="23" name="Bulle narrative : rectangle 22">
            <a:extLst>
              <a:ext uri="{FF2B5EF4-FFF2-40B4-BE49-F238E27FC236}">
                <a16:creationId xmlns:a16="http://schemas.microsoft.com/office/drawing/2014/main" id="{0E97D1A3-2F69-43FC-8B4D-C3DA7D4BFD76}"/>
              </a:ext>
            </a:extLst>
          </p:cNvPr>
          <p:cNvSpPr/>
          <p:nvPr/>
        </p:nvSpPr>
        <p:spPr>
          <a:xfrm>
            <a:off x="838200" y="2736401"/>
            <a:ext cx="4792578" cy="2307799"/>
          </a:xfrm>
          <a:prstGeom prst="wedgeRectCallout">
            <a:avLst>
              <a:gd name="adj1" fmla="val 48205"/>
              <a:gd name="adj2" fmla="val 728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Paradoxalement, « </a:t>
            </a:r>
            <a:r>
              <a:rPr lang="fr-FR" i="1" dirty="0">
                <a:solidFill>
                  <a:srgbClr val="FFC000"/>
                </a:solidFill>
              </a:rPr>
              <a:t>Les activités physiques et sportives organisées dans le cadre des enseignements réguliers peuvent être encadrées par l'enseignant seul, qu'elles se déroulent au sein de l'école ou dans le cadre d'une sortie récurrente.</a:t>
            </a:r>
            <a:r>
              <a:rPr lang="fr-FR" i="1" dirty="0"/>
              <a:t> </a:t>
            </a:r>
            <a:r>
              <a:rPr lang="fr-FR" dirty="0"/>
              <a:t>» (Circulaire de 2017 sur l’encadrement des APS)  </a:t>
            </a:r>
            <a:endParaRPr lang="fr-FR" dirty="0">
              <a:solidFill>
                <a:srgbClr val="FFC000"/>
              </a:solidFill>
            </a:endParaRPr>
          </a:p>
        </p:txBody>
      </p:sp>
    </p:spTree>
    <p:extLst>
      <p:ext uri="{BB962C8B-B14F-4D97-AF65-F5344CB8AC3E}">
        <p14:creationId xmlns:p14="http://schemas.microsoft.com/office/powerpoint/2010/main" val="3200808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d’image 46">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a:stretch/>
        </p:blipFill>
        <p:spPr>
          <a:xfrm>
            <a:off x="-378" y="-1"/>
            <a:ext cx="12188400" cy="6857999"/>
          </a:xfrm>
        </p:spPr>
      </p:pic>
      <p:sp>
        <p:nvSpPr>
          <p:cNvPr id="35" name="objet 3" descr="Rectangle bleu">
            <a:extLst>
              <a:ext uri="{FF2B5EF4-FFF2-40B4-BE49-F238E27FC236}">
                <a16:creationId xmlns:a16="http://schemas.microsoft.com/office/drawing/2014/main" id="{9206F938-D64B-410D-BE2D-847D78F81E42}"/>
              </a:ext>
            </a:extLst>
          </p:cNvPr>
          <p:cNvSpPr/>
          <p:nvPr/>
        </p:nvSpPr>
        <p:spPr>
          <a:xfrm>
            <a:off x="3600" y="3473"/>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fr-FR" dirty="0"/>
          </a:p>
        </p:txBody>
      </p:sp>
      <p:sp>
        <p:nvSpPr>
          <p:cNvPr id="48" name="Ovale 47" descr="Ovale beige">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6" name="Rectangle 25" descr="Rectangle bleu">
            <a:extLst>
              <a:ext uri="{FF2B5EF4-FFF2-40B4-BE49-F238E27FC236}">
                <a16:creationId xmlns:a16="http://schemas.microsoft.com/office/drawing/2014/main" id="{B743B096-6BB3-4330-9D5B-22EEBAF87BEE}"/>
              </a:ext>
            </a:extLst>
          </p:cNvPr>
          <p:cNvSpPr/>
          <p:nvPr/>
        </p:nvSpPr>
        <p:spPr>
          <a:xfrm>
            <a:off x="0" y="1505353"/>
            <a:ext cx="12192000" cy="1316736"/>
          </a:xfrm>
          <a:prstGeom prst="rect">
            <a:avLst/>
          </a:prstGeom>
          <a:solidFill>
            <a:srgbClr val="107082">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u numéro de diapositive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rtlCol="0"/>
          <a:lstStyle/>
          <a:p>
            <a:pPr rtl="0"/>
            <a:fld id="{82EE24B5-652C-4DB5-B7C3-B5BBEC1280B1}" type="slidenum">
              <a:rPr lang="fr-FR" sz="1000" smtClean="0"/>
              <a:t>9</a:t>
            </a:fld>
            <a:endParaRPr lang="fr-FR" sz="1000" dirty="0"/>
          </a:p>
        </p:txBody>
      </p:sp>
      <p:sp>
        <p:nvSpPr>
          <p:cNvPr id="4" name="Titre 3">
            <a:extLst>
              <a:ext uri="{FF2B5EF4-FFF2-40B4-BE49-F238E27FC236}">
                <a16:creationId xmlns:a16="http://schemas.microsoft.com/office/drawing/2014/main" id="{0558CBCC-46BE-4654-9B01-07B35CF17C32}"/>
              </a:ext>
            </a:extLst>
          </p:cNvPr>
          <p:cNvSpPr>
            <a:spLocks noGrp="1"/>
          </p:cNvSpPr>
          <p:nvPr>
            <p:ph type="title"/>
          </p:nvPr>
        </p:nvSpPr>
        <p:spPr bwMode="ltGray"/>
        <p:txBody>
          <a:bodyPr rtlCol="0"/>
          <a:lstStyle/>
          <a:p>
            <a:pPr rtl="0"/>
            <a:r>
              <a:rPr lang="fr-FR" dirty="0">
                <a:solidFill>
                  <a:schemeClr val="bg1"/>
                </a:solidFill>
              </a:rPr>
              <a:t>Les VOYAGES scolaires (avec nuitées – 1/5)</a:t>
            </a:r>
          </a:p>
        </p:txBody>
      </p:sp>
      <p:sp>
        <p:nvSpPr>
          <p:cNvPr id="49" name="objet 6" descr="Rectangle beige">
            <a:extLst>
              <a:ext uri="{FF2B5EF4-FFF2-40B4-BE49-F238E27FC236}">
                <a16:creationId xmlns:a16="http://schemas.microsoft.com/office/drawing/2014/main" id="{E67B2D0F-2920-4165-BC82-05237362DABB}"/>
              </a:ext>
            </a:extLst>
          </p:cNvPr>
          <p:cNvSpPr/>
          <p:nvPr/>
        </p:nvSpPr>
        <p:spPr bwMode="ltGray">
          <a:xfrm flipV="1">
            <a:off x="957251" y="1307057"/>
            <a:ext cx="191657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fr-FR" dirty="0"/>
          </a:p>
        </p:txBody>
      </p:sp>
      <p:sp>
        <p:nvSpPr>
          <p:cNvPr id="36" name="Espace réservé du contenu 12">
            <a:extLst>
              <a:ext uri="{FF2B5EF4-FFF2-40B4-BE49-F238E27FC236}">
                <a16:creationId xmlns:a16="http://schemas.microsoft.com/office/drawing/2014/main" id="{2A23A00B-87F1-4991-A2CD-D9058D570F55}"/>
              </a:ext>
            </a:extLst>
          </p:cNvPr>
          <p:cNvSpPr txBox="1">
            <a:spLocks/>
          </p:cNvSpPr>
          <p:nvPr/>
        </p:nvSpPr>
        <p:spPr bwMode="white">
          <a:xfrm>
            <a:off x="645908" y="2912080"/>
            <a:ext cx="11180051" cy="281244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00"/>
              </a:spcBef>
            </a:pPr>
            <a:r>
              <a:rPr lang="fr-FR" sz="1800" b="1" dirty="0">
                <a:solidFill>
                  <a:schemeClr val="bg1"/>
                </a:solidFill>
              </a:rPr>
              <a:t>L’autorisation relève dorénavant de l’IEN en charge de la circonscription et non plus du DASEN.</a:t>
            </a:r>
          </a:p>
          <a:p>
            <a:pPr>
              <a:lnSpc>
                <a:spcPct val="150000"/>
              </a:lnSpc>
              <a:spcBef>
                <a:spcPts val="100"/>
              </a:spcBef>
            </a:pPr>
            <a:r>
              <a:rPr lang="fr-FR" sz="1800" b="1" dirty="0">
                <a:solidFill>
                  <a:schemeClr val="bg1"/>
                </a:solidFill>
              </a:rPr>
              <a:t>La procédure d’autorisation est modifiée en conséquence et les délais d’instruction sont raccourcis : </a:t>
            </a:r>
          </a:p>
          <a:p>
            <a:pPr lvl="1">
              <a:lnSpc>
                <a:spcPct val="150000"/>
              </a:lnSpc>
              <a:spcBef>
                <a:spcPts val="100"/>
              </a:spcBef>
            </a:pPr>
            <a:r>
              <a:rPr lang="fr-FR" sz="1800" b="1" dirty="0">
                <a:solidFill>
                  <a:schemeClr val="bg1"/>
                </a:solidFill>
              </a:rPr>
              <a:t>Transmission du dossier par le directeur d’école à l’IEN au moins un mois avant le voyage lorsqu’il se déroule sur le territoire national, au moins un mois et </a:t>
            </a:r>
            <a:r>
              <a:rPr lang="fr-FR" sz="1800" b="1">
                <a:solidFill>
                  <a:schemeClr val="bg1"/>
                </a:solidFill>
              </a:rPr>
              <a:t>demi avant pour </a:t>
            </a:r>
            <a:r>
              <a:rPr lang="fr-FR" sz="1800" b="1" dirty="0">
                <a:solidFill>
                  <a:schemeClr val="bg1"/>
                </a:solidFill>
              </a:rPr>
              <a:t>un séjour à l’étranger.</a:t>
            </a:r>
          </a:p>
          <a:p>
            <a:pPr lvl="1">
              <a:lnSpc>
                <a:spcPct val="150000"/>
              </a:lnSpc>
              <a:spcBef>
                <a:spcPts val="100"/>
              </a:spcBef>
            </a:pPr>
            <a:r>
              <a:rPr lang="fr-FR" sz="1800" b="1" dirty="0">
                <a:solidFill>
                  <a:schemeClr val="bg1"/>
                </a:solidFill>
              </a:rPr>
              <a:t>L’IEN rend par écrit sa décision d’autorisation ou de refus motivé du voyage 15 jours avant la date du voyage en territoire national, un mois avant pour un séjour à l’étranger.</a:t>
            </a:r>
          </a:p>
        </p:txBody>
      </p:sp>
      <p:sp>
        <p:nvSpPr>
          <p:cNvPr id="18" name="Rectangle 17">
            <a:extLst>
              <a:ext uri="{FF2B5EF4-FFF2-40B4-BE49-F238E27FC236}">
                <a16:creationId xmlns:a16="http://schemas.microsoft.com/office/drawing/2014/main" id="{F79377BC-E87B-4AA0-95E4-E6CE62E5FA17}"/>
              </a:ext>
            </a:extLst>
          </p:cNvPr>
          <p:cNvSpPr/>
          <p:nvPr/>
        </p:nvSpPr>
        <p:spPr>
          <a:xfrm>
            <a:off x="627321" y="1961341"/>
            <a:ext cx="11198639" cy="494751"/>
          </a:xfrm>
          <a:prstGeom prst="rect">
            <a:avLst/>
          </a:prstGeom>
        </p:spPr>
        <p:txBody>
          <a:bodyPr wrap="square">
            <a:spAutoFit/>
          </a:bodyPr>
          <a:lstStyle/>
          <a:p>
            <a:pPr marL="12700">
              <a:lnSpc>
                <a:spcPct val="120000"/>
              </a:lnSpc>
              <a:spcBef>
                <a:spcPts val="100"/>
              </a:spcBef>
            </a:pPr>
            <a:r>
              <a:rPr lang="fr-FR" sz="2400" b="1" dirty="0">
                <a:solidFill>
                  <a:schemeClr val="bg1"/>
                </a:solidFill>
              </a:rPr>
              <a:t>Les principaux changements de cette circulaire :</a:t>
            </a:r>
          </a:p>
        </p:txBody>
      </p:sp>
    </p:spTree>
    <p:extLst>
      <p:ext uri="{BB962C8B-B14F-4D97-AF65-F5344CB8AC3E}">
        <p14:creationId xmlns:p14="http://schemas.microsoft.com/office/powerpoint/2010/main" val="1159501173"/>
      </p:ext>
    </p:extLst>
  </p:cSld>
  <p:clrMapOvr>
    <a:masterClrMapping/>
  </p:clrMapOvr>
  <p:transition spd="slow">
    <p:push dir="u"/>
  </p:transition>
</p:sld>
</file>

<file path=ppt/theme/theme1.xml><?xml version="1.0" encoding="utf-8"?>
<a:theme xmlns:a="http://schemas.openxmlformats.org/drawingml/2006/main" name="Thème Offic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098_TF23188392" id="{5CC67371-79D9-43A6-BA9E-632980EB64FD}" vid="{F1385A2A-8CDB-41FD-B16C-5A4DE6EC444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2.xml><?xml version="1.0" encoding="utf-8"?>
<ds:datastoreItem xmlns:ds="http://schemas.openxmlformats.org/officeDocument/2006/customXml" ds:itemID="{171946EF-A3EA-4ECB-8D9A-56C36FFF4075}">
  <ds:schemaRefs>
    <ds:schemaRef ds:uri="http://purl.org/dc/dcmitype/"/>
    <ds:schemaRef ds:uri="http://schemas.microsoft.com/office/2006/documentManagement/types"/>
    <ds:schemaRef ds:uri="http://purl.org/dc/elements/1.1/"/>
    <ds:schemaRef ds:uri="16c05727-aa75-4e4a-9b5f-8a80a1165891"/>
    <ds:schemaRef ds:uri="71af3243-3dd4-4a8d-8c0d-dd76da1f02a5"/>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Argumentaire sur des services professionnels</Template>
  <TotalTime>0</TotalTime>
  <Words>1499</Words>
  <Application>Microsoft Office PowerPoint</Application>
  <PresentationFormat>Grand écran</PresentationFormat>
  <Paragraphs>169</Paragraphs>
  <Slides>13</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Arial </vt:lpstr>
      <vt:lpstr>Calibri</vt:lpstr>
      <vt:lpstr>Gill Sans MT</vt:lpstr>
      <vt:lpstr>Times New Roman</vt:lpstr>
      <vt:lpstr>Thème Office</vt:lpstr>
      <vt:lpstr>SORTIES et VOYAGES  scolaires</vt:lpstr>
      <vt:lpstr>Présentation PowerPoint</vt:lpstr>
      <vt:lpstr>Deux termes pour désigner des projets distincts</vt:lpstr>
      <vt:lpstr>Les SORTIES scolaires (sans nuitées – 1/5)</vt:lpstr>
      <vt:lpstr>Les SORTIES scolaires (sans nuitées – 2/5)</vt:lpstr>
      <vt:lpstr>Les SORTIES scolaires (sans nuitées – 3/5)</vt:lpstr>
      <vt:lpstr>Les SORTIES scolaires (sans nuitées – 4/5)</vt:lpstr>
      <vt:lpstr>Les SORTIES scolaires (sans nuitées – 5/5)</vt:lpstr>
      <vt:lpstr>Les VOYAGES scolaires (avec nuitées – 1/5)</vt:lpstr>
      <vt:lpstr>Les VOYAGES scolaires (avec nuitées – 2/5)</vt:lpstr>
      <vt:lpstr>Les VOYAGES scolaires (avec nuitées – 3/5)</vt:lpstr>
      <vt:lpstr>Les VOYAGES scolaires (avec nuitées – 4/5)</vt:lpstr>
      <vt:lpstr>Les VOYAGES scolaires (avec nuitées –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2023-09-11T09:48:48Z</dcterms:created>
  <dcterms:modified xsi:type="dcterms:W3CDTF">2023-09-13T08:29:07Z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