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57" r:id="rId5"/>
    <p:sldId id="258" r:id="rId6"/>
    <p:sldId id="329" r:id="rId7"/>
    <p:sldId id="275" r:id="rId8"/>
    <p:sldId id="286" r:id="rId9"/>
    <p:sldId id="287" r:id="rId10"/>
    <p:sldId id="322" r:id="rId11"/>
    <p:sldId id="302" r:id="rId12"/>
    <p:sldId id="335" r:id="rId13"/>
    <p:sldId id="300" r:id="rId14"/>
    <p:sldId id="321" r:id="rId15"/>
    <p:sldId id="337" r:id="rId16"/>
    <p:sldId id="301" r:id="rId17"/>
    <p:sldId id="303" r:id="rId18"/>
    <p:sldId id="304" r:id="rId19"/>
    <p:sldId id="307" r:id="rId20"/>
    <p:sldId id="308" r:id="rId21"/>
    <p:sldId id="309" r:id="rId22"/>
    <p:sldId id="310" r:id="rId23"/>
    <p:sldId id="311" r:id="rId24"/>
    <p:sldId id="312" r:id="rId25"/>
    <p:sldId id="313" r:id="rId26"/>
    <p:sldId id="314" r:id="rId27"/>
    <p:sldId id="316" r:id="rId28"/>
    <p:sldId id="317" r:id="rId29"/>
    <p:sldId id="318" r:id="rId30"/>
    <p:sldId id="315" r:id="rId31"/>
    <p:sldId id="319" r:id="rId32"/>
    <p:sldId id="306" r:id="rId33"/>
    <p:sldId id="330" r:id="rId34"/>
    <p:sldId id="332" r:id="rId35"/>
    <p:sldId id="333" r:id="rId36"/>
    <p:sldId id="334" r:id="rId37"/>
    <p:sldId id="336" r:id="rId38"/>
    <p:sldId id="320" r:id="rId39"/>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utard Marina" initials="LM" lastIdx="1" clrIdx="0">
    <p:extLst>
      <p:ext uri="{19B8F6BF-5375-455C-9EA6-DF929625EA0E}">
        <p15:presenceInfo xmlns:p15="http://schemas.microsoft.com/office/powerpoint/2012/main" userId="S-1-5-21-1199339407-2984951710-381235017-67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350" autoAdjust="0"/>
  </p:normalViewPr>
  <p:slideViewPr>
    <p:cSldViewPr>
      <p:cViewPr varScale="1">
        <p:scale>
          <a:sx n="47" d="100"/>
          <a:sy n="47" d="100"/>
        </p:scale>
        <p:origin x="1398" y="60"/>
      </p:cViewPr>
      <p:guideLst>
        <p:guide orient="horz" pos="2160"/>
        <p:guide pos="3840"/>
      </p:guideLst>
    </p:cSldViewPr>
  </p:slideViewPr>
  <p:notesTextViewPr>
    <p:cViewPr>
      <p:scale>
        <a:sx n="3" d="2"/>
        <a:sy n="3" d="2"/>
      </p:scale>
      <p:origin x="0" y="-132"/>
    </p:cViewPr>
  </p:notesTextViewPr>
  <p:sorterViewPr>
    <p:cViewPr>
      <p:scale>
        <a:sx n="100" d="100"/>
        <a:sy n="100" d="100"/>
      </p:scale>
      <p:origin x="0" y="0"/>
    </p:cViewPr>
  </p:sorterViewPr>
  <p:notesViewPr>
    <p:cSldViewPr>
      <p:cViewPr varScale="1">
        <p:scale>
          <a:sx n="90" d="100"/>
          <a:sy n="90" d="100"/>
        </p:scale>
        <p:origin x="278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9F36BD-5FF4-470A-B036-E598CCA552E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FR"/>
        </a:p>
      </dgm:t>
    </dgm:pt>
    <dgm:pt modelId="{A53C7191-6651-4BBE-807D-ABF8629A7868}">
      <dgm:prSet phldrT="[Texte]" custT="1"/>
      <dgm:spPr/>
      <dgm:t>
        <a:bodyPr/>
        <a:lstStyle/>
        <a:p>
          <a:r>
            <a:rPr lang="fr-FR" sz="2400" dirty="0" smtClean="0"/>
            <a:t>Fluence de lecture</a:t>
          </a:r>
          <a:endParaRPr lang="fr-FR" sz="2400" dirty="0"/>
        </a:p>
      </dgm:t>
    </dgm:pt>
    <dgm:pt modelId="{4DD79B3E-9272-4C01-A796-A3DF47EC28BF}" type="parTrans" cxnId="{7A546D85-824E-471E-BD6E-C43081303F86}">
      <dgm:prSet/>
      <dgm:spPr/>
      <dgm:t>
        <a:bodyPr/>
        <a:lstStyle/>
        <a:p>
          <a:endParaRPr lang="fr-FR"/>
        </a:p>
      </dgm:t>
    </dgm:pt>
    <dgm:pt modelId="{94458412-B0B8-47B1-8315-C997476BC76B}" type="sibTrans" cxnId="{7A546D85-824E-471E-BD6E-C43081303F86}">
      <dgm:prSet/>
      <dgm:spPr/>
      <dgm:t>
        <a:bodyPr/>
        <a:lstStyle/>
        <a:p>
          <a:endParaRPr lang="fr-FR"/>
        </a:p>
      </dgm:t>
    </dgm:pt>
    <dgm:pt modelId="{10EEBE8D-10D2-4802-9BDB-5D4D91923D29}">
      <dgm:prSet phldrT="[Texte]" custT="1"/>
      <dgm:spPr/>
      <dgm:t>
        <a:bodyPr/>
        <a:lstStyle/>
        <a:p>
          <a:r>
            <a:rPr lang="fr-FR" sz="1600" b="1" dirty="0" smtClean="0">
              <a:latin typeface="Calibri" panose="020F0502020204030204" pitchFamily="34" charset="0"/>
            </a:rPr>
            <a:t>Perfectionner et automatiser  la maîtrise du code alphabétique</a:t>
          </a:r>
          <a:endParaRPr lang="fr-FR" sz="1600" dirty="0" smtClean="0"/>
        </a:p>
      </dgm:t>
    </dgm:pt>
    <dgm:pt modelId="{2AA84FC4-CB5D-4ECB-BEE7-DE08FFCEC81D}" type="parTrans" cxnId="{E1CB3EFB-04C0-44BE-BBF5-DFAC03AAF449}">
      <dgm:prSet/>
      <dgm:spPr/>
      <dgm:t>
        <a:bodyPr/>
        <a:lstStyle/>
        <a:p>
          <a:endParaRPr lang="fr-FR"/>
        </a:p>
      </dgm:t>
    </dgm:pt>
    <dgm:pt modelId="{FBC1BC28-A9CE-4D65-B1EA-11AA72AAC84D}" type="sibTrans" cxnId="{E1CB3EFB-04C0-44BE-BBF5-DFAC03AAF449}">
      <dgm:prSet/>
      <dgm:spPr/>
      <dgm:t>
        <a:bodyPr/>
        <a:lstStyle/>
        <a:p>
          <a:endParaRPr lang="fr-FR"/>
        </a:p>
      </dgm:t>
    </dgm:pt>
    <dgm:pt modelId="{23DDDF66-3EE0-4C7D-9B33-D919BB5BE116}">
      <dgm:prSet phldrT="[Texte]" custT="1"/>
      <dgm:spPr/>
      <dgm:t>
        <a:bodyPr/>
        <a:lstStyle/>
        <a:p>
          <a:endParaRPr lang="fr-FR" sz="1600" b="1" dirty="0" smtClean="0"/>
        </a:p>
        <a:p>
          <a:r>
            <a:rPr lang="fr-FR" sz="1600" b="1" dirty="0" smtClean="0">
              <a:latin typeface="Calibri" panose="020F0502020204030204" pitchFamily="34" charset="0"/>
            </a:rPr>
            <a:t>Automatiser la reconnaissance orthographique des mots</a:t>
          </a:r>
        </a:p>
        <a:p>
          <a:r>
            <a:rPr lang="fr-FR" sz="1200" dirty="0" smtClean="0"/>
            <a:t> </a:t>
          </a:r>
          <a:endParaRPr lang="fr-FR" sz="1200" dirty="0"/>
        </a:p>
      </dgm:t>
    </dgm:pt>
    <dgm:pt modelId="{45C0CE80-820B-4810-88E5-F51A4C9FE3E7}" type="parTrans" cxnId="{5DC3D4C0-B87E-4026-80F0-43AEE7415D47}">
      <dgm:prSet/>
      <dgm:spPr/>
      <dgm:t>
        <a:bodyPr/>
        <a:lstStyle/>
        <a:p>
          <a:endParaRPr lang="fr-FR"/>
        </a:p>
      </dgm:t>
    </dgm:pt>
    <dgm:pt modelId="{6DC48393-6328-4D99-9A44-D9D41BA55D57}" type="sibTrans" cxnId="{5DC3D4C0-B87E-4026-80F0-43AEE7415D47}">
      <dgm:prSet/>
      <dgm:spPr/>
      <dgm:t>
        <a:bodyPr/>
        <a:lstStyle/>
        <a:p>
          <a:endParaRPr lang="fr-FR"/>
        </a:p>
      </dgm:t>
    </dgm:pt>
    <dgm:pt modelId="{6EC7395E-2729-493B-BF8F-FF074DA9D9CF}">
      <dgm:prSet phldrT="[Texte]" custT="1"/>
      <dgm:spPr/>
      <dgm:t>
        <a:bodyPr/>
        <a:lstStyle/>
        <a:p>
          <a:r>
            <a:rPr lang="fr-FR" sz="1400" b="1" dirty="0" smtClean="0">
              <a:latin typeface="Calibri" panose="020F0502020204030204" pitchFamily="34" charset="0"/>
            </a:rPr>
            <a:t>Lier les mots entre eux en groupant les mots en unités syntaxiques ou en unités de sens pour</a:t>
          </a:r>
        </a:p>
        <a:p>
          <a:r>
            <a:rPr lang="fr-FR" sz="1400" dirty="0" smtClean="0">
              <a:latin typeface="Calibri" panose="020F0502020204030204" pitchFamily="34" charset="0"/>
            </a:rPr>
            <a:t> </a:t>
          </a:r>
          <a:r>
            <a:rPr lang="fr-FR" sz="1400" b="1" dirty="0" smtClean="0">
              <a:latin typeface="Calibri" panose="020F0502020204030204" pitchFamily="34" charset="0"/>
            </a:rPr>
            <a:t>construire des groupes de souffle</a:t>
          </a:r>
          <a:endParaRPr lang="fr-FR" sz="1400" b="1" dirty="0">
            <a:latin typeface="Calibri" panose="020F0502020204030204" pitchFamily="34" charset="0"/>
          </a:endParaRPr>
        </a:p>
      </dgm:t>
    </dgm:pt>
    <dgm:pt modelId="{31C649BF-B5CD-4539-8ED7-7FCE1BBB52F4}" type="parTrans" cxnId="{25EABA65-D9B6-4BD6-9467-ABE742C0D154}">
      <dgm:prSet/>
      <dgm:spPr/>
      <dgm:t>
        <a:bodyPr/>
        <a:lstStyle/>
        <a:p>
          <a:endParaRPr lang="fr-FR"/>
        </a:p>
      </dgm:t>
    </dgm:pt>
    <dgm:pt modelId="{29A66BDD-0E81-4144-A237-B90A2476FB6E}" type="sibTrans" cxnId="{25EABA65-D9B6-4BD6-9467-ABE742C0D154}">
      <dgm:prSet/>
      <dgm:spPr/>
      <dgm:t>
        <a:bodyPr/>
        <a:lstStyle/>
        <a:p>
          <a:endParaRPr lang="fr-FR"/>
        </a:p>
      </dgm:t>
    </dgm:pt>
    <dgm:pt modelId="{2F96AEC3-FAC4-43C1-9166-4FDBF6FBD17F}">
      <dgm:prSet phldrT="[Texte]" custT="1"/>
      <dgm:spPr/>
      <dgm:t>
        <a:bodyPr/>
        <a:lstStyle/>
        <a:p>
          <a:r>
            <a:rPr lang="fr-FR" sz="2000" dirty="0" smtClean="0"/>
            <a:t> </a:t>
          </a:r>
          <a:r>
            <a:rPr lang="fr-FR" sz="1600" b="1" dirty="0" smtClean="0">
              <a:latin typeface="Calibri" panose="020F0502020204030204" pitchFamily="34" charset="0"/>
            </a:rPr>
            <a:t>Adopter l’intonation adéquate pour donner son sens au texte</a:t>
          </a:r>
          <a:endParaRPr lang="fr-FR" sz="1600" dirty="0"/>
        </a:p>
      </dgm:t>
    </dgm:pt>
    <dgm:pt modelId="{17DF48F9-9AB8-4897-9463-AE5A5C939856}" type="parTrans" cxnId="{0B46F9BF-6FBD-4269-A580-411C1D47D871}">
      <dgm:prSet/>
      <dgm:spPr/>
      <dgm:t>
        <a:bodyPr/>
        <a:lstStyle/>
        <a:p>
          <a:endParaRPr lang="fr-FR"/>
        </a:p>
      </dgm:t>
    </dgm:pt>
    <dgm:pt modelId="{35DB69DA-653B-42EC-8E1F-9E4CFB4253BE}" type="sibTrans" cxnId="{0B46F9BF-6FBD-4269-A580-411C1D47D871}">
      <dgm:prSet/>
      <dgm:spPr/>
      <dgm:t>
        <a:bodyPr/>
        <a:lstStyle/>
        <a:p>
          <a:endParaRPr lang="fr-FR"/>
        </a:p>
      </dgm:t>
    </dgm:pt>
    <dgm:pt modelId="{C48D7DE7-33A9-4551-8244-2C7088A5B943}">
      <dgm:prSet phldrT="[Texte]" custT="1"/>
      <dgm:spPr/>
      <dgm:t>
        <a:bodyPr/>
        <a:lstStyle/>
        <a:p>
          <a:r>
            <a:rPr lang="fr-FR" sz="1600" b="1" dirty="0" smtClean="0">
              <a:latin typeface="Calibri" panose="020F0502020204030204" pitchFamily="34" charset="0"/>
            </a:rPr>
            <a:t>Utiliser la ponctuation</a:t>
          </a:r>
          <a:endParaRPr lang="fr-FR" sz="1900" b="1" dirty="0"/>
        </a:p>
      </dgm:t>
    </dgm:pt>
    <dgm:pt modelId="{27A60178-A2AF-4655-BB89-8B227349C09A}" type="parTrans" cxnId="{A413765B-3147-4221-9247-7B498099BDC7}">
      <dgm:prSet/>
      <dgm:spPr/>
      <dgm:t>
        <a:bodyPr/>
        <a:lstStyle/>
        <a:p>
          <a:endParaRPr lang="fr-FR"/>
        </a:p>
      </dgm:t>
    </dgm:pt>
    <dgm:pt modelId="{56B8E3E4-4678-4B8E-AC72-0409DB163A09}" type="sibTrans" cxnId="{A413765B-3147-4221-9247-7B498099BDC7}">
      <dgm:prSet/>
      <dgm:spPr/>
      <dgm:t>
        <a:bodyPr/>
        <a:lstStyle/>
        <a:p>
          <a:endParaRPr lang="fr-FR"/>
        </a:p>
      </dgm:t>
    </dgm:pt>
    <dgm:pt modelId="{97007AD8-243E-4CB7-A072-A866E7255012}">
      <dgm:prSet phldrT="[Texte]" custT="1"/>
      <dgm:spPr/>
      <dgm:t>
        <a:bodyPr/>
        <a:lstStyle/>
        <a:p>
          <a:r>
            <a:rPr lang="fr-FR" sz="1600" b="1" dirty="0" smtClean="0">
              <a:latin typeface="Calibri" panose="020F0502020204030204" pitchFamily="34" charset="0"/>
            </a:rPr>
            <a:t>Autoréguler sa lecture </a:t>
          </a:r>
          <a:endParaRPr lang="fr-FR" sz="1600" b="1" dirty="0">
            <a:latin typeface="Calibri" panose="020F0502020204030204" pitchFamily="34" charset="0"/>
          </a:endParaRPr>
        </a:p>
      </dgm:t>
    </dgm:pt>
    <dgm:pt modelId="{B3FCCFA2-456E-4904-B387-262ACC5AAEF1}" type="parTrans" cxnId="{C0CF8D2B-BB20-4854-A5B1-9D84BFED0B59}">
      <dgm:prSet/>
      <dgm:spPr/>
      <dgm:t>
        <a:bodyPr/>
        <a:lstStyle/>
        <a:p>
          <a:endParaRPr lang="fr-FR"/>
        </a:p>
      </dgm:t>
    </dgm:pt>
    <dgm:pt modelId="{CAA5AD25-7F68-46AF-9CDF-EE5A30050CDB}" type="sibTrans" cxnId="{C0CF8D2B-BB20-4854-A5B1-9D84BFED0B59}">
      <dgm:prSet/>
      <dgm:spPr/>
      <dgm:t>
        <a:bodyPr/>
        <a:lstStyle/>
        <a:p>
          <a:endParaRPr lang="fr-FR"/>
        </a:p>
      </dgm:t>
    </dgm:pt>
    <dgm:pt modelId="{0C7D53F7-CE1B-4B87-AF8C-7C3AAAB128D7}" type="pres">
      <dgm:prSet presAssocID="{839F36BD-5FF4-470A-B036-E598CCA552E9}" presName="Name0" presStyleCnt="0">
        <dgm:presLayoutVars>
          <dgm:chPref val="1"/>
          <dgm:dir/>
          <dgm:animOne val="branch"/>
          <dgm:animLvl val="lvl"/>
          <dgm:resizeHandles val="exact"/>
        </dgm:presLayoutVars>
      </dgm:prSet>
      <dgm:spPr/>
      <dgm:t>
        <a:bodyPr/>
        <a:lstStyle/>
        <a:p>
          <a:endParaRPr lang="fr-FR"/>
        </a:p>
      </dgm:t>
    </dgm:pt>
    <dgm:pt modelId="{3FCE971F-0B4F-4FE2-9397-BBF4F7F543B0}" type="pres">
      <dgm:prSet presAssocID="{A53C7191-6651-4BBE-807D-ABF8629A7868}" presName="root1" presStyleCnt="0"/>
      <dgm:spPr/>
    </dgm:pt>
    <dgm:pt modelId="{BB6D3F5E-8BE3-413F-8D7D-82464DE59D0D}" type="pres">
      <dgm:prSet presAssocID="{A53C7191-6651-4BBE-807D-ABF8629A7868}" presName="LevelOneTextNode" presStyleLbl="node0" presStyleIdx="0" presStyleCnt="1" custLinFactX="-100000" custLinFactNeighborX="-154302" custLinFactNeighborY="-3803">
        <dgm:presLayoutVars>
          <dgm:chPref val="3"/>
        </dgm:presLayoutVars>
      </dgm:prSet>
      <dgm:spPr/>
      <dgm:t>
        <a:bodyPr/>
        <a:lstStyle/>
        <a:p>
          <a:endParaRPr lang="fr-FR"/>
        </a:p>
      </dgm:t>
    </dgm:pt>
    <dgm:pt modelId="{E83EF523-DCB1-466C-9AE4-C7B1F1EFC1F3}" type="pres">
      <dgm:prSet presAssocID="{A53C7191-6651-4BBE-807D-ABF8629A7868}" presName="level2hierChild" presStyleCnt="0"/>
      <dgm:spPr/>
    </dgm:pt>
    <dgm:pt modelId="{FAB3BFA6-B140-4935-A2AA-584595D71386}" type="pres">
      <dgm:prSet presAssocID="{2AA84FC4-CB5D-4ECB-BEE7-DE08FFCEC81D}" presName="conn2-1" presStyleLbl="parChTrans1D2" presStyleIdx="0" presStyleCnt="6"/>
      <dgm:spPr/>
      <dgm:t>
        <a:bodyPr/>
        <a:lstStyle/>
        <a:p>
          <a:endParaRPr lang="fr-FR"/>
        </a:p>
      </dgm:t>
    </dgm:pt>
    <dgm:pt modelId="{5F6E181E-AFCB-4363-BC46-09EE79E95B55}" type="pres">
      <dgm:prSet presAssocID="{2AA84FC4-CB5D-4ECB-BEE7-DE08FFCEC81D}" presName="connTx" presStyleLbl="parChTrans1D2" presStyleIdx="0" presStyleCnt="6"/>
      <dgm:spPr/>
      <dgm:t>
        <a:bodyPr/>
        <a:lstStyle/>
        <a:p>
          <a:endParaRPr lang="fr-FR"/>
        </a:p>
      </dgm:t>
    </dgm:pt>
    <dgm:pt modelId="{C16BBC0C-1E61-426F-810D-39AABD9A08F7}" type="pres">
      <dgm:prSet presAssocID="{10EEBE8D-10D2-4802-9BDB-5D4D91923D29}" presName="root2" presStyleCnt="0"/>
      <dgm:spPr/>
    </dgm:pt>
    <dgm:pt modelId="{EA12872E-901F-4EAC-9601-1C5935089C5E}" type="pres">
      <dgm:prSet presAssocID="{10EEBE8D-10D2-4802-9BDB-5D4D91923D29}" presName="LevelTwoTextNode" presStyleLbl="node2" presStyleIdx="0" presStyleCnt="6" custScaleX="165920">
        <dgm:presLayoutVars>
          <dgm:chPref val="3"/>
        </dgm:presLayoutVars>
      </dgm:prSet>
      <dgm:spPr/>
      <dgm:t>
        <a:bodyPr/>
        <a:lstStyle/>
        <a:p>
          <a:endParaRPr lang="fr-FR"/>
        </a:p>
      </dgm:t>
    </dgm:pt>
    <dgm:pt modelId="{20F6496B-F1C3-4FD6-BD5A-23CD462C9195}" type="pres">
      <dgm:prSet presAssocID="{10EEBE8D-10D2-4802-9BDB-5D4D91923D29}" presName="level3hierChild" presStyleCnt="0"/>
      <dgm:spPr/>
    </dgm:pt>
    <dgm:pt modelId="{370F3FF6-F675-4DF2-8034-C4888600B4D6}" type="pres">
      <dgm:prSet presAssocID="{45C0CE80-820B-4810-88E5-F51A4C9FE3E7}" presName="conn2-1" presStyleLbl="parChTrans1D2" presStyleIdx="1" presStyleCnt="6"/>
      <dgm:spPr/>
      <dgm:t>
        <a:bodyPr/>
        <a:lstStyle/>
        <a:p>
          <a:endParaRPr lang="fr-FR"/>
        </a:p>
      </dgm:t>
    </dgm:pt>
    <dgm:pt modelId="{C0433A27-EB9F-4458-9244-718C61B3A2FE}" type="pres">
      <dgm:prSet presAssocID="{45C0CE80-820B-4810-88E5-F51A4C9FE3E7}" presName="connTx" presStyleLbl="parChTrans1D2" presStyleIdx="1" presStyleCnt="6"/>
      <dgm:spPr/>
      <dgm:t>
        <a:bodyPr/>
        <a:lstStyle/>
        <a:p>
          <a:endParaRPr lang="fr-FR"/>
        </a:p>
      </dgm:t>
    </dgm:pt>
    <dgm:pt modelId="{20290F6E-4194-4BBC-A80F-5562F3351AD8}" type="pres">
      <dgm:prSet presAssocID="{23DDDF66-3EE0-4C7D-9B33-D919BB5BE116}" presName="root2" presStyleCnt="0"/>
      <dgm:spPr/>
    </dgm:pt>
    <dgm:pt modelId="{407F959D-7234-43C0-B95C-ECE03E9695DD}" type="pres">
      <dgm:prSet presAssocID="{23DDDF66-3EE0-4C7D-9B33-D919BB5BE116}" presName="LevelTwoTextNode" presStyleLbl="node2" presStyleIdx="1" presStyleCnt="6" custScaleX="165796">
        <dgm:presLayoutVars>
          <dgm:chPref val="3"/>
        </dgm:presLayoutVars>
      </dgm:prSet>
      <dgm:spPr/>
      <dgm:t>
        <a:bodyPr/>
        <a:lstStyle/>
        <a:p>
          <a:endParaRPr lang="fr-FR"/>
        </a:p>
      </dgm:t>
    </dgm:pt>
    <dgm:pt modelId="{20B2DF06-875B-41DA-BE9F-25C4D7B38C2B}" type="pres">
      <dgm:prSet presAssocID="{23DDDF66-3EE0-4C7D-9B33-D919BB5BE116}" presName="level3hierChild" presStyleCnt="0"/>
      <dgm:spPr/>
    </dgm:pt>
    <dgm:pt modelId="{DF4C846B-2214-41F9-AFAA-CB10AEA37D70}" type="pres">
      <dgm:prSet presAssocID="{31C649BF-B5CD-4539-8ED7-7FCE1BBB52F4}" presName="conn2-1" presStyleLbl="parChTrans1D2" presStyleIdx="2" presStyleCnt="6"/>
      <dgm:spPr/>
      <dgm:t>
        <a:bodyPr/>
        <a:lstStyle/>
        <a:p>
          <a:endParaRPr lang="fr-FR"/>
        </a:p>
      </dgm:t>
    </dgm:pt>
    <dgm:pt modelId="{F2E75407-38B1-4D8E-8341-FF16196DC3A5}" type="pres">
      <dgm:prSet presAssocID="{31C649BF-B5CD-4539-8ED7-7FCE1BBB52F4}" presName="connTx" presStyleLbl="parChTrans1D2" presStyleIdx="2" presStyleCnt="6"/>
      <dgm:spPr/>
      <dgm:t>
        <a:bodyPr/>
        <a:lstStyle/>
        <a:p>
          <a:endParaRPr lang="fr-FR"/>
        </a:p>
      </dgm:t>
    </dgm:pt>
    <dgm:pt modelId="{E1D6C827-21E0-49C5-8289-8795C43FC56D}" type="pres">
      <dgm:prSet presAssocID="{6EC7395E-2729-493B-BF8F-FF074DA9D9CF}" presName="root2" presStyleCnt="0"/>
      <dgm:spPr/>
    </dgm:pt>
    <dgm:pt modelId="{A6471742-4075-4DF0-80BD-986CB70E2DDE}" type="pres">
      <dgm:prSet presAssocID="{6EC7395E-2729-493B-BF8F-FF074DA9D9CF}" presName="LevelTwoTextNode" presStyleLbl="node2" presStyleIdx="2" presStyleCnt="6" custScaleX="165331" custScaleY="143329">
        <dgm:presLayoutVars>
          <dgm:chPref val="3"/>
        </dgm:presLayoutVars>
      </dgm:prSet>
      <dgm:spPr/>
      <dgm:t>
        <a:bodyPr/>
        <a:lstStyle/>
        <a:p>
          <a:endParaRPr lang="fr-FR"/>
        </a:p>
      </dgm:t>
    </dgm:pt>
    <dgm:pt modelId="{7C8DF4D4-9D4C-459C-A841-1CE562609057}" type="pres">
      <dgm:prSet presAssocID="{6EC7395E-2729-493B-BF8F-FF074DA9D9CF}" presName="level3hierChild" presStyleCnt="0"/>
      <dgm:spPr/>
    </dgm:pt>
    <dgm:pt modelId="{1769425A-04DF-4996-A3B3-5D6D9DA28FE2}" type="pres">
      <dgm:prSet presAssocID="{27A60178-A2AF-4655-BB89-8B227349C09A}" presName="conn2-1" presStyleLbl="parChTrans1D2" presStyleIdx="3" presStyleCnt="6"/>
      <dgm:spPr/>
      <dgm:t>
        <a:bodyPr/>
        <a:lstStyle/>
        <a:p>
          <a:endParaRPr lang="fr-FR"/>
        </a:p>
      </dgm:t>
    </dgm:pt>
    <dgm:pt modelId="{3C8903D8-16E9-41FE-8462-622729B7C034}" type="pres">
      <dgm:prSet presAssocID="{27A60178-A2AF-4655-BB89-8B227349C09A}" presName="connTx" presStyleLbl="parChTrans1D2" presStyleIdx="3" presStyleCnt="6"/>
      <dgm:spPr/>
      <dgm:t>
        <a:bodyPr/>
        <a:lstStyle/>
        <a:p>
          <a:endParaRPr lang="fr-FR"/>
        </a:p>
      </dgm:t>
    </dgm:pt>
    <dgm:pt modelId="{62EEC2EC-1B89-43C1-BDF2-DBA4906D2FBD}" type="pres">
      <dgm:prSet presAssocID="{C48D7DE7-33A9-4551-8244-2C7088A5B943}" presName="root2" presStyleCnt="0"/>
      <dgm:spPr/>
    </dgm:pt>
    <dgm:pt modelId="{FFE130FE-C5AA-4AD6-9206-D4D343CF092C}" type="pres">
      <dgm:prSet presAssocID="{C48D7DE7-33A9-4551-8244-2C7088A5B943}" presName="LevelTwoTextNode" presStyleLbl="node2" presStyleIdx="3" presStyleCnt="6" custScaleX="164544">
        <dgm:presLayoutVars>
          <dgm:chPref val="3"/>
        </dgm:presLayoutVars>
      </dgm:prSet>
      <dgm:spPr/>
      <dgm:t>
        <a:bodyPr/>
        <a:lstStyle/>
        <a:p>
          <a:endParaRPr lang="fr-FR"/>
        </a:p>
      </dgm:t>
    </dgm:pt>
    <dgm:pt modelId="{D9CD7D71-A840-4544-8F80-FA27A9550817}" type="pres">
      <dgm:prSet presAssocID="{C48D7DE7-33A9-4551-8244-2C7088A5B943}" presName="level3hierChild" presStyleCnt="0"/>
      <dgm:spPr/>
    </dgm:pt>
    <dgm:pt modelId="{78C83BFE-A3AC-4758-997A-47ACF318689B}" type="pres">
      <dgm:prSet presAssocID="{17DF48F9-9AB8-4897-9463-AE5A5C939856}" presName="conn2-1" presStyleLbl="parChTrans1D2" presStyleIdx="4" presStyleCnt="6"/>
      <dgm:spPr/>
      <dgm:t>
        <a:bodyPr/>
        <a:lstStyle/>
        <a:p>
          <a:endParaRPr lang="fr-FR"/>
        </a:p>
      </dgm:t>
    </dgm:pt>
    <dgm:pt modelId="{BBF87120-CCDF-4533-A6AB-F209163E7991}" type="pres">
      <dgm:prSet presAssocID="{17DF48F9-9AB8-4897-9463-AE5A5C939856}" presName="connTx" presStyleLbl="parChTrans1D2" presStyleIdx="4" presStyleCnt="6"/>
      <dgm:spPr/>
      <dgm:t>
        <a:bodyPr/>
        <a:lstStyle/>
        <a:p>
          <a:endParaRPr lang="fr-FR"/>
        </a:p>
      </dgm:t>
    </dgm:pt>
    <dgm:pt modelId="{7AA4C103-3C1E-44B3-B403-DCECB1E65031}" type="pres">
      <dgm:prSet presAssocID="{2F96AEC3-FAC4-43C1-9166-4FDBF6FBD17F}" presName="root2" presStyleCnt="0"/>
      <dgm:spPr/>
    </dgm:pt>
    <dgm:pt modelId="{3157A98C-D879-4C45-B4B4-3505080CA55C}" type="pres">
      <dgm:prSet presAssocID="{2F96AEC3-FAC4-43C1-9166-4FDBF6FBD17F}" presName="LevelTwoTextNode" presStyleLbl="node2" presStyleIdx="4" presStyleCnt="6" custScaleX="165331">
        <dgm:presLayoutVars>
          <dgm:chPref val="3"/>
        </dgm:presLayoutVars>
      </dgm:prSet>
      <dgm:spPr/>
      <dgm:t>
        <a:bodyPr/>
        <a:lstStyle/>
        <a:p>
          <a:endParaRPr lang="fr-FR"/>
        </a:p>
      </dgm:t>
    </dgm:pt>
    <dgm:pt modelId="{2AA4FDE0-F62A-411E-8CCD-EDE2CEFD9123}" type="pres">
      <dgm:prSet presAssocID="{2F96AEC3-FAC4-43C1-9166-4FDBF6FBD17F}" presName="level3hierChild" presStyleCnt="0"/>
      <dgm:spPr/>
    </dgm:pt>
    <dgm:pt modelId="{525E3B00-659C-4271-A837-2B609AD9B535}" type="pres">
      <dgm:prSet presAssocID="{B3FCCFA2-456E-4904-B387-262ACC5AAEF1}" presName="conn2-1" presStyleLbl="parChTrans1D2" presStyleIdx="5" presStyleCnt="6"/>
      <dgm:spPr/>
      <dgm:t>
        <a:bodyPr/>
        <a:lstStyle/>
        <a:p>
          <a:endParaRPr lang="fr-FR"/>
        </a:p>
      </dgm:t>
    </dgm:pt>
    <dgm:pt modelId="{AE599B38-F2BC-4984-8C2B-2583A54A7538}" type="pres">
      <dgm:prSet presAssocID="{B3FCCFA2-456E-4904-B387-262ACC5AAEF1}" presName="connTx" presStyleLbl="parChTrans1D2" presStyleIdx="5" presStyleCnt="6"/>
      <dgm:spPr/>
      <dgm:t>
        <a:bodyPr/>
        <a:lstStyle/>
        <a:p>
          <a:endParaRPr lang="fr-FR"/>
        </a:p>
      </dgm:t>
    </dgm:pt>
    <dgm:pt modelId="{B2A57B16-1AC6-412F-9762-57304628F439}" type="pres">
      <dgm:prSet presAssocID="{97007AD8-243E-4CB7-A072-A866E7255012}" presName="root2" presStyleCnt="0"/>
      <dgm:spPr/>
    </dgm:pt>
    <dgm:pt modelId="{15149ECF-B05D-4A60-B219-193262BA6913}" type="pres">
      <dgm:prSet presAssocID="{97007AD8-243E-4CB7-A072-A866E7255012}" presName="LevelTwoTextNode" presStyleLbl="node2" presStyleIdx="5" presStyleCnt="6" custScaleX="165331">
        <dgm:presLayoutVars>
          <dgm:chPref val="3"/>
        </dgm:presLayoutVars>
      </dgm:prSet>
      <dgm:spPr/>
      <dgm:t>
        <a:bodyPr/>
        <a:lstStyle/>
        <a:p>
          <a:endParaRPr lang="fr-FR"/>
        </a:p>
      </dgm:t>
    </dgm:pt>
    <dgm:pt modelId="{284BDEA0-1865-4057-BAD3-6888B5A382DA}" type="pres">
      <dgm:prSet presAssocID="{97007AD8-243E-4CB7-A072-A866E7255012}" presName="level3hierChild" presStyleCnt="0"/>
      <dgm:spPr/>
    </dgm:pt>
  </dgm:ptLst>
  <dgm:cxnLst>
    <dgm:cxn modelId="{7A546D85-824E-471E-BD6E-C43081303F86}" srcId="{839F36BD-5FF4-470A-B036-E598CCA552E9}" destId="{A53C7191-6651-4BBE-807D-ABF8629A7868}" srcOrd="0" destOrd="0" parTransId="{4DD79B3E-9272-4C01-A796-A3DF47EC28BF}" sibTransId="{94458412-B0B8-47B1-8315-C997476BC76B}"/>
    <dgm:cxn modelId="{5DC3D4C0-B87E-4026-80F0-43AEE7415D47}" srcId="{A53C7191-6651-4BBE-807D-ABF8629A7868}" destId="{23DDDF66-3EE0-4C7D-9B33-D919BB5BE116}" srcOrd="1" destOrd="0" parTransId="{45C0CE80-820B-4810-88E5-F51A4C9FE3E7}" sibTransId="{6DC48393-6328-4D99-9A44-D9D41BA55D57}"/>
    <dgm:cxn modelId="{44738D5C-E85E-4DF1-B289-01810DD078EC}" type="presOf" srcId="{C48D7DE7-33A9-4551-8244-2C7088A5B943}" destId="{FFE130FE-C5AA-4AD6-9206-D4D343CF092C}" srcOrd="0" destOrd="0" presId="urn:microsoft.com/office/officeart/2008/layout/HorizontalMultiLevelHierarchy"/>
    <dgm:cxn modelId="{94CA9037-3582-4154-BD6E-5F33C0AD6FF3}" type="presOf" srcId="{6EC7395E-2729-493B-BF8F-FF074DA9D9CF}" destId="{A6471742-4075-4DF0-80BD-986CB70E2DDE}" srcOrd="0" destOrd="0" presId="urn:microsoft.com/office/officeart/2008/layout/HorizontalMultiLevelHierarchy"/>
    <dgm:cxn modelId="{0B46F9BF-6FBD-4269-A580-411C1D47D871}" srcId="{A53C7191-6651-4BBE-807D-ABF8629A7868}" destId="{2F96AEC3-FAC4-43C1-9166-4FDBF6FBD17F}" srcOrd="4" destOrd="0" parTransId="{17DF48F9-9AB8-4897-9463-AE5A5C939856}" sibTransId="{35DB69DA-653B-42EC-8E1F-9E4CFB4253BE}"/>
    <dgm:cxn modelId="{723A6DF3-11EB-45BC-A002-C45C5DA01388}" type="presOf" srcId="{17DF48F9-9AB8-4897-9463-AE5A5C939856}" destId="{BBF87120-CCDF-4533-A6AB-F209163E7991}" srcOrd="1" destOrd="0" presId="urn:microsoft.com/office/officeart/2008/layout/HorizontalMultiLevelHierarchy"/>
    <dgm:cxn modelId="{0A521926-077D-4EC8-887C-1C0909D303C8}" type="presOf" srcId="{839F36BD-5FF4-470A-B036-E598CCA552E9}" destId="{0C7D53F7-CE1B-4B87-AF8C-7C3AAAB128D7}" srcOrd="0" destOrd="0" presId="urn:microsoft.com/office/officeart/2008/layout/HorizontalMultiLevelHierarchy"/>
    <dgm:cxn modelId="{E1F1CEAF-405A-45DD-A30A-1949D596EB61}" type="presOf" srcId="{23DDDF66-3EE0-4C7D-9B33-D919BB5BE116}" destId="{407F959D-7234-43C0-B95C-ECE03E9695DD}" srcOrd="0" destOrd="0" presId="urn:microsoft.com/office/officeart/2008/layout/HorizontalMultiLevelHierarchy"/>
    <dgm:cxn modelId="{4C46287E-ACC0-4968-A932-A7CF51695909}" type="presOf" srcId="{45C0CE80-820B-4810-88E5-F51A4C9FE3E7}" destId="{370F3FF6-F675-4DF2-8034-C4888600B4D6}" srcOrd="0" destOrd="0" presId="urn:microsoft.com/office/officeart/2008/layout/HorizontalMultiLevelHierarchy"/>
    <dgm:cxn modelId="{C0CF8D2B-BB20-4854-A5B1-9D84BFED0B59}" srcId="{A53C7191-6651-4BBE-807D-ABF8629A7868}" destId="{97007AD8-243E-4CB7-A072-A866E7255012}" srcOrd="5" destOrd="0" parTransId="{B3FCCFA2-456E-4904-B387-262ACC5AAEF1}" sibTransId="{CAA5AD25-7F68-46AF-9CDF-EE5A30050CDB}"/>
    <dgm:cxn modelId="{6A4998A9-850D-4CB6-ABCB-049BA42DECFA}" type="presOf" srcId="{27A60178-A2AF-4655-BB89-8B227349C09A}" destId="{1769425A-04DF-4996-A3B3-5D6D9DA28FE2}" srcOrd="0" destOrd="0" presId="urn:microsoft.com/office/officeart/2008/layout/HorizontalMultiLevelHierarchy"/>
    <dgm:cxn modelId="{DA56EFDF-DC85-4E18-AE33-EECFDF21E430}" type="presOf" srcId="{27A60178-A2AF-4655-BB89-8B227349C09A}" destId="{3C8903D8-16E9-41FE-8462-622729B7C034}" srcOrd="1" destOrd="0" presId="urn:microsoft.com/office/officeart/2008/layout/HorizontalMultiLevelHierarchy"/>
    <dgm:cxn modelId="{AC03C486-4966-476C-A581-D925F00E4D55}" type="presOf" srcId="{17DF48F9-9AB8-4897-9463-AE5A5C939856}" destId="{78C83BFE-A3AC-4758-997A-47ACF318689B}" srcOrd="0" destOrd="0" presId="urn:microsoft.com/office/officeart/2008/layout/HorizontalMultiLevelHierarchy"/>
    <dgm:cxn modelId="{7248BECF-000B-4FD7-B8C4-1598F235451D}" type="presOf" srcId="{B3FCCFA2-456E-4904-B387-262ACC5AAEF1}" destId="{525E3B00-659C-4271-A837-2B609AD9B535}" srcOrd="0" destOrd="0" presId="urn:microsoft.com/office/officeart/2008/layout/HorizontalMultiLevelHierarchy"/>
    <dgm:cxn modelId="{208CA243-CD1E-426D-BA0C-AF50CA7B861D}" type="presOf" srcId="{97007AD8-243E-4CB7-A072-A866E7255012}" destId="{15149ECF-B05D-4A60-B219-193262BA6913}" srcOrd="0" destOrd="0" presId="urn:microsoft.com/office/officeart/2008/layout/HorizontalMultiLevelHierarchy"/>
    <dgm:cxn modelId="{48DB4F9A-30D8-4A38-AFD4-2281EA906933}" type="presOf" srcId="{A53C7191-6651-4BBE-807D-ABF8629A7868}" destId="{BB6D3F5E-8BE3-413F-8D7D-82464DE59D0D}" srcOrd="0" destOrd="0" presId="urn:microsoft.com/office/officeart/2008/layout/HorizontalMultiLevelHierarchy"/>
    <dgm:cxn modelId="{3EBF262F-10FE-4A92-9AB0-1CF804289750}" type="presOf" srcId="{31C649BF-B5CD-4539-8ED7-7FCE1BBB52F4}" destId="{DF4C846B-2214-41F9-AFAA-CB10AEA37D70}" srcOrd="0" destOrd="0" presId="urn:microsoft.com/office/officeart/2008/layout/HorizontalMultiLevelHierarchy"/>
    <dgm:cxn modelId="{6103F28F-F871-459D-9431-96D01DFF6DB7}" type="presOf" srcId="{2AA84FC4-CB5D-4ECB-BEE7-DE08FFCEC81D}" destId="{5F6E181E-AFCB-4363-BC46-09EE79E95B55}" srcOrd="1" destOrd="0" presId="urn:microsoft.com/office/officeart/2008/layout/HorizontalMultiLevelHierarchy"/>
    <dgm:cxn modelId="{0A4F3601-66A6-448F-84C7-52676E5835D8}" type="presOf" srcId="{2F96AEC3-FAC4-43C1-9166-4FDBF6FBD17F}" destId="{3157A98C-D879-4C45-B4B4-3505080CA55C}" srcOrd="0" destOrd="0" presId="urn:microsoft.com/office/officeart/2008/layout/HorizontalMultiLevelHierarchy"/>
    <dgm:cxn modelId="{DC714E4C-7D95-465A-A0D5-D432BAEA7452}" type="presOf" srcId="{B3FCCFA2-456E-4904-B387-262ACC5AAEF1}" destId="{AE599B38-F2BC-4984-8C2B-2583A54A7538}" srcOrd="1" destOrd="0" presId="urn:microsoft.com/office/officeart/2008/layout/HorizontalMultiLevelHierarchy"/>
    <dgm:cxn modelId="{C82E1565-E9D0-41CA-9C47-5F3F9290928F}" type="presOf" srcId="{45C0CE80-820B-4810-88E5-F51A4C9FE3E7}" destId="{C0433A27-EB9F-4458-9244-718C61B3A2FE}" srcOrd="1" destOrd="0" presId="urn:microsoft.com/office/officeart/2008/layout/HorizontalMultiLevelHierarchy"/>
    <dgm:cxn modelId="{CFEEA444-2A99-40E8-9D01-20B437AE19F6}" type="presOf" srcId="{2AA84FC4-CB5D-4ECB-BEE7-DE08FFCEC81D}" destId="{FAB3BFA6-B140-4935-A2AA-584595D71386}" srcOrd="0" destOrd="0" presId="urn:microsoft.com/office/officeart/2008/layout/HorizontalMultiLevelHierarchy"/>
    <dgm:cxn modelId="{A413765B-3147-4221-9247-7B498099BDC7}" srcId="{A53C7191-6651-4BBE-807D-ABF8629A7868}" destId="{C48D7DE7-33A9-4551-8244-2C7088A5B943}" srcOrd="3" destOrd="0" parTransId="{27A60178-A2AF-4655-BB89-8B227349C09A}" sibTransId="{56B8E3E4-4678-4B8E-AC72-0409DB163A09}"/>
    <dgm:cxn modelId="{87CB2C96-610B-420C-AA74-C19A114573B9}" type="presOf" srcId="{10EEBE8D-10D2-4802-9BDB-5D4D91923D29}" destId="{EA12872E-901F-4EAC-9601-1C5935089C5E}" srcOrd="0" destOrd="0" presId="urn:microsoft.com/office/officeart/2008/layout/HorizontalMultiLevelHierarchy"/>
    <dgm:cxn modelId="{E1CB3EFB-04C0-44BE-BBF5-DFAC03AAF449}" srcId="{A53C7191-6651-4BBE-807D-ABF8629A7868}" destId="{10EEBE8D-10D2-4802-9BDB-5D4D91923D29}" srcOrd="0" destOrd="0" parTransId="{2AA84FC4-CB5D-4ECB-BEE7-DE08FFCEC81D}" sibTransId="{FBC1BC28-A9CE-4D65-B1EA-11AA72AAC84D}"/>
    <dgm:cxn modelId="{25EABA65-D9B6-4BD6-9467-ABE742C0D154}" srcId="{A53C7191-6651-4BBE-807D-ABF8629A7868}" destId="{6EC7395E-2729-493B-BF8F-FF074DA9D9CF}" srcOrd="2" destOrd="0" parTransId="{31C649BF-B5CD-4539-8ED7-7FCE1BBB52F4}" sibTransId="{29A66BDD-0E81-4144-A237-B90A2476FB6E}"/>
    <dgm:cxn modelId="{E5596131-F0FC-491C-A366-E754461735E9}" type="presOf" srcId="{31C649BF-B5CD-4539-8ED7-7FCE1BBB52F4}" destId="{F2E75407-38B1-4D8E-8341-FF16196DC3A5}" srcOrd="1" destOrd="0" presId="urn:microsoft.com/office/officeart/2008/layout/HorizontalMultiLevelHierarchy"/>
    <dgm:cxn modelId="{D4ED64EC-A328-496D-A5CD-49F4682E1213}" type="presParOf" srcId="{0C7D53F7-CE1B-4B87-AF8C-7C3AAAB128D7}" destId="{3FCE971F-0B4F-4FE2-9397-BBF4F7F543B0}" srcOrd="0" destOrd="0" presId="urn:microsoft.com/office/officeart/2008/layout/HorizontalMultiLevelHierarchy"/>
    <dgm:cxn modelId="{8BCBB943-3517-4A9D-B482-D49900ACD660}" type="presParOf" srcId="{3FCE971F-0B4F-4FE2-9397-BBF4F7F543B0}" destId="{BB6D3F5E-8BE3-413F-8D7D-82464DE59D0D}" srcOrd="0" destOrd="0" presId="urn:microsoft.com/office/officeart/2008/layout/HorizontalMultiLevelHierarchy"/>
    <dgm:cxn modelId="{06B7556B-F68B-489D-ADD3-031D1345BAA7}" type="presParOf" srcId="{3FCE971F-0B4F-4FE2-9397-BBF4F7F543B0}" destId="{E83EF523-DCB1-466C-9AE4-C7B1F1EFC1F3}" srcOrd="1" destOrd="0" presId="urn:microsoft.com/office/officeart/2008/layout/HorizontalMultiLevelHierarchy"/>
    <dgm:cxn modelId="{868C2C6B-6747-47FC-9208-CDE38FD4BF31}" type="presParOf" srcId="{E83EF523-DCB1-466C-9AE4-C7B1F1EFC1F3}" destId="{FAB3BFA6-B140-4935-A2AA-584595D71386}" srcOrd="0" destOrd="0" presId="urn:microsoft.com/office/officeart/2008/layout/HorizontalMultiLevelHierarchy"/>
    <dgm:cxn modelId="{4B63F837-A249-4405-A926-4293DEEE118A}" type="presParOf" srcId="{FAB3BFA6-B140-4935-A2AA-584595D71386}" destId="{5F6E181E-AFCB-4363-BC46-09EE79E95B55}" srcOrd="0" destOrd="0" presId="urn:microsoft.com/office/officeart/2008/layout/HorizontalMultiLevelHierarchy"/>
    <dgm:cxn modelId="{05FCA214-DDFB-42A1-8594-01A05309B16B}" type="presParOf" srcId="{E83EF523-DCB1-466C-9AE4-C7B1F1EFC1F3}" destId="{C16BBC0C-1E61-426F-810D-39AABD9A08F7}" srcOrd="1" destOrd="0" presId="urn:microsoft.com/office/officeart/2008/layout/HorizontalMultiLevelHierarchy"/>
    <dgm:cxn modelId="{7078403B-1C85-4CCA-8C02-ACFF340A80B1}" type="presParOf" srcId="{C16BBC0C-1E61-426F-810D-39AABD9A08F7}" destId="{EA12872E-901F-4EAC-9601-1C5935089C5E}" srcOrd="0" destOrd="0" presId="urn:microsoft.com/office/officeart/2008/layout/HorizontalMultiLevelHierarchy"/>
    <dgm:cxn modelId="{221518A7-1B45-4700-9D8C-A1A1F7981407}" type="presParOf" srcId="{C16BBC0C-1E61-426F-810D-39AABD9A08F7}" destId="{20F6496B-F1C3-4FD6-BD5A-23CD462C9195}" srcOrd="1" destOrd="0" presId="urn:microsoft.com/office/officeart/2008/layout/HorizontalMultiLevelHierarchy"/>
    <dgm:cxn modelId="{5F2EC896-BF35-4FE8-A547-AFD3DDF54B80}" type="presParOf" srcId="{E83EF523-DCB1-466C-9AE4-C7B1F1EFC1F3}" destId="{370F3FF6-F675-4DF2-8034-C4888600B4D6}" srcOrd="2" destOrd="0" presId="urn:microsoft.com/office/officeart/2008/layout/HorizontalMultiLevelHierarchy"/>
    <dgm:cxn modelId="{4A1A7858-BFD6-4E59-862B-5E00A7C15803}" type="presParOf" srcId="{370F3FF6-F675-4DF2-8034-C4888600B4D6}" destId="{C0433A27-EB9F-4458-9244-718C61B3A2FE}" srcOrd="0" destOrd="0" presId="urn:microsoft.com/office/officeart/2008/layout/HorizontalMultiLevelHierarchy"/>
    <dgm:cxn modelId="{3E928F53-721F-48CE-97F6-04ECA626F0FB}" type="presParOf" srcId="{E83EF523-DCB1-466C-9AE4-C7B1F1EFC1F3}" destId="{20290F6E-4194-4BBC-A80F-5562F3351AD8}" srcOrd="3" destOrd="0" presId="urn:microsoft.com/office/officeart/2008/layout/HorizontalMultiLevelHierarchy"/>
    <dgm:cxn modelId="{9F4D6FDC-6A7D-44BD-B04D-7D42A3DC8DE3}" type="presParOf" srcId="{20290F6E-4194-4BBC-A80F-5562F3351AD8}" destId="{407F959D-7234-43C0-B95C-ECE03E9695DD}" srcOrd="0" destOrd="0" presId="urn:microsoft.com/office/officeart/2008/layout/HorizontalMultiLevelHierarchy"/>
    <dgm:cxn modelId="{3F38D42F-D6D9-4B8F-AA37-08467942965C}" type="presParOf" srcId="{20290F6E-4194-4BBC-A80F-5562F3351AD8}" destId="{20B2DF06-875B-41DA-BE9F-25C4D7B38C2B}" srcOrd="1" destOrd="0" presId="urn:microsoft.com/office/officeart/2008/layout/HorizontalMultiLevelHierarchy"/>
    <dgm:cxn modelId="{B34B98D4-4852-417F-8674-B3F3CA667294}" type="presParOf" srcId="{E83EF523-DCB1-466C-9AE4-C7B1F1EFC1F3}" destId="{DF4C846B-2214-41F9-AFAA-CB10AEA37D70}" srcOrd="4" destOrd="0" presId="urn:microsoft.com/office/officeart/2008/layout/HorizontalMultiLevelHierarchy"/>
    <dgm:cxn modelId="{29E72384-52F9-4621-8863-5174E4FEE79D}" type="presParOf" srcId="{DF4C846B-2214-41F9-AFAA-CB10AEA37D70}" destId="{F2E75407-38B1-4D8E-8341-FF16196DC3A5}" srcOrd="0" destOrd="0" presId="urn:microsoft.com/office/officeart/2008/layout/HorizontalMultiLevelHierarchy"/>
    <dgm:cxn modelId="{EA43D90F-2F44-49BD-8901-3835213FDD16}" type="presParOf" srcId="{E83EF523-DCB1-466C-9AE4-C7B1F1EFC1F3}" destId="{E1D6C827-21E0-49C5-8289-8795C43FC56D}" srcOrd="5" destOrd="0" presId="urn:microsoft.com/office/officeart/2008/layout/HorizontalMultiLevelHierarchy"/>
    <dgm:cxn modelId="{802456EB-F6DB-4962-B2DB-90DCBA48270E}" type="presParOf" srcId="{E1D6C827-21E0-49C5-8289-8795C43FC56D}" destId="{A6471742-4075-4DF0-80BD-986CB70E2DDE}" srcOrd="0" destOrd="0" presId="urn:microsoft.com/office/officeart/2008/layout/HorizontalMultiLevelHierarchy"/>
    <dgm:cxn modelId="{0EF5050F-D07B-4342-870F-17612DE1DEC4}" type="presParOf" srcId="{E1D6C827-21E0-49C5-8289-8795C43FC56D}" destId="{7C8DF4D4-9D4C-459C-A841-1CE562609057}" srcOrd="1" destOrd="0" presId="urn:microsoft.com/office/officeart/2008/layout/HorizontalMultiLevelHierarchy"/>
    <dgm:cxn modelId="{01348F9D-F15E-487F-B8CA-C6C3057CB2FD}" type="presParOf" srcId="{E83EF523-DCB1-466C-9AE4-C7B1F1EFC1F3}" destId="{1769425A-04DF-4996-A3B3-5D6D9DA28FE2}" srcOrd="6" destOrd="0" presId="urn:microsoft.com/office/officeart/2008/layout/HorizontalMultiLevelHierarchy"/>
    <dgm:cxn modelId="{CA587F15-6B30-4C29-986B-952F8C270181}" type="presParOf" srcId="{1769425A-04DF-4996-A3B3-5D6D9DA28FE2}" destId="{3C8903D8-16E9-41FE-8462-622729B7C034}" srcOrd="0" destOrd="0" presId="urn:microsoft.com/office/officeart/2008/layout/HorizontalMultiLevelHierarchy"/>
    <dgm:cxn modelId="{762077CD-2763-4D2C-804A-B566B3B42599}" type="presParOf" srcId="{E83EF523-DCB1-466C-9AE4-C7B1F1EFC1F3}" destId="{62EEC2EC-1B89-43C1-BDF2-DBA4906D2FBD}" srcOrd="7" destOrd="0" presId="urn:microsoft.com/office/officeart/2008/layout/HorizontalMultiLevelHierarchy"/>
    <dgm:cxn modelId="{6AFE71AE-6688-4793-B3FE-F47931D0B709}" type="presParOf" srcId="{62EEC2EC-1B89-43C1-BDF2-DBA4906D2FBD}" destId="{FFE130FE-C5AA-4AD6-9206-D4D343CF092C}" srcOrd="0" destOrd="0" presId="urn:microsoft.com/office/officeart/2008/layout/HorizontalMultiLevelHierarchy"/>
    <dgm:cxn modelId="{7C405CAD-C1D9-4BB0-9AC4-822999434423}" type="presParOf" srcId="{62EEC2EC-1B89-43C1-BDF2-DBA4906D2FBD}" destId="{D9CD7D71-A840-4544-8F80-FA27A9550817}" srcOrd="1" destOrd="0" presId="urn:microsoft.com/office/officeart/2008/layout/HorizontalMultiLevelHierarchy"/>
    <dgm:cxn modelId="{E756A108-B729-4BD9-9DE2-A35E6EDAEA7C}" type="presParOf" srcId="{E83EF523-DCB1-466C-9AE4-C7B1F1EFC1F3}" destId="{78C83BFE-A3AC-4758-997A-47ACF318689B}" srcOrd="8" destOrd="0" presId="urn:microsoft.com/office/officeart/2008/layout/HorizontalMultiLevelHierarchy"/>
    <dgm:cxn modelId="{352267FB-9D4C-4F4A-8531-72B0F891779B}" type="presParOf" srcId="{78C83BFE-A3AC-4758-997A-47ACF318689B}" destId="{BBF87120-CCDF-4533-A6AB-F209163E7991}" srcOrd="0" destOrd="0" presId="urn:microsoft.com/office/officeart/2008/layout/HorizontalMultiLevelHierarchy"/>
    <dgm:cxn modelId="{899AF7D3-0837-48FF-83E1-9828442EDE57}" type="presParOf" srcId="{E83EF523-DCB1-466C-9AE4-C7B1F1EFC1F3}" destId="{7AA4C103-3C1E-44B3-B403-DCECB1E65031}" srcOrd="9" destOrd="0" presId="urn:microsoft.com/office/officeart/2008/layout/HorizontalMultiLevelHierarchy"/>
    <dgm:cxn modelId="{EAE51287-69A0-4A2F-946C-F4AF90458D24}" type="presParOf" srcId="{7AA4C103-3C1E-44B3-B403-DCECB1E65031}" destId="{3157A98C-D879-4C45-B4B4-3505080CA55C}" srcOrd="0" destOrd="0" presId="urn:microsoft.com/office/officeart/2008/layout/HorizontalMultiLevelHierarchy"/>
    <dgm:cxn modelId="{CAE8E89B-AAF0-4276-97D0-C55866827767}" type="presParOf" srcId="{7AA4C103-3C1E-44B3-B403-DCECB1E65031}" destId="{2AA4FDE0-F62A-411E-8CCD-EDE2CEFD9123}" srcOrd="1" destOrd="0" presId="urn:microsoft.com/office/officeart/2008/layout/HorizontalMultiLevelHierarchy"/>
    <dgm:cxn modelId="{13B79215-45B4-4D44-82B2-7D3A7AD38E17}" type="presParOf" srcId="{E83EF523-DCB1-466C-9AE4-C7B1F1EFC1F3}" destId="{525E3B00-659C-4271-A837-2B609AD9B535}" srcOrd="10" destOrd="0" presId="urn:microsoft.com/office/officeart/2008/layout/HorizontalMultiLevelHierarchy"/>
    <dgm:cxn modelId="{4598819C-BD05-4455-8C64-D6A16E871F38}" type="presParOf" srcId="{525E3B00-659C-4271-A837-2B609AD9B535}" destId="{AE599B38-F2BC-4984-8C2B-2583A54A7538}" srcOrd="0" destOrd="0" presId="urn:microsoft.com/office/officeart/2008/layout/HorizontalMultiLevelHierarchy"/>
    <dgm:cxn modelId="{4D4CB38B-CB72-47F3-89F1-AB4A760861D5}" type="presParOf" srcId="{E83EF523-DCB1-466C-9AE4-C7B1F1EFC1F3}" destId="{B2A57B16-1AC6-412F-9762-57304628F439}" srcOrd="11" destOrd="0" presId="urn:microsoft.com/office/officeart/2008/layout/HorizontalMultiLevelHierarchy"/>
    <dgm:cxn modelId="{6D4AD0C7-60ED-4BE3-9C9A-994020F08DDE}" type="presParOf" srcId="{B2A57B16-1AC6-412F-9762-57304628F439}" destId="{15149ECF-B05D-4A60-B219-193262BA6913}" srcOrd="0" destOrd="0" presId="urn:microsoft.com/office/officeart/2008/layout/HorizontalMultiLevelHierarchy"/>
    <dgm:cxn modelId="{39661A12-899F-407A-8F28-B3EDA5E49E7C}" type="presParOf" srcId="{B2A57B16-1AC6-412F-9762-57304628F439}" destId="{284BDEA0-1865-4057-BAD3-6888B5A382D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9A7C26-827A-4C92-8B17-08FB23F637D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6CA292A1-09A7-403F-B292-62E5D1297308}">
      <dgm:prSet phldrT="[Texte]" custT="1"/>
      <dgm:spPr>
        <a:solidFill>
          <a:schemeClr val="accent1">
            <a:lumMod val="50000"/>
          </a:schemeClr>
        </a:solidFill>
      </dgm:spPr>
      <dgm:t>
        <a:bodyPr/>
        <a:lstStyle/>
        <a:p>
          <a:r>
            <a:rPr lang="fr-FR" sz="2000" b="1" dirty="0" smtClean="0">
              <a:latin typeface="Calibri" panose="020F0502020204030204" pitchFamily="34" charset="0"/>
            </a:rPr>
            <a:t>Enseigner la fluence de lecture </a:t>
          </a:r>
          <a:endParaRPr lang="fr-FR" sz="2000" b="1" dirty="0">
            <a:latin typeface="Calibri" panose="020F0502020204030204" pitchFamily="34" charset="0"/>
          </a:endParaRPr>
        </a:p>
      </dgm:t>
    </dgm:pt>
    <dgm:pt modelId="{F7CC21AB-01FE-46E3-A850-E153B87771F1}" type="parTrans" cxnId="{11C54F49-1ACA-4E61-8257-A4F39EC21392}">
      <dgm:prSet/>
      <dgm:spPr/>
      <dgm:t>
        <a:bodyPr/>
        <a:lstStyle/>
        <a:p>
          <a:endParaRPr lang="fr-FR"/>
        </a:p>
      </dgm:t>
    </dgm:pt>
    <dgm:pt modelId="{93682895-A018-4D97-AE45-3426E6270E11}" type="sibTrans" cxnId="{11C54F49-1ACA-4E61-8257-A4F39EC21392}">
      <dgm:prSet/>
      <dgm:spPr/>
      <dgm:t>
        <a:bodyPr/>
        <a:lstStyle/>
        <a:p>
          <a:endParaRPr lang="fr-FR"/>
        </a:p>
      </dgm:t>
    </dgm:pt>
    <dgm:pt modelId="{066DFEDA-0F2E-4BBE-A0CF-A8817F0DCB72}">
      <dgm:prSet phldrT="[Texte]" custT="1"/>
      <dgm:spPr/>
      <dgm:t>
        <a:bodyPr/>
        <a:lstStyle/>
        <a:p>
          <a:r>
            <a:rPr lang="fr-FR" sz="1400" b="1" dirty="0" smtClean="0">
              <a:latin typeface="Calibri" panose="020F0502020204030204" pitchFamily="34" charset="0"/>
            </a:rPr>
            <a:t>Mémorisation orthographique</a:t>
          </a:r>
        </a:p>
        <a:p>
          <a:r>
            <a:rPr lang="fr-FR" sz="1400" b="1" dirty="0" smtClean="0">
              <a:latin typeface="Calibri" panose="020F0502020204030204" pitchFamily="34" charset="0"/>
            </a:rPr>
            <a:t> des mots</a:t>
          </a:r>
          <a:endParaRPr lang="fr-FR" sz="1400" b="1" dirty="0">
            <a:latin typeface="Calibri" panose="020F0502020204030204" pitchFamily="34" charset="0"/>
          </a:endParaRPr>
        </a:p>
      </dgm:t>
    </dgm:pt>
    <dgm:pt modelId="{5F41FFEF-2621-4AEE-9F70-9EB4EF6F2028}" type="parTrans" cxnId="{045EFFD4-9F20-40DF-A1E6-7F3557458B48}">
      <dgm:prSet/>
      <dgm:spPr/>
      <dgm:t>
        <a:bodyPr/>
        <a:lstStyle/>
        <a:p>
          <a:endParaRPr lang="fr-FR"/>
        </a:p>
      </dgm:t>
    </dgm:pt>
    <dgm:pt modelId="{BB5D571C-FE7B-4422-A702-CC4D0E1BBC94}" type="sibTrans" cxnId="{045EFFD4-9F20-40DF-A1E6-7F3557458B48}">
      <dgm:prSet/>
      <dgm:spPr/>
      <dgm:t>
        <a:bodyPr/>
        <a:lstStyle/>
        <a:p>
          <a:endParaRPr lang="fr-FR"/>
        </a:p>
      </dgm:t>
    </dgm:pt>
    <dgm:pt modelId="{1B1087CB-D307-47C4-9134-F35D0580505D}">
      <dgm:prSet phldrT="[Texte]"/>
      <dgm:spPr>
        <a:solidFill>
          <a:schemeClr val="accent1">
            <a:lumMod val="60000"/>
            <a:lumOff val="40000"/>
          </a:schemeClr>
        </a:solidFill>
      </dgm:spPr>
      <dgm:t>
        <a:bodyPr/>
        <a:lstStyle/>
        <a:p>
          <a:r>
            <a:rPr lang="fr-FR" dirty="0" smtClean="0"/>
            <a:t>Temps d’entrainement</a:t>
          </a:r>
          <a:endParaRPr lang="fr-FR" dirty="0"/>
        </a:p>
      </dgm:t>
    </dgm:pt>
    <dgm:pt modelId="{DF5AD20B-58E9-4569-B11B-4DB6E7FA628B}" type="parTrans" cxnId="{4B0C3D26-F976-47D5-B6E3-7DBB5C24A26C}">
      <dgm:prSet/>
      <dgm:spPr/>
      <dgm:t>
        <a:bodyPr/>
        <a:lstStyle/>
        <a:p>
          <a:endParaRPr lang="fr-FR"/>
        </a:p>
      </dgm:t>
    </dgm:pt>
    <dgm:pt modelId="{5650EA08-32F2-4A99-914F-515BDF12DC62}" type="sibTrans" cxnId="{4B0C3D26-F976-47D5-B6E3-7DBB5C24A26C}">
      <dgm:prSet/>
      <dgm:spPr/>
      <dgm:t>
        <a:bodyPr/>
        <a:lstStyle/>
        <a:p>
          <a:endParaRPr lang="fr-FR"/>
        </a:p>
      </dgm:t>
    </dgm:pt>
    <dgm:pt modelId="{DA3BF8BC-B39D-4ADB-9ACB-371D892BAFD4}">
      <dgm:prSet phldrT="[Texte]"/>
      <dgm:spPr>
        <a:solidFill>
          <a:schemeClr val="accent1">
            <a:lumMod val="60000"/>
            <a:lumOff val="40000"/>
          </a:schemeClr>
        </a:solidFill>
      </dgm:spPr>
      <dgm:t>
        <a:bodyPr/>
        <a:lstStyle/>
        <a:p>
          <a:r>
            <a:rPr lang="fr-FR" dirty="0" smtClean="0"/>
            <a:t>Activités variées de lecture  à hauteur valeur cognitive</a:t>
          </a:r>
          <a:endParaRPr lang="fr-FR" dirty="0"/>
        </a:p>
      </dgm:t>
    </dgm:pt>
    <dgm:pt modelId="{B2C233DC-3216-4E8B-B774-6426C72742ED}" type="parTrans" cxnId="{A7903EAA-A586-47CD-9C77-7477C7426F47}">
      <dgm:prSet/>
      <dgm:spPr/>
      <dgm:t>
        <a:bodyPr/>
        <a:lstStyle/>
        <a:p>
          <a:endParaRPr lang="fr-FR"/>
        </a:p>
      </dgm:t>
    </dgm:pt>
    <dgm:pt modelId="{25E152AF-A8AF-4B7D-89F9-6ECAFBBECF29}" type="sibTrans" cxnId="{A7903EAA-A586-47CD-9C77-7477C7426F47}">
      <dgm:prSet/>
      <dgm:spPr/>
      <dgm:t>
        <a:bodyPr/>
        <a:lstStyle/>
        <a:p>
          <a:endParaRPr lang="fr-FR"/>
        </a:p>
      </dgm:t>
    </dgm:pt>
    <dgm:pt modelId="{8821A872-77A7-4B9F-9481-88D23C5910FA}">
      <dgm:prSet phldrT="[Texte]" custT="1"/>
      <dgm:spPr/>
      <dgm:t>
        <a:bodyPr/>
        <a:lstStyle/>
        <a:p>
          <a:r>
            <a:rPr lang="fr-FR" sz="1400" b="1" dirty="0" smtClean="0">
              <a:latin typeface="Calibri" panose="020F0502020204030204" pitchFamily="34" charset="0"/>
            </a:rPr>
            <a:t>Groupes de sens, groupes de souffle, ponctuation, intonation, </a:t>
          </a:r>
        </a:p>
        <a:p>
          <a:r>
            <a:rPr lang="fr-FR" sz="1400" b="1" dirty="0" smtClean="0">
              <a:latin typeface="Calibri" panose="020F0502020204030204" pitchFamily="34" charset="0"/>
            </a:rPr>
            <a:t>entraînement lecture à voix haute</a:t>
          </a:r>
          <a:endParaRPr lang="fr-FR" sz="1400" b="1" dirty="0">
            <a:latin typeface="Calibri" panose="020F0502020204030204" pitchFamily="34" charset="0"/>
          </a:endParaRPr>
        </a:p>
      </dgm:t>
    </dgm:pt>
    <dgm:pt modelId="{BC3E74EB-8E47-4BAC-B953-CAA5A4D6FBCF}" type="parTrans" cxnId="{7343DEFF-49DE-4949-B062-B265545F4BA8}">
      <dgm:prSet/>
      <dgm:spPr/>
      <dgm:t>
        <a:bodyPr/>
        <a:lstStyle/>
        <a:p>
          <a:endParaRPr lang="fr-FR"/>
        </a:p>
      </dgm:t>
    </dgm:pt>
    <dgm:pt modelId="{3C66955D-D69C-4489-B3D5-F24EF688517D}" type="sibTrans" cxnId="{7343DEFF-49DE-4949-B062-B265545F4BA8}">
      <dgm:prSet/>
      <dgm:spPr/>
      <dgm:t>
        <a:bodyPr/>
        <a:lstStyle/>
        <a:p>
          <a:endParaRPr lang="fr-FR"/>
        </a:p>
      </dgm:t>
    </dgm:pt>
    <dgm:pt modelId="{58FC3A52-109F-4E51-B245-E546EA053B9F}">
      <dgm:prSet phldrT="[Texte]"/>
      <dgm:spPr>
        <a:solidFill>
          <a:schemeClr val="accent1">
            <a:lumMod val="60000"/>
            <a:lumOff val="4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smtClean="0"/>
            <a:t>Activités d’écriture: copie, dictée </a:t>
          </a:r>
          <a:endParaRPr lang="fr-FR" dirty="0"/>
        </a:p>
      </dgm:t>
    </dgm:pt>
    <dgm:pt modelId="{B341C232-16F2-4D94-B310-EF8BFAEFD84D}" type="parTrans" cxnId="{F0FB32E3-AD0B-4853-87C1-81CF8C270D42}">
      <dgm:prSet/>
      <dgm:spPr>
        <a:ln>
          <a:solidFill>
            <a:schemeClr val="bg1"/>
          </a:solidFill>
        </a:ln>
      </dgm:spPr>
      <dgm:t>
        <a:bodyPr/>
        <a:lstStyle/>
        <a:p>
          <a:endParaRPr lang="fr-FR"/>
        </a:p>
      </dgm:t>
    </dgm:pt>
    <dgm:pt modelId="{9D3FC24F-7829-4693-B2FB-5A77B4EC7231}" type="sibTrans" cxnId="{F0FB32E3-AD0B-4853-87C1-81CF8C270D42}">
      <dgm:prSet/>
      <dgm:spPr/>
      <dgm:t>
        <a:bodyPr/>
        <a:lstStyle/>
        <a:p>
          <a:endParaRPr lang="fr-FR"/>
        </a:p>
      </dgm:t>
    </dgm:pt>
    <dgm:pt modelId="{7C42AE37-5EEB-48D9-A432-A463D65C1FAA}">
      <dgm:prSet phldrT="[Texte]" custT="1"/>
      <dgm:spPr/>
      <dgm:t>
        <a:bodyPr/>
        <a:lstStyle/>
        <a:p>
          <a:r>
            <a:rPr lang="fr-FR" sz="1400" b="1" dirty="0" smtClean="0">
              <a:latin typeface="Calibri" panose="020F0502020204030204" pitchFamily="34" charset="0"/>
            </a:rPr>
            <a:t>Un préalable ,</a:t>
          </a:r>
        </a:p>
        <a:p>
          <a:r>
            <a:rPr lang="fr-FR" sz="1400" b="1" dirty="0" smtClean="0">
              <a:latin typeface="Calibri" panose="020F0502020204030204" pitchFamily="34" charset="0"/>
            </a:rPr>
            <a:t> l’automatisation du code (RGP</a:t>
          </a:r>
          <a:r>
            <a:rPr lang="fr-FR" sz="1200" dirty="0" smtClean="0"/>
            <a:t>)</a:t>
          </a:r>
          <a:endParaRPr lang="fr-FR" sz="1200" dirty="0"/>
        </a:p>
      </dgm:t>
    </dgm:pt>
    <dgm:pt modelId="{DDD84A06-C405-4FD9-941A-B2D29EE71E19}" type="parTrans" cxnId="{734AC479-C274-4F13-8EB8-1CC239633EFC}">
      <dgm:prSet/>
      <dgm:spPr/>
      <dgm:t>
        <a:bodyPr/>
        <a:lstStyle/>
        <a:p>
          <a:endParaRPr lang="fr-FR"/>
        </a:p>
      </dgm:t>
    </dgm:pt>
    <dgm:pt modelId="{9AF09079-FEAD-46FB-BF80-E7BCE46876D7}" type="sibTrans" cxnId="{734AC479-C274-4F13-8EB8-1CC239633EFC}">
      <dgm:prSet/>
      <dgm:spPr/>
      <dgm:t>
        <a:bodyPr/>
        <a:lstStyle/>
        <a:p>
          <a:endParaRPr lang="fr-FR"/>
        </a:p>
      </dgm:t>
    </dgm:pt>
    <dgm:pt modelId="{65060D22-B3EC-4CDD-A582-80B3541B5564}">
      <dgm:prSet phldrT="[Texte]"/>
      <dgm:spPr>
        <a:solidFill>
          <a:schemeClr val="accent1">
            <a:lumMod val="60000"/>
            <a:lumOff val="40000"/>
          </a:schemeClr>
        </a:solidFill>
      </dgm:spPr>
      <dgm:t>
        <a:bodyPr/>
        <a:lstStyle/>
        <a:p>
          <a:r>
            <a:rPr lang="fr-FR" dirty="0" smtClean="0"/>
            <a:t>Supports : listes de mots présentant des relations entre eux </a:t>
          </a:r>
          <a:endParaRPr lang="fr-FR" dirty="0"/>
        </a:p>
      </dgm:t>
    </dgm:pt>
    <dgm:pt modelId="{BF80CF3F-F04D-44A7-BDB2-5DDF8B69FF62}" type="parTrans" cxnId="{A89B8989-4530-4A8C-AB62-EC9E6D4D36A2}">
      <dgm:prSet/>
      <dgm:spPr/>
      <dgm:t>
        <a:bodyPr/>
        <a:lstStyle/>
        <a:p>
          <a:endParaRPr lang="fr-FR"/>
        </a:p>
      </dgm:t>
    </dgm:pt>
    <dgm:pt modelId="{B089F244-2731-41E6-9BC7-04AD3EFB4B0D}" type="sibTrans" cxnId="{A89B8989-4530-4A8C-AB62-EC9E6D4D36A2}">
      <dgm:prSet/>
      <dgm:spPr/>
      <dgm:t>
        <a:bodyPr/>
        <a:lstStyle/>
        <a:p>
          <a:endParaRPr lang="fr-FR"/>
        </a:p>
      </dgm:t>
    </dgm:pt>
    <dgm:pt modelId="{03D2AAC2-1D88-410E-9655-9CA78000FAF7}">
      <dgm:prSet phldrT="[Texte]"/>
      <dgm:spPr>
        <a:solidFill>
          <a:schemeClr val="accent1">
            <a:lumMod val="60000"/>
            <a:lumOff val="40000"/>
          </a:schemeClr>
        </a:solidFill>
      </dgm:spPr>
      <dgm:t>
        <a:bodyPr/>
        <a:lstStyle/>
        <a:p>
          <a:r>
            <a:rPr lang="fr-FR" dirty="0" smtClean="0"/>
            <a:t>Modalités de travail qui favorisent les apprentissages</a:t>
          </a:r>
          <a:endParaRPr lang="fr-FR" dirty="0"/>
        </a:p>
      </dgm:t>
    </dgm:pt>
    <dgm:pt modelId="{1EB0B91A-E4F8-4D66-8136-8EB44E0E9FDF}" type="parTrans" cxnId="{79B48DAD-F1A7-4878-9697-B217AC02B9EC}">
      <dgm:prSet/>
      <dgm:spPr/>
      <dgm:t>
        <a:bodyPr/>
        <a:lstStyle/>
        <a:p>
          <a:endParaRPr lang="fr-FR"/>
        </a:p>
      </dgm:t>
    </dgm:pt>
    <dgm:pt modelId="{F90A3256-BC7E-45CD-8C92-76D652F03762}" type="sibTrans" cxnId="{79B48DAD-F1A7-4878-9697-B217AC02B9EC}">
      <dgm:prSet/>
      <dgm:spPr/>
      <dgm:t>
        <a:bodyPr/>
        <a:lstStyle/>
        <a:p>
          <a:endParaRPr lang="fr-FR"/>
        </a:p>
      </dgm:t>
    </dgm:pt>
    <dgm:pt modelId="{CAB7A17B-61BA-47AD-96A6-FC154319A28D}" type="pres">
      <dgm:prSet presAssocID="{809A7C26-827A-4C92-8B17-08FB23F637D7}" presName="diagram" presStyleCnt="0">
        <dgm:presLayoutVars>
          <dgm:chPref val="1"/>
          <dgm:dir/>
          <dgm:animOne val="branch"/>
          <dgm:animLvl val="lvl"/>
          <dgm:resizeHandles val="exact"/>
        </dgm:presLayoutVars>
      </dgm:prSet>
      <dgm:spPr/>
      <dgm:t>
        <a:bodyPr/>
        <a:lstStyle/>
        <a:p>
          <a:endParaRPr lang="fr-FR"/>
        </a:p>
      </dgm:t>
    </dgm:pt>
    <dgm:pt modelId="{B806558E-5B28-4E72-9C88-2313170B87A2}" type="pres">
      <dgm:prSet presAssocID="{6CA292A1-09A7-403F-B292-62E5D1297308}" presName="root1" presStyleCnt="0"/>
      <dgm:spPr/>
    </dgm:pt>
    <dgm:pt modelId="{1A5BF6A4-DFFB-4EFD-BDF6-331AB60F5EC5}" type="pres">
      <dgm:prSet presAssocID="{6CA292A1-09A7-403F-B292-62E5D1297308}" presName="LevelOneTextNode" presStyleLbl="node0" presStyleIdx="0" presStyleCnt="4" custScaleX="101105">
        <dgm:presLayoutVars>
          <dgm:chPref val="3"/>
        </dgm:presLayoutVars>
      </dgm:prSet>
      <dgm:spPr/>
      <dgm:t>
        <a:bodyPr/>
        <a:lstStyle/>
        <a:p>
          <a:endParaRPr lang="fr-FR"/>
        </a:p>
      </dgm:t>
    </dgm:pt>
    <dgm:pt modelId="{411824A7-7200-4AC3-8116-8FC3C18387F5}" type="pres">
      <dgm:prSet presAssocID="{6CA292A1-09A7-403F-B292-62E5D1297308}" presName="level2hierChild" presStyleCnt="0"/>
      <dgm:spPr/>
    </dgm:pt>
    <dgm:pt modelId="{714844D7-B4EE-431D-8B35-F3A9A17090F8}" type="pres">
      <dgm:prSet presAssocID="{5F41FFEF-2621-4AEE-9F70-9EB4EF6F2028}" presName="conn2-1" presStyleLbl="parChTrans1D2" presStyleIdx="0" presStyleCnt="2"/>
      <dgm:spPr/>
      <dgm:t>
        <a:bodyPr/>
        <a:lstStyle/>
        <a:p>
          <a:endParaRPr lang="fr-FR"/>
        </a:p>
      </dgm:t>
    </dgm:pt>
    <dgm:pt modelId="{8486A063-803E-42A6-A8B7-1D8D3901FCA7}" type="pres">
      <dgm:prSet presAssocID="{5F41FFEF-2621-4AEE-9F70-9EB4EF6F2028}" presName="connTx" presStyleLbl="parChTrans1D2" presStyleIdx="0" presStyleCnt="2"/>
      <dgm:spPr/>
      <dgm:t>
        <a:bodyPr/>
        <a:lstStyle/>
        <a:p>
          <a:endParaRPr lang="fr-FR"/>
        </a:p>
      </dgm:t>
    </dgm:pt>
    <dgm:pt modelId="{048B706E-6607-4443-9527-BF9A563E2FC9}" type="pres">
      <dgm:prSet presAssocID="{066DFEDA-0F2E-4BBE-A0CF-A8817F0DCB72}" presName="root2" presStyleCnt="0"/>
      <dgm:spPr/>
    </dgm:pt>
    <dgm:pt modelId="{17E99A36-7D68-475D-8138-C4491E63FC3D}" type="pres">
      <dgm:prSet presAssocID="{066DFEDA-0F2E-4BBE-A0CF-A8817F0DCB72}" presName="LevelTwoTextNode" presStyleLbl="node2" presStyleIdx="0" presStyleCnt="2" custScaleY="111588" custLinFactY="2774" custLinFactNeighborX="-14947" custLinFactNeighborY="100000">
        <dgm:presLayoutVars>
          <dgm:chPref val="3"/>
        </dgm:presLayoutVars>
      </dgm:prSet>
      <dgm:spPr/>
      <dgm:t>
        <a:bodyPr/>
        <a:lstStyle/>
        <a:p>
          <a:endParaRPr lang="fr-FR"/>
        </a:p>
      </dgm:t>
    </dgm:pt>
    <dgm:pt modelId="{A4ED9D32-A6DF-4E60-9B19-0C84D8DAC92F}" type="pres">
      <dgm:prSet presAssocID="{066DFEDA-0F2E-4BBE-A0CF-A8817F0DCB72}" presName="level3hierChild" presStyleCnt="0"/>
      <dgm:spPr/>
    </dgm:pt>
    <dgm:pt modelId="{EC03833B-DC0B-4F29-B619-9098950018EA}" type="pres">
      <dgm:prSet presAssocID="{DF5AD20B-58E9-4569-B11B-4DB6E7FA628B}" presName="conn2-1" presStyleLbl="parChTrans1D3" presStyleIdx="0" presStyleCnt="3"/>
      <dgm:spPr/>
      <dgm:t>
        <a:bodyPr/>
        <a:lstStyle/>
        <a:p>
          <a:endParaRPr lang="fr-FR"/>
        </a:p>
      </dgm:t>
    </dgm:pt>
    <dgm:pt modelId="{8A87BBCB-34A4-4308-8758-59EEFF2C4CF2}" type="pres">
      <dgm:prSet presAssocID="{DF5AD20B-58E9-4569-B11B-4DB6E7FA628B}" presName="connTx" presStyleLbl="parChTrans1D3" presStyleIdx="0" presStyleCnt="3"/>
      <dgm:spPr/>
      <dgm:t>
        <a:bodyPr/>
        <a:lstStyle/>
        <a:p>
          <a:endParaRPr lang="fr-FR"/>
        </a:p>
      </dgm:t>
    </dgm:pt>
    <dgm:pt modelId="{91BC327D-019A-490F-82A9-F02C1AEC4B32}" type="pres">
      <dgm:prSet presAssocID="{1B1087CB-D307-47C4-9134-F35D0580505D}" presName="root2" presStyleCnt="0"/>
      <dgm:spPr/>
    </dgm:pt>
    <dgm:pt modelId="{54740914-7DA1-4648-A2AE-D18E5B7B315C}" type="pres">
      <dgm:prSet presAssocID="{1B1087CB-D307-47C4-9134-F35D0580505D}" presName="LevelTwoTextNode" presStyleLbl="node3" presStyleIdx="0" presStyleCnt="3" custScaleX="55355" custScaleY="48418" custLinFactNeighborX="3382" custLinFactNeighborY="-20119">
        <dgm:presLayoutVars>
          <dgm:chPref val="3"/>
        </dgm:presLayoutVars>
      </dgm:prSet>
      <dgm:spPr/>
      <dgm:t>
        <a:bodyPr/>
        <a:lstStyle/>
        <a:p>
          <a:endParaRPr lang="fr-FR"/>
        </a:p>
      </dgm:t>
    </dgm:pt>
    <dgm:pt modelId="{57C8AAFD-C13D-40D5-9467-D1680EB88A89}" type="pres">
      <dgm:prSet presAssocID="{1B1087CB-D307-47C4-9134-F35D0580505D}" presName="level3hierChild" presStyleCnt="0"/>
      <dgm:spPr/>
    </dgm:pt>
    <dgm:pt modelId="{41232CAB-0C8E-4B89-BB5F-9FDD6859413B}" type="pres">
      <dgm:prSet presAssocID="{B2C233DC-3216-4E8B-B774-6426C72742ED}" presName="conn2-1" presStyleLbl="parChTrans1D3" presStyleIdx="1" presStyleCnt="3"/>
      <dgm:spPr/>
      <dgm:t>
        <a:bodyPr/>
        <a:lstStyle/>
        <a:p>
          <a:endParaRPr lang="fr-FR"/>
        </a:p>
      </dgm:t>
    </dgm:pt>
    <dgm:pt modelId="{7123BE58-5533-4F73-A386-0D60152A2E20}" type="pres">
      <dgm:prSet presAssocID="{B2C233DC-3216-4E8B-B774-6426C72742ED}" presName="connTx" presStyleLbl="parChTrans1D3" presStyleIdx="1" presStyleCnt="3"/>
      <dgm:spPr/>
      <dgm:t>
        <a:bodyPr/>
        <a:lstStyle/>
        <a:p>
          <a:endParaRPr lang="fr-FR"/>
        </a:p>
      </dgm:t>
    </dgm:pt>
    <dgm:pt modelId="{BEC146F0-2998-4FA2-9DB2-959BC9A18003}" type="pres">
      <dgm:prSet presAssocID="{DA3BF8BC-B39D-4ADB-9ACB-371D892BAFD4}" presName="root2" presStyleCnt="0"/>
      <dgm:spPr/>
    </dgm:pt>
    <dgm:pt modelId="{223D2FE5-640B-495D-9F30-E3CB0FFBF0DC}" type="pres">
      <dgm:prSet presAssocID="{DA3BF8BC-B39D-4ADB-9ACB-371D892BAFD4}" presName="LevelTwoTextNode" presStyleLbl="node3" presStyleIdx="1" presStyleCnt="3" custScaleX="55435" custScaleY="50047" custLinFactNeighborX="3233" custLinFactNeighborY="-13358">
        <dgm:presLayoutVars>
          <dgm:chPref val="3"/>
        </dgm:presLayoutVars>
      </dgm:prSet>
      <dgm:spPr/>
      <dgm:t>
        <a:bodyPr/>
        <a:lstStyle/>
        <a:p>
          <a:endParaRPr lang="fr-FR"/>
        </a:p>
      </dgm:t>
    </dgm:pt>
    <dgm:pt modelId="{44E51DB9-143B-4388-BB96-05E01BC9FAB8}" type="pres">
      <dgm:prSet presAssocID="{DA3BF8BC-B39D-4ADB-9ACB-371D892BAFD4}" presName="level3hierChild" presStyleCnt="0"/>
      <dgm:spPr/>
    </dgm:pt>
    <dgm:pt modelId="{BC742FEB-A2BB-498D-A151-5EF7D802D317}" type="pres">
      <dgm:prSet presAssocID="{BC3E74EB-8E47-4BAC-B953-CAA5A4D6FBCF}" presName="conn2-1" presStyleLbl="parChTrans1D2" presStyleIdx="1" presStyleCnt="2"/>
      <dgm:spPr/>
      <dgm:t>
        <a:bodyPr/>
        <a:lstStyle/>
        <a:p>
          <a:endParaRPr lang="fr-FR"/>
        </a:p>
      </dgm:t>
    </dgm:pt>
    <dgm:pt modelId="{ABCA4DD1-F5CA-4F44-B448-764D62110182}" type="pres">
      <dgm:prSet presAssocID="{BC3E74EB-8E47-4BAC-B953-CAA5A4D6FBCF}" presName="connTx" presStyleLbl="parChTrans1D2" presStyleIdx="1" presStyleCnt="2"/>
      <dgm:spPr/>
      <dgm:t>
        <a:bodyPr/>
        <a:lstStyle/>
        <a:p>
          <a:endParaRPr lang="fr-FR"/>
        </a:p>
      </dgm:t>
    </dgm:pt>
    <dgm:pt modelId="{CC99C982-26E2-46DF-9323-3ABBE732633B}" type="pres">
      <dgm:prSet presAssocID="{8821A872-77A7-4B9F-9481-88D23C5910FA}" presName="root2" presStyleCnt="0"/>
      <dgm:spPr/>
    </dgm:pt>
    <dgm:pt modelId="{4C33C664-0787-410E-A6EF-14A85AF8A6AF}" type="pres">
      <dgm:prSet presAssocID="{8821A872-77A7-4B9F-9481-88D23C5910FA}" presName="LevelTwoTextNode" presStyleLbl="node2" presStyleIdx="1" presStyleCnt="2" custLinFactNeighborX="-14947" custLinFactNeighborY="88874">
        <dgm:presLayoutVars>
          <dgm:chPref val="3"/>
        </dgm:presLayoutVars>
      </dgm:prSet>
      <dgm:spPr/>
      <dgm:t>
        <a:bodyPr/>
        <a:lstStyle/>
        <a:p>
          <a:endParaRPr lang="fr-FR"/>
        </a:p>
      </dgm:t>
    </dgm:pt>
    <dgm:pt modelId="{34F638BF-2699-4C3E-811A-A74B08DC02AC}" type="pres">
      <dgm:prSet presAssocID="{8821A872-77A7-4B9F-9481-88D23C5910FA}" presName="level3hierChild" presStyleCnt="0"/>
      <dgm:spPr/>
    </dgm:pt>
    <dgm:pt modelId="{AB5DFA8C-62C0-4EC9-88E7-69FA55AFCA41}" type="pres">
      <dgm:prSet presAssocID="{B341C232-16F2-4D94-B310-EF8BFAEFD84D}" presName="conn2-1" presStyleLbl="parChTrans1D3" presStyleIdx="2" presStyleCnt="3"/>
      <dgm:spPr/>
      <dgm:t>
        <a:bodyPr/>
        <a:lstStyle/>
        <a:p>
          <a:endParaRPr lang="fr-FR"/>
        </a:p>
      </dgm:t>
    </dgm:pt>
    <dgm:pt modelId="{E1772674-07F1-433B-9B0D-B1356E43B8DE}" type="pres">
      <dgm:prSet presAssocID="{B341C232-16F2-4D94-B310-EF8BFAEFD84D}" presName="connTx" presStyleLbl="parChTrans1D3" presStyleIdx="2" presStyleCnt="3"/>
      <dgm:spPr/>
      <dgm:t>
        <a:bodyPr/>
        <a:lstStyle/>
        <a:p>
          <a:endParaRPr lang="fr-FR"/>
        </a:p>
      </dgm:t>
    </dgm:pt>
    <dgm:pt modelId="{B758786D-D0DB-40C6-A6BF-455A5335A15F}" type="pres">
      <dgm:prSet presAssocID="{58FC3A52-109F-4E51-B245-E546EA053B9F}" presName="root2" presStyleCnt="0"/>
      <dgm:spPr/>
    </dgm:pt>
    <dgm:pt modelId="{856FB800-9A72-44C9-98F9-B4EC24A3C1A9}" type="pres">
      <dgm:prSet presAssocID="{58FC3A52-109F-4E51-B245-E546EA053B9F}" presName="LevelTwoTextNode" presStyleLbl="node3" presStyleIdx="2" presStyleCnt="3" custAng="10800000" custFlipVert="1" custScaleX="54605" custScaleY="51978" custLinFactNeighborX="3233" custLinFactNeighborY="-47825">
        <dgm:presLayoutVars>
          <dgm:chPref val="3"/>
        </dgm:presLayoutVars>
      </dgm:prSet>
      <dgm:spPr/>
      <dgm:t>
        <a:bodyPr/>
        <a:lstStyle/>
        <a:p>
          <a:endParaRPr lang="fr-FR"/>
        </a:p>
      </dgm:t>
    </dgm:pt>
    <dgm:pt modelId="{D28B8BDB-A1C6-44B7-B1C4-19C5BCEE3159}" type="pres">
      <dgm:prSet presAssocID="{58FC3A52-109F-4E51-B245-E546EA053B9F}" presName="level3hierChild" presStyleCnt="0"/>
      <dgm:spPr/>
    </dgm:pt>
    <dgm:pt modelId="{0ADD3C97-AEC9-4CA1-B29E-6F4999D268EB}" type="pres">
      <dgm:prSet presAssocID="{7C42AE37-5EEB-48D9-A432-A463D65C1FAA}" presName="root1" presStyleCnt="0"/>
      <dgm:spPr/>
    </dgm:pt>
    <dgm:pt modelId="{230528F4-4B5A-4EE4-84CD-DE36444C8F64}" type="pres">
      <dgm:prSet presAssocID="{7C42AE37-5EEB-48D9-A432-A463D65C1FAA}" presName="LevelOneTextNode" presStyleLbl="node0" presStyleIdx="1" presStyleCnt="4" custLinFactX="25781" custLinFactY="-100000" custLinFactNeighborX="100000" custLinFactNeighborY="-103215">
        <dgm:presLayoutVars>
          <dgm:chPref val="3"/>
        </dgm:presLayoutVars>
      </dgm:prSet>
      <dgm:spPr/>
      <dgm:t>
        <a:bodyPr/>
        <a:lstStyle/>
        <a:p>
          <a:endParaRPr lang="fr-FR"/>
        </a:p>
      </dgm:t>
    </dgm:pt>
    <dgm:pt modelId="{3FEB6C96-5E3F-44F6-9535-B19659263142}" type="pres">
      <dgm:prSet presAssocID="{7C42AE37-5EEB-48D9-A432-A463D65C1FAA}" presName="level2hierChild" presStyleCnt="0"/>
      <dgm:spPr/>
    </dgm:pt>
    <dgm:pt modelId="{A213EEDC-26CF-48EE-8A03-1E57D2387B7F}" type="pres">
      <dgm:prSet presAssocID="{65060D22-B3EC-4CDD-A582-80B3541B5564}" presName="root1" presStyleCnt="0"/>
      <dgm:spPr/>
    </dgm:pt>
    <dgm:pt modelId="{DB636324-8EDE-40FB-A8FF-DFC69663152A}" type="pres">
      <dgm:prSet presAssocID="{65060D22-B3EC-4CDD-A582-80B3541B5564}" presName="LevelOneTextNode" presStyleLbl="node0" presStyleIdx="2" presStyleCnt="4" custScaleX="55557" custScaleY="61026" custLinFactX="100000" custLinFactNeighborX="183890" custLinFactNeighborY="-76775">
        <dgm:presLayoutVars>
          <dgm:chPref val="3"/>
        </dgm:presLayoutVars>
      </dgm:prSet>
      <dgm:spPr/>
      <dgm:t>
        <a:bodyPr/>
        <a:lstStyle/>
        <a:p>
          <a:endParaRPr lang="fr-FR"/>
        </a:p>
      </dgm:t>
    </dgm:pt>
    <dgm:pt modelId="{112FEADC-D426-45FE-AC44-BC8CE28CB729}" type="pres">
      <dgm:prSet presAssocID="{65060D22-B3EC-4CDD-A582-80B3541B5564}" presName="level2hierChild" presStyleCnt="0"/>
      <dgm:spPr/>
    </dgm:pt>
    <dgm:pt modelId="{FAE81DBD-0E62-4A57-8EF0-574986CDE580}" type="pres">
      <dgm:prSet presAssocID="{03D2AAC2-1D88-410E-9655-9CA78000FAF7}" presName="root1" presStyleCnt="0"/>
      <dgm:spPr/>
    </dgm:pt>
    <dgm:pt modelId="{0CE22406-198E-47D6-8D5E-453D6A31C18B}" type="pres">
      <dgm:prSet presAssocID="{03D2AAC2-1D88-410E-9655-9CA78000FAF7}" presName="LevelOneTextNode" presStyleLbl="node0" presStyleIdx="3" presStyleCnt="4" custScaleX="54301" custScaleY="54864" custLinFactX="100000" custLinFactY="-100000" custLinFactNeighborX="185146" custLinFactNeighborY="-109869">
        <dgm:presLayoutVars>
          <dgm:chPref val="3"/>
        </dgm:presLayoutVars>
      </dgm:prSet>
      <dgm:spPr/>
      <dgm:t>
        <a:bodyPr/>
        <a:lstStyle/>
        <a:p>
          <a:endParaRPr lang="fr-FR"/>
        </a:p>
      </dgm:t>
    </dgm:pt>
    <dgm:pt modelId="{DEC1537F-316E-40C6-87A2-D8AD76E94686}" type="pres">
      <dgm:prSet presAssocID="{03D2AAC2-1D88-410E-9655-9CA78000FAF7}" presName="level2hierChild" presStyleCnt="0"/>
      <dgm:spPr/>
    </dgm:pt>
  </dgm:ptLst>
  <dgm:cxnLst>
    <dgm:cxn modelId="{CD7DEC60-C890-4C02-BCCE-049600ACC094}" type="presOf" srcId="{809A7C26-827A-4C92-8B17-08FB23F637D7}" destId="{CAB7A17B-61BA-47AD-96A6-FC154319A28D}" srcOrd="0" destOrd="0" presId="urn:microsoft.com/office/officeart/2005/8/layout/hierarchy2"/>
    <dgm:cxn modelId="{241B2A92-E40F-4B35-977C-2524F99690AF}" type="presOf" srcId="{BC3E74EB-8E47-4BAC-B953-CAA5A4D6FBCF}" destId="{BC742FEB-A2BB-498D-A151-5EF7D802D317}" srcOrd="0" destOrd="0" presId="urn:microsoft.com/office/officeart/2005/8/layout/hierarchy2"/>
    <dgm:cxn modelId="{11C54F49-1ACA-4E61-8257-A4F39EC21392}" srcId="{809A7C26-827A-4C92-8B17-08FB23F637D7}" destId="{6CA292A1-09A7-403F-B292-62E5D1297308}" srcOrd="0" destOrd="0" parTransId="{F7CC21AB-01FE-46E3-A850-E153B87771F1}" sibTransId="{93682895-A018-4D97-AE45-3426E6270E11}"/>
    <dgm:cxn modelId="{F0FB32E3-AD0B-4853-87C1-81CF8C270D42}" srcId="{8821A872-77A7-4B9F-9481-88D23C5910FA}" destId="{58FC3A52-109F-4E51-B245-E546EA053B9F}" srcOrd="0" destOrd="0" parTransId="{B341C232-16F2-4D94-B310-EF8BFAEFD84D}" sibTransId="{9D3FC24F-7829-4693-B2FB-5A77B4EC7231}"/>
    <dgm:cxn modelId="{ADDE2812-4AF5-474E-B7D0-BB3542FB39CB}" type="presOf" srcId="{B2C233DC-3216-4E8B-B774-6426C72742ED}" destId="{41232CAB-0C8E-4B89-BB5F-9FDD6859413B}" srcOrd="0" destOrd="0" presId="urn:microsoft.com/office/officeart/2005/8/layout/hierarchy2"/>
    <dgm:cxn modelId="{9F35DE76-866B-4C59-B45E-8854935BD7C8}" type="presOf" srcId="{5F41FFEF-2621-4AEE-9F70-9EB4EF6F2028}" destId="{8486A063-803E-42A6-A8B7-1D8D3901FCA7}" srcOrd="1" destOrd="0" presId="urn:microsoft.com/office/officeart/2005/8/layout/hierarchy2"/>
    <dgm:cxn modelId="{4B0C3D26-F976-47D5-B6E3-7DBB5C24A26C}" srcId="{066DFEDA-0F2E-4BBE-A0CF-A8817F0DCB72}" destId="{1B1087CB-D307-47C4-9134-F35D0580505D}" srcOrd="0" destOrd="0" parTransId="{DF5AD20B-58E9-4569-B11B-4DB6E7FA628B}" sibTransId="{5650EA08-32F2-4A99-914F-515BDF12DC62}"/>
    <dgm:cxn modelId="{277FEB32-1096-48BB-A003-EBA647696EB5}" type="presOf" srcId="{DA3BF8BC-B39D-4ADB-9ACB-371D892BAFD4}" destId="{223D2FE5-640B-495D-9F30-E3CB0FFBF0DC}" srcOrd="0" destOrd="0" presId="urn:microsoft.com/office/officeart/2005/8/layout/hierarchy2"/>
    <dgm:cxn modelId="{79B48DAD-F1A7-4878-9697-B217AC02B9EC}" srcId="{809A7C26-827A-4C92-8B17-08FB23F637D7}" destId="{03D2AAC2-1D88-410E-9655-9CA78000FAF7}" srcOrd="3" destOrd="0" parTransId="{1EB0B91A-E4F8-4D66-8136-8EB44E0E9FDF}" sibTransId="{F90A3256-BC7E-45CD-8C92-76D652F03762}"/>
    <dgm:cxn modelId="{F39A7C54-6317-4F7E-93F0-F7279383AD39}" type="presOf" srcId="{DF5AD20B-58E9-4569-B11B-4DB6E7FA628B}" destId="{EC03833B-DC0B-4F29-B619-9098950018EA}" srcOrd="0" destOrd="0" presId="urn:microsoft.com/office/officeart/2005/8/layout/hierarchy2"/>
    <dgm:cxn modelId="{FBEB36BE-2647-4965-AB3A-475B06989430}" type="presOf" srcId="{7C42AE37-5EEB-48D9-A432-A463D65C1FAA}" destId="{230528F4-4B5A-4EE4-84CD-DE36444C8F64}" srcOrd="0" destOrd="0" presId="urn:microsoft.com/office/officeart/2005/8/layout/hierarchy2"/>
    <dgm:cxn modelId="{31E3C9D6-66AA-455E-8AE9-888CE32BDDA9}" type="presOf" srcId="{B341C232-16F2-4D94-B310-EF8BFAEFD84D}" destId="{E1772674-07F1-433B-9B0D-B1356E43B8DE}" srcOrd="1" destOrd="0" presId="urn:microsoft.com/office/officeart/2005/8/layout/hierarchy2"/>
    <dgm:cxn modelId="{A5461001-B1A6-45DA-88E6-76138FBF9F1A}" type="presOf" srcId="{65060D22-B3EC-4CDD-A582-80B3541B5564}" destId="{DB636324-8EDE-40FB-A8FF-DFC69663152A}" srcOrd="0" destOrd="0" presId="urn:microsoft.com/office/officeart/2005/8/layout/hierarchy2"/>
    <dgm:cxn modelId="{A7903EAA-A586-47CD-9C77-7477C7426F47}" srcId="{066DFEDA-0F2E-4BBE-A0CF-A8817F0DCB72}" destId="{DA3BF8BC-B39D-4ADB-9ACB-371D892BAFD4}" srcOrd="1" destOrd="0" parTransId="{B2C233DC-3216-4E8B-B774-6426C72742ED}" sibTransId="{25E152AF-A8AF-4B7D-89F9-6ECAFBBECF29}"/>
    <dgm:cxn modelId="{E30E176B-8478-40B8-BB84-6D7EA097493D}" type="presOf" srcId="{58FC3A52-109F-4E51-B245-E546EA053B9F}" destId="{856FB800-9A72-44C9-98F9-B4EC24A3C1A9}" srcOrd="0" destOrd="0" presId="urn:microsoft.com/office/officeart/2005/8/layout/hierarchy2"/>
    <dgm:cxn modelId="{734AC479-C274-4F13-8EB8-1CC239633EFC}" srcId="{809A7C26-827A-4C92-8B17-08FB23F637D7}" destId="{7C42AE37-5EEB-48D9-A432-A463D65C1FAA}" srcOrd="1" destOrd="0" parTransId="{DDD84A06-C405-4FD9-941A-B2D29EE71E19}" sibTransId="{9AF09079-FEAD-46FB-BF80-E7BCE46876D7}"/>
    <dgm:cxn modelId="{9628DDB1-0CDE-4CDC-813E-0D3116D42E00}" type="presOf" srcId="{6CA292A1-09A7-403F-B292-62E5D1297308}" destId="{1A5BF6A4-DFFB-4EFD-BDF6-331AB60F5EC5}" srcOrd="0" destOrd="0" presId="urn:microsoft.com/office/officeart/2005/8/layout/hierarchy2"/>
    <dgm:cxn modelId="{1284EF6F-119B-4672-8A6D-224B2B667939}" type="presOf" srcId="{066DFEDA-0F2E-4BBE-A0CF-A8817F0DCB72}" destId="{17E99A36-7D68-475D-8138-C4491E63FC3D}" srcOrd="0" destOrd="0" presId="urn:microsoft.com/office/officeart/2005/8/layout/hierarchy2"/>
    <dgm:cxn modelId="{045EFFD4-9F20-40DF-A1E6-7F3557458B48}" srcId="{6CA292A1-09A7-403F-B292-62E5D1297308}" destId="{066DFEDA-0F2E-4BBE-A0CF-A8817F0DCB72}" srcOrd="0" destOrd="0" parTransId="{5F41FFEF-2621-4AEE-9F70-9EB4EF6F2028}" sibTransId="{BB5D571C-FE7B-4422-A702-CC4D0E1BBC94}"/>
    <dgm:cxn modelId="{A89B8989-4530-4A8C-AB62-EC9E6D4D36A2}" srcId="{809A7C26-827A-4C92-8B17-08FB23F637D7}" destId="{65060D22-B3EC-4CDD-A582-80B3541B5564}" srcOrd="2" destOrd="0" parTransId="{BF80CF3F-F04D-44A7-BDB2-5DDF8B69FF62}" sibTransId="{B089F244-2731-41E6-9BC7-04AD3EFB4B0D}"/>
    <dgm:cxn modelId="{2F98B6BE-6988-4969-9B22-458DC986C128}" type="presOf" srcId="{BC3E74EB-8E47-4BAC-B953-CAA5A4D6FBCF}" destId="{ABCA4DD1-F5CA-4F44-B448-764D62110182}" srcOrd="1" destOrd="0" presId="urn:microsoft.com/office/officeart/2005/8/layout/hierarchy2"/>
    <dgm:cxn modelId="{848FE7D2-B42D-4AC9-A50A-17516E0E4E39}" type="presOf" srcId="{1B1087CB-D307-47C4-9134-F35D0580505D}" destId="{54740914-7DA1-4648-A2AE-D18E5B7B315C}" srcOrd="0" destOrd="0" presId="urn:microsoft.com/office/officeart/2005/8/layout/hierarchy2"/>
    <dgm:cxn modelId="{7343DEFF-49DE-4949-B062-B265545F4BA8}" srcId="{6CA292A1-09A7-403F-B292-62E5D1297308}" destId="{8821A872-77A7-4B9F-9481-88D23C5910FA}" srcOrd="1" destOrd="0" parTransId="{BC3E74EB-8E47-4BAC-B953-CAA5A4D6FBCF}" sibTransId="{3C66955D-D69C-4489-B3D5-F24EF688517D}"/>
    <dgm:cxn modelId="{5356BBE0-0E83-49FF-A240-6BF336DE22A6}" type="presOf" srcId="{8821A872-77A7-4B9F-9481-88D23C5910FA}" destId="{4C33C664-0787-410E-A6EF-14A85AF8A6AF}" srcOrd="0" destOrd="0" presId="urn:microsoft.com/office/officeart/2005/8/layout/hierarchy2"/>
    <dgm:cxn modelId="{7E56B14E-C64C-429E-BD59-2632C2FED86D}" type="presOf" srcId="{B341C232-16F2-4D94-B310-EF8BFAEFD84D}" destId="{AB5DFA8C-62C0-4EC9-88E7-69FA55AFCA41}" srcOrd="0" destOrd="0" presId="urn:microsoft.com/office/officeart/2005/8/layout/hierarchy2"/>
    <dgm:cxn modelId="{370776E2-81CB-49AB-9A34-1E3750E90974}" type="presOf" srcId="{DF5AD20B-58E9-4569-B11B-4DB6E7FA628B}" destId="{8A87BBCB-34A4-4308-8758-59EEFF2C4CF2}" srcOrd="1" destOrd="0" presId="urn:microsoft.com/office/officeart/2005/8/layout/hierarchy2"/>
    <dgm:cxn modelId="{F8081702-62DA-4DC4-90BC-4EB8C6B95EF2}" type="presOf" srcId="{03D2AAC2-1D88-410E-9655-9CA78000FAF7}" destId="{0CE22406-198E-47D6-8D5E-453D6A31C18B}" srcOrd="0" destOrd="0" presId="urn:microsoft.com/office/officeart/2005/8/layout/hierarchy2"/>
    <dgm:cxn modelId="{4A2D79A5-B6C8-4B95-ADD3-794BCDD3555A}" type="presOf" srcId="{5F41FFEF-2621-4AEE-9F70-9EB4EF6F2028}" destId="{714844D7-B4EE-431D-8B35-F3A9A17090F8}" srcOrd="0" destOrd="0" presId="urn:microsoft.com/office/officeart/2005/8/layout/hierarchy2"/>
    <dgm:cxn modelId="{20D7668C-5B21-4522-AC2A-89EBB6E7ADA2}" type="presOf" srcId="{B2C233DC-3216-4E8B-B774-6426C72742ED}" destId="{7123BE58-5533-4F73-A386-0D60152A2E20}" srcOrd="1" destOrd="0" presId="urn:microsoft.com/office/officeart/2005/8/layout/hierarchy2"/>
    <dgm:cxn modelId="{0E58A702-9253-475F-B328-2CCFB603192F}" type="presParOf" srcId="{CAB7A17B-61BA-47AD-96A6-FC154319A28D}" destId="{B806558E-5B28-4E72-9C88-2313170B87A2}" srcOrd="0" destOrd="0" presId="urn:microsoft.com/office/officeart/2005/8/layout/hierarchy2"/>
    <dgm:cxn modelId="{C6DFDD42-D789-474B-8DCC-0E5DC9FA941C}" type="presParOf" srcId="{B806558E-5B28-4E72-9C88-2313170B87A2}" destId="{1A5BF6A4-DFFB-4EFD-BDF6-331AB60F5EC5}" srcOrd="0" destOrd="0" presId="urn:microsoft.com/office/officeart/2005/8/layout/hierarchy2"/>
    <dgm:cxn modelId="{B33032A8-41DC-41F7-8D8B-3F995CC87455}" type="presParOf" srcId="{B806558E-5B28-4E72-9C88-2313170B87A2}" destId="{411824A7-7200-4AC3-8116-8FC3C18387F5}" srcOrd="1" destOrd="0" presId="urn:microsoft.com/office/officeart/2005/8/layout/hierarchy2"/>
    <dgm:cxn modelId="{701164DD-F2FE-44E6-916B-BD2B4FD9F720}" type="presParOf" srcId="{411824A7-7200-4AC3-8116-8FC3C18387F5}" destId="{714844D7-B4EE-431D-8B35-F3A9A17090F8}" srcOrd="0" destOrd="0" presId="urn:microsoft.com/office/officeart/2005/8/layout/hierarchy2"/>
    <dgm:cxn modelId="{0DEB5FEC-5AFC-4E29-A38E-336D20510567}" type="presParOf" srcId="{714844D7-B4EE-431D-8B35-F3A9A17090F8}" destId="{8486A063-803E-42A6-A8B7-1D8D3901FCA7}" srcOrd="0" destOrd="0" presId="urn:microsoft.com/office/officeart/2005/8/layout/hierarchy2"/>
    <dgm:cxn modelId="{4EE97A26-75BB-4008-B863-07E638D37C49}" type="presParOf" srcId="{411824A7-7200-4AC3-8116-8FC3C18387F5}" destId="{048B706E-6607-4443-9527-BF9A563E2FC9}" srcOrd="1" destOrd="0" presId="urn:microsoft.com/office/officeart/2005/8/layout/hierarchy2"/>
    <dgm:cxn modelId="{205AFC1F-58C1-4FA1-A9D6-024ABFC41317}" type="presParOf" srcId="{048B706E-6607-4443-9527-BF9A563E2FC9}" destId="{17E99A36-7D68-475D-8138-C4491E63FC3D}" srcOrd="0" destOrd="0" presId="urn:microsoft.com/office/officeart/2005/8/layout/hierarchy2"/>
    <dgm:cxn modelId="{CF23B69D-A377-45A6-90A0-769C0FE5C422}" type="presParOf" srcId="{048B706E-6607-4443-9527-BF9A563E2FC9}" destId="{A4ED9D32-A6DF-4E60-9B19-0C84D8DAC92F}" srcOrd="1" destOrd="0" presId="urn:microsoft.com/office/officeart/2005/8/layout/hierarchy2"/>
    <dgm:cxn modelId="{88324D8C-9C59-49D7-AA25-B9B46A3AD4CA}" type="presParOf" srcId="{A4ED9D32-A6DF-4E60-9B19-0C84D8DAC92F}" destId="{EC03833B-DC0B-4F29-B619-9098950018EA}" srcOrd="0" destOrd="0" presId="urn:microsoft.com/office/officeart/2005/8/layout/hierarchy2"/>
    <dgm:cxn modelId="{AF2DDFFD-B0EC-478C-965D-27242BD3A28F}" type="presParOf" srcId="{EC03833B-DC0B-4F29-B619-9098950018EA}" destId="{8A87BBCB-34A4-4308-8758-59EEFF2C4CF2}" srcOrd="0" destOrd="0" presId="urn:microsoft.com/office/officeart/2005/8/layout/hierarchy2"/>
    <dgm:cxn modelId="{C5F568A7-B4B6-48D5-8C11-7FEDAD1E918E}" type="presParOf" srcId="{A4ED9D32-A6DF-4E60-9B19-0C84D8DAC92F}" destId="{91BC327D-019A-490F-82A9-F02C1AEC4B32}" srcOrd="1" destOrd="0" presId="urn:microsoft.com/office/officeart/2005/8/layout/hierarchy2"/>
    <dgm:cxn modelId="{D30BA235-0213-4DAE-98AD-6FF2DAC606BE}" type="presParOf" srcId="{91BC327D-019A-490F-82A9-F02C1AEC4B32}" destId="{54740914-7DA1-4648-A2AE-D18E5B7B315C}" srcOrd="0" destOrd="0" presId="urn:microsoft.com/office/officeart/2005/8/layout/hierarchy2"/>
    <dgm:cxn modelId="{DFD1FA7E-5025-48C0-98E9-5F64A38F00C1}" type="presParOf" srcId="{91BC327D-019A-490F-82A9-F02C1AEC4B32}" destId="{57C8AAFD-C13D-40D5-9467-D1680EB88A89}" srcOrd="1" destOrd="0" presId="urn:microsoft.com/office/officeart/2005/8/layout/hierarchy2"/>
    <dgm:cxn modelId="{1944C3A0-ACA8-446C-8015-16FC341FB867}" type="presParOf" srcId="{A4ED9D32-A6DF-4E60-9B19-0C84D8DAC92F}" destId="{41232CAB-0C8E-4B89-BB5F-9FDD6859413B}" srcOrd="2" destOrd="0" presId="urn:microsoft.com/office/officeart/2005/8/layout/hierarchy2"/>
    <dgm:cxn modelId="{40E1F6B3-657E-4334-9D77-DD2A807BE520}" type="presParOf" srcId="{41232CAB-0C8E-4B89-BB5F-9FDD6859413B}" destId="{7123BE58-5533-4F73-A386-0D60152A2E20}" srcOrd="0" destOrd="0" presId="urn:microsoft.com/office/officeart/2005/8/layout/hierarchy2"/>
    <dgm:cxn modelId="{4FBE019E-C013-4F30-8B85-9A382AB4786B}" type="presParOf" srcId="{A4ED9D32-A6DF-4E60-9B19-0C84D8DAC92F}" destId="{BEC146F0-2998-4FA2-9DB2-959BC9A18003}" srcOrd="3" destOrd="0" presId="urn:microsoft.com/office/officeart/2005/8/layout/hierarchy2"/>
    <dgm:cxn modelId="{50462978-C0B6-488A-9D94-8CE2894DB6BC}" type="presParOf" srcId="{BEC146F0-2998-4FA2-9DB2-959BC9A18003}" destId="{223D2FE5-640B-495D-9F30-E3CB0FFBF0DC}" srcOrd="0" destOrd="0" presId="urn:microsoft.com/office/officeart/2005/8/layout/hierarchy2"/>
    <dgm:cxn modelId="{02860D78-D6C0-45FE-AB71-CA6BA31A21B9}" type="presParOf" srcId="{BEC146F0-2998-4FA2-9DB2-959BC9A18003}" destId="{44E51DB9-143B-4388-BB96-05E01BC9FAB8}" srcOrd="1" destOrd="0" presId="urn:microsoft.com/office/officeart/2005/8/layout/hierarchy2"/>
    <dgm:cxn modelId="{11DDF6E2-B07D-497B-B9E2-DA9E771CA116}" type="presParOf" srcId="{411824A7-7200-4AC3-8116-8FC3C18387F5}" destId="{BC742FEB-A2BB-498D-A151-5EF7D802D317}" srcOrd="2" destOrd="0" presId="urn:microsoft.com/office/officeart/2005/8/layout/hierarchy2"/>
    <dgm:cxn modelId="{D71C50F4-BACC-4BDB-A704-1BCAFA793CA5}" type="presParOf" srcId="{BC742FEB-A2BB-498D-A151-5EF7D802D317}" destId="{ABCA4DD1-F5CA-4F44-B448-764D62110182}" srcOrd="0" destOrd="0" presId="urn:microsoft.com/office/officeart/2005/8/layout/hierarchy2"/>
    <dgm:cxn modelId="{0E1D1467-3543-4996-B69D-BF999F0C61FB}" type="presParOf" srcId="{411824A7-7200-4AC3-8116-8FC3C18387F5}" destId="{CC99C982-26E2-46DF-9323-3ABBE732633B}" srcOrd="3" destOrd="0" presId="urn:microsoft.com/office/officeart/2005/8/layout/hierarchy2"/>
    <dgm:cxn modelId="{0FC48971-01D9-4195-ACB6-E153B7778320}" type="presParOf" srcId="{CC99C982-26E2-46DF-9323-3ABBE732633B}" destId="{4C33C664-0787-410E-A6EF-14A85AF8A6AF}" srcOrd="0" destOrd="0" presId="urn:microsoft.com/office/officeart/2005/8/layout/hierarchy2"/>
    <dgm:cxn modelId="{95EE5306-701E-4B70-BA44-2412551ED6AC}" type="presParOf" srcId="{CC99C982-26E2-46DF-9323-3ABBE732633B}" destId="{34F638BF-2699-4C3E-811A-A74B08DC02AC}" srcOrd="1" destOrd="0" presId="urn:microsoft.com/office/officeart/2005/8/layout/hierarchy2"/>
    <dgm:cxn modelId="{6779FE7E-CA6D-482E-8B69-C376B6965041}" type="presParOf" srcId="{34F638BF-2699-4C3E-811A-A74B08DC02AC}" destId="{AB5DFA8C-62C0-4EC9-88E7-69FA55AFCA41}" srcOrd="0" destOrd="0" presId="urn:microsoft.com/office/officeart/2005/8/layout/hierarchy2"/>
    <dgm:cxn modelId="{97C025E7-904C-42DA-A71A-E869B731B5F8}" type="presParOf" srcId="{AB5DFA8C-62C0-4EC9-88E7-69FA55AFCA41}" destId="{E1772674-07F1-433B-9B0D-B1356E43B8DE}" srcOrd="0" destOrd="0" presId="urn:microsoft.com/office/officeart/2005/8/layout/hierarchy2"/>
    <dgm:cxn modelId="{BB6215C4-0DBB-4651-8F8D-D8B7A2CB6423}" type="presParOf" srcId="{34F638BF-2699-4C3E-811A-A74B08DC02AC}" destId="{B758786D-D0DB-40C6-A6BF-455A5335A15F}" srcOrd="1" destOrd="0" presId="urn:microsoft.com/office/officeart/2005/8/layout/hierarchy2"/>
    <dgm:cxn modelId="{F7108FA3-FA1D-40ED-8384-7E3623D26DC7}" type="presParOf" srcId="{B758786D-D0DB-40C6-A6BF-455A5335A15F}" destId="{856FB800-9A72-44C9-98F9-B4EC24A3C1A9}" srcOrd="0" destOrd="0" presId="urn:microsoft.com/office/officeart/2005/8/layout/hierarchy2"/>
    <dgm:cxn modelId="{9091C250-78AB-4A98-BF70-783423858E7D}" type="presParOf" srcId="{B758786D-D0DB-40C6-A6BF-455A5335A15F}" destId="{D28B8BDB-A1C6-44B7-B1C4-19C5BCEE3159}" srcOrd="1" destOrd="0" presId="urn:microsoft.com/office/officeart/2005/8/layout/hierarchy2"/>
    <dgm:cxn modelId="{38F706EB-B539-47E7-A414-61020E524514}" type="presParOf" srcId="{CAB7A17B-61BA-47AD-96A6-FC154319A28D}" destId="{0ADD3C97-AEC9-4CA1-B29E-6F4999D268EB}" srcOrd="1" destOrd="0" presId="urn:microsoft.com/office/officeart/2005/8/layout/hierarchy2"/>
    <dgm:cxn modelId="{1E5CBCEB-04BB-4FDF-A140-F7CDC2EF23AA}" type="presParOf" srcId="{0ADD3C97-AEC9-4CA1-B29E-6F4999D268EB}" destId="{230528F4-4B5A-4EE4-84CD-DE36444C8F64}" srcOrd="0" destOrd="0" presId="urn:microsoft.com/office/officeart/2005/8/layout/hierarchy2"/>
    <dgm:cxn modelId="{10C90238-D5ED-4C4A-B45D-B78DFF4CF7DD}" type="presParOf" srcId="{0ADD3C97-AEC9-4CA1-B29E-6F4999D268EB}" destId="{3FEB6C96-5E3F-44F6-9535-B19659263142}" srcOrd="1" destOrd="0" presId="urn:microsoft.com/office/officeart/2005/8/layout/hierarchy2"/>
    <dgm:cxn modelId="{547D67E5-2802-4C4D-B4D2-5373153552E5}" type="presParOf" srcId="{CAB7A17B-61BA-47AD-96A6-FC154319A28D}" destId="{A213EEDC-26CF-48EE-8A03-1E57D2387B7F}" srcOrd="2" destOrd="0" presId="urn:microsoft.com/office/officeart/2005/8/layout/hierarchy2"/>
    <dgm:cxn modelId="{D42B9337-FED2-4567-A3D8-89BCFD884C57}" type="presParOf" srcId="{A213EEDC-26CF-48EE-8A03-1E57D2387B7F}" destId="{DB636324-8EDE-40FB-A8FF-DFC69663152A}" srcOrd="0" destOrd="0" presId="urn:microsoft.com/office/officeart/2005/8/layout/hierarchy2"/>
    <dgm:cxn modelId="{69987FF6-53F9-4D67-A415-996EEE13E0CF}" type="presParOf" srcId="{A213EEDC-26CF-48EE-8A03-1E57D2387B7F}" destId="{112FEADC-D426-45FE-AC44-BC8CE28CB729}" srcOrd="1" destOrd="0" presId="urn:microsoft.com/office/officeart/2005/8/layout/hierarchy2"/>
    <dgm:cxn modelId="{97953636-C8AE-40BE-B1C1-C5313C28C00F}" type="presParOf" srcId="{CAB7A17B-61BA-47AD-96A6-FC154319A28D}" destId="{FAE81DBD-0E62-4A57-8EF0-574986CDE580}" srcOrd="3" destOrd="0" presId="urn:microsoft.com/office/officeart/2005/8/layout/hierarchy2"/>
    <dgm:cxn modelId="{05ECAAC3-5565-49BA-A847-EE3C1DEA45AB}" type="presParOf" srcId="{FAE81DBD-0E62-4A57-8EF0-574986CDE580}" destId="{0CE22406-198E-47D6-8D5E-453D6A31C18B}" srcOrd="0" destOrd="0" presId="urn:microsoft.com/office/officeart/2005/8/layout/hierarchy2"/>
    <dgm:cxn modelId="{B27EA256-3EE5-4B8B-9137-9B61AC66D676}" type="presParOf" srcId="{FAE81DBD-0E62-4A57-8EF0-574986CDE580}" destId="{DEC1537F-316E-40C6-87A2-D8AD76E946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E3B00-659C-4271-A837-2B609AD9B535}">
      <dsp:nvSpPr>
        <dsp:cNvPr id="0" name=""/>
        <dsp:cNvSpPr/>
      </dsp:nvSpPr>
      <dsp:spPr>
        <a:xfrm>
          <a:off x="1133416" y="2423311"/>
          <a:ext cx="2125217" cy="2352939"/>
        </a:xfrm>
        <a:custGeom>
          <a:avLst/>
          <a:gdLst/>
          <a:ahLst/>
          <a:cxnLst/>
          <a:rect l="0" t="0" r="0" b="0"/>
          <a:pathLst>
            <a:path>
              <a:moveTo>
                <a:pt x="0" y="0"/>
              </a:moveTo>
              <a:lnTo>
                <a:pt x="1062608" y="0"/>
              </a:lnTo>
              <a:lnTo>
                <a:pt x="1062608" y="2352939"/>
              </a:lnTo>
              <a:lnTo>
                <a:pt x="2125217" y="2352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fr-FR" sz="1200" kern="1200"/>
        </a:p>
      </dsp:txBody>
      <dsp:txXfrm>
        <a:off x="2116759" y="3520515"/>
        <a:ext cx="158531" cy="158531"/>
      </dsp:txXfrm>
    </dsp:sp>
    <dsp:sp modelId="{78C83BFE-A3AC-4758-997A-47ACF318689B}">
      <dsp:nvSpPr>
        <dsp:cNvPr id="0" name=""/>
        <dsp:cNvSpPr/>
      </dsp:nvSpPr>
      <dsp:spPr>
        <a:xfrm>
          <a:off x="1133416" y="2423311"/>
          <a:ext cx="2125217" cy="1522522"/>
        </a:xfrm>
        <a:custGeom>
          <a:avLst/>
          <a:gdLst/>
          <a:ahLst/>
          <a:cxnLst/>
          <a:rect l="0" t="0" r="0" b="0"/>
          <a:pathLst>
            <a:path>
              <a:moveTo>
                <a:pt x="0" y="0"/>
              </a:moveTo>
              <a:lnTo>
                <a:pt x="1062608" y="0"/>
              </a:lnTo>
              <a:lnTo>
                <a:pt x="1062608" y="1522522"/>
              </a:lnTo>
              <a:lnTo>
                <a:pt x="2125217" y="15225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fr-FR" sz="900" kern="1200"/>
        </a:p>
      </dsp:txBody>
      <dsp:txXfrm>
        <a:off x="2130667" y="3119215"/>
        <a:ext cx="130715" cy="130715"/>
      </dsp:txXfrm>
    </dsp:sp>
    <dsp:sp modelId="{1769425A-04DF-4996-A3B3-5D6D9DA28FE2}">
      <dsp:nvSpPr>
        <dsp:cNvPr id="0" name=""/>
        <dsp:cNvSpPr/>
      </dsp:nvSpPr>
      <dsp:spPr>
        <a:xfrm>
          <a:off x="1133416" y="2423311"/>
          <a:ext cx="2125217" cy="692104"/>
        </a:xfrm>
        <a:custGeom>
          <a:avLst/>
          <a:gdLst/>
          <a:ahLst/>
          <a:cxnLst/>
          <a:rect l="0" t="0" r="0" b="0"/>
          <a:pathLst>
            <a:path>
              <a:moveTo>
                <a:pt x="0" y="0"/>
              </a:moveTo>
              <a:lnTo>
                <a:pt x="1062608" y="0"/>
              </a:lnTo>
              <a:lnTo>
                <a:pt x="1062608" y="692104"/>
              </a:lnTo>
              <a:lnTo>
                <a:pt x="2125217" y="6921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2140148" y="2713487"/>
        <a:ext cx="111753" cy="111753"/>
      </dsp:txXfrm>
    </dsp:sp>
    <dsp:sp modelId="{DF4C846B-2214-41F9-AFAA-CB10AEA37D70}">
      <dsp:nvSpPr>
        <dsp:cNvPr id="0" name=""/>
        <dsp:cNvSpPr/>
      </dsp:nvSpPr>
      <dsp:spPr>
        <a:xfrm>
          <a:off x="1133416" y="2141074"/>
          <a:ext cx="2125217" cy="282236"/>
        </a:xfrm>
        <a:custGeom>
          <a:avLst/>
          <a:gdLst/>
          <a:ahLst/>
          <a:cxnLst/>
          <a:rect l="0" t="0" r="0" b="0"/>
          <a:pathLst>
            <a:path>
              <a:moveTo>
                <a:pt x="0" y="282236"/>
              </a:moveTo>
              <a:lnTo>
                <a:pt x="1062608" y="282236"/>
              </a:lnTo>
              <a:lnTo>
                <a:pt x="1062608" y="0"/>
              </a:lnTo>
              <a:lnTo>
                <a:pt x="212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2142428" y="2228596"/>
        <a:ext cx="107193" cy="107193"/>
      </dsp:txXfrm>
    </dsp:sp>
    <dsp:sp modelId="{370F3FF6-F675-4DF2-8034-C4888600B4D6}">
      <dsp:nvSpPr>
        <dsp:cNvPr id="0" name=""/>
        <dsp:cNvSpPr/>
      </dsp:nvSpPr>
      <dsp:spPr>
        <a:xfrm>
          <a:off x="1133416" y="1166733"/>
          <a:ext cx="2125217" cy="1256578"/>
        </a:xfrm>
        <a:custGeom>
          <a:avLst/>
          <a:gdLst/>
          <a:ahLst/>
          <a:cxnLst/>
          <a:rect l="0" t="0" r="0" b="0"/>
          <a:pathLst>
            <a:path>
              <a:moveTo>
                <a:pt x="0" y="1256578"/>
              </a:moveTo>
              <a:lnTo>
                <a:pt x="1062608" y="1256578"/>
              </a:lnTo>
              <a:lnTo>
                <a:pt x="1062608" y="0"/>
              </a:lnTo>
              <a:lnTo>
                <a:pt x="212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fr-FR" sz="900" kern="1200"/>
        </a:p>
      </dsp:txBody>
      <dsp:txXfrm>
        <a:off x="2134302" y="1733299"/>
        <a:ext cx="123445" cy="123445"/>
      </dsp:txXfrm>
    </dsp:sp>
    <dsp:sp modelId="{FAB3BFA6-B140-4935-A2AA-584595D71386}">
      <dsp:nvSpPr>
        <dsp:cNvPr id="0" name=""/>
        <dsp:cNvSpPr/>
      </dsp:nvSpPr>
      <dsp:spPr>
        <a:xfrm>
          <a:off x="1133416" y="336315"/>
          <a:ext cx="2125217" cy="2086996"/>
        </a:xfrm>
        <a:custGeom>
          <a:avLst/>
          <a:gdLst/>
          <a:ahLst/>
          <a:cxnLst/>
          <a:rect l="0" t="0" r="0" b="0"/>
          <a:pathLst>
            <a:path>
              <a:moveTo>
                <a:pt x="0" y="2086996"/>
              </a:moveTo>
              <a:lnTo>
                <a:pt x="1062608" y="2086996"/>
              </a:lnTo>
              <a:lnTo>
                <a:pt x="1062608" y="0"/>
              </a:lnTo>
              <a:lnTo>
                <a:pt x="212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fr-FR" sz="1100" kern="1200"/>
        </a:p>
      </dsp:txBody>
      <dsp:txXfrm>
        <a:off x="2121559" y="1305348"/>
        <a:ext cx="148930" cy="148930"/>
      </dsp:txXfrm>
    </dsp:sp>
    <dsp:sp modelId="{BB6D3F5E-8BE3-413F-8D7D-82464DE59D0D}">
      <dsp:nvSpPr>
        <dsp:cNvPr id="0" name=""/>
        <dsp:cNvSpPr/>
      </dsp:nvSpPr>
      <dsp:spPr>
        <a:xfrm rot="16200000">
          <a:off x="-946997" y="2091144"/>
          <a:ext cx="3496493"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t>Fluence de lecture</a:t>
          </a:r>
          <a:endParaRPr lang="fr-FR" sz="2400" kern="1200" dirty="0"/>
        </a:p>
      </dsp:txBody>
      <dsp:txXfrm>
        <a:off x="-946997" y="2091144"/>
        <a:ext cx="3496493" cy="664333"/>
      </dsp:txXfrm>
    </dsp:sp>
    <dsp:sp modelId="{EA12872E-901F-4EAC-9601-1C5935089C5E}">
      <dsp:nvSpPr>
        <dsp:cNvPr id="0" name=""/>
        <dsp:cNvSpPr/>
      </dsp:nvSpPr>
      <dsp:spPr>
        <a:xfrm>
          <a:off x="3258633" y="4148"/>
          <a:ext cx="3615421"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latin typeface="Calibri" panose="020F0502020204030204" pitchFamily="34" charset="0"/>
            </a:rPr>
            <a:t>Perfectionner et automatiser  la maîtrise du code alphabétique</a:t>
          </a:r>
          <a:endParaRPr lang="fr-FR" sz="1600" kern="1200" dirty="0" smtClean="0"/>
        </a:p>
      </dsp:txBody>
      <dsp:txXfrm>
        <a:off x="3258633" y="4148"/>
        <a:ext cx="3615421" cy="664333"/>
      </dsp:txXfrm>
    </dsp:sp>
    <dsp:sp modelId="{407F959D-7234-43C0-B95C-ECE03E9695DD}">
      <dsp:nvSpPr>
        <dsp:cNvPr id="0" name=""/>
        <dsp:cNvSpPr/>
      </dsp:nvSpPr>
      <dsp:spPr>
        <a:xfrm>
          <a:off x="3258633" y="834566"/>
          <a:ext cx="3612719"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fr-FR" sz="1600" b="1" kern="1200" dirty="0" smtClean="0"/>
        </a:p>
        <a:p>
          <a:pPr lvl="0" algn="ctr" defTabSz="711200">
            <a:lnSpc>
              <a:spcPct val="90000"/>
            </a:lnSpc>
            <a:spcBef>
              <a:spcPct val="0"/>
            </a:spcBef>
            <a:spcAft>
              <a:spcPct val="35000"/>
            </a:spcAft>
          </a:pPr>
          <a:r>
            <a:rPr lang="fr-FR" sz="1600" b="1" kern="1200" dirty="0" smtClean="0">
              <a:latin typeface="Calibri" panose="020F0502020204030204" pitchFamily="34" charset="0"/>
            </a:rPr>
            <a:t>Automatiser la reconnaissance orthographique des mots</a:t>
          </a:r>
        </a:p>
        <a:p>
          <a:pPr lvl="0" algn="ctr" defTabSz="711200">
            <a:lnSpc>
              <a:spcPct val="90000"/>
            </a:lnSpc>
            <a:spcBef>
              <a:spcPct val="0"/>
            </a:spcBef>
            <a:spcAft>
              <a:spcPct val="35000"/>
            </a:spcAft>
          </a:pPr>
          <a:r>
            <a:rPr lang="fr-FR" sz="1200" kern="1200" dirty="0" smtClean="0"/>
            <a:t> </a:t>
          </a:r>
          <a:endParaRPr lang="fr-FR" sz="1200" kern="1200" dirty="0"/>
        </a:p>
      </dsp:txBody>
      <dsp:txXfrm>
        <a:off x="3258633" y="834566"/>
        <a:ext cx="3612719" cy="664333"/>
      </dsp:txXfrm>
    </dsp:sp>
    <dsp:sp modelId="{A6471742-4075-4DF0-80BD-986CB70E2DDE}">
      <dsp:nvSpPr>
        <dsp:cNvPr id="0" name=""/>
        <dsp:cNvSpPr/>
      </dsp:nvSpPr>
      <dsp:spPr>
        <a:xfrm>
          <a:off x="3258633" y="1664983"/>
          <a:ext cx="3602587" cy="9521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b="1" kern="1200" dirty="0" smtClean="0">
              <a:latin typeface="Calibri" panose="020F0502020204030204" pitchFamily="34" charset="0"/>
            </a:rPr>
            <a:t>Lier les mots entre eux en groupant les mots en unités syntaxiques ou en unités de sens pour</a:t>
          </a:r>
        </a:p>
        <a:p>
          <a:pPr lvl="0" algn="ctr" defTabSz="622300">
            <a:lnSpc>
              <a:spcPct val="90000"/>
            </a:lnSpc>
            <a:spcBef>
              <a:spcPct val="0"/>
            </a:spcBef>
            <a:spcAft>
              <a:spcPct val="35000"/>
            </a:spcAft>
          </a:pPr>
          <a:r>
            <a:rPr lang="fr-FR" sz="1400" kern="1200" dirty="0" smtClean="0">
              <a:latin typeface="Calibri" panose="020F0502020204030204" pitchFamily="34" charset="0"/>
            </a:rPr>
            <a:t> </a:t>
          </a:r>
          <a:r>
            <a:rPr lang="fr-FR" sz="1400" b="1" kern="1200" dirty="0" smtClean="0">
              <a:latin typeface="Calibri" panose="020F0502020204030204" pitchFamily="34" charset="0"/>
            </a:rPr>
            <a:t>construire des groupes de souffle</a:t>
          </a:r>
          <a:endParaRPr lang="fr-FR" sz="1400" b="1" kern="1200" dirty="0">
            <a:latin typeface="Calibri" panose="020F0502020204030204" pitchFamily="34" charset="0"/>
          </a:endParaRPr>
        </a:p>
      </dsp:txBody>
      <dsp:txXfrm>
        <a:off x="3258633" y="1664983"/>
        <a:ext cx="3602587" cy="952182"/>
      </dsp:txXfrm>
    </dsp:sp>
    <dsp:sp modelId="{FFE130FE-C5AA-4AD6-9206-D4D343CF092C}">
      <dsp:nvSpPr>
        <dsp:cNvPr id="0" name=""/>
        <dsp:cNvSpPr/>
      </dsp:nvSpPr>
      <dsp:spPr>
        <a:xfrm>
          <a:off x="3258633" y="2783249"/>
          <a:ext cx="3585438"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latin typeface="Calibri" panose="020F0502020204030204" pitchFamily="34" charset="0"/>
            </a:rPr>
            <a:t>Utiliser la ponctuation</a:t>
          </a:r>
          <a:endParaRPr lang="fr-FR" sz="1900" b="1" kern="1200" dirty="0"/>
        </a:p>
      </dsp:txBody>
      <dsp:txXfrm>
        <a:off x="3258633" y="2783249"/>
        <a:ext cx="3585438" cy="664333"/>
      </dsp:txXfrm>
    </dsp:sp>
    <dsp:sp modelId="{3157A98C-D879-4C45-B4B4-3505080CA55C}">
      <dsp:nvSpPr>
        <dsp:cNvPr id="0" name=""/>
        <dsp:cNvSpPr/>
      </dsp:nvSpPr>
      <dsp:spPr>
        <a:xfrm>
          <a:off x="3258633" y="3613667"/>
          <a:ext cx="3602587"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t> </a:t>
          </a:r>
          <a:r>
            <a:rPr lang="fr-FR" sz="1600" b="1" kern="1200" dirty="0" smtClean="0">
              <a:latin typeface="Calibri" panose="020F0502020204030204" pitchFamily="34" charset="0"/>
            </a:rPr>
            <a:t>Adopter l’intonation adéquate pour donner son sens au texte</a:t>
          </a:r>
          <a:endParaRPr lang="fr-FR" sz="1600" kern="1200" dirty="0"/>
        </a:p>
      </dsp:txBody>
      <dsp:txXfrm>
        <a:off x="3258633" y="3613667"/>
        <a:ext cx="3602587" cy="664333"/>
      </dsp:txXfrm>
    </dsp:sp>
    <dsp:sp modelId="{15149ECF-B05D-4A60-B219-193262BA6913}">
      <dsp:nvSpPr>
        <dsp:cNvPr id="0" name=""/>
        <dsp:cNvSpPr/>
      </dsp:nvSpPr>
      <dsp:spPr>
        <a:xfrm>
          <a:off x="3258633" y="4444084"/>
          <a:ext cx="3602587"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latin typeface="Calibri" panose="020F0502020204030204" pitchFamily="34" charset="0"/>
            </a:rPr>
            <a:t>Autoréguler sa lecture </a:t>
          </a:r>
          <a:endParaRPr lang="fr-FR" sz="1600" b="1" kern="1200" dirty="0">
            <a:latin typeface="Calibri" panose="020F0502020204030204" pitchFamily="34" charset="0"/>
          </a:endParaRPr>
        </a:p>
      </dsp:txBody>
      <dsp:txXfrm>
        <a:off x="3258633" y="4444084"/>
        <a:ext cx="3602587" cy="664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BF6A4-DFFB-4EFD-BDF6-331AB60F5EC5}">
      <dsp:nvSpPr>
        <dsp:cNvPr id="0" name=""/>
        <dsp:cNvSpPr/>
      </dsp:nvSpPr>
      <dsp:spPr>
        <a:xfrm>
          <a:off x="1316493" y="828985"/>
          <a:ext cx="2605365" cy="1288445"/>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b="1" kern="1200" dirty="0" smtClean="0">
              <a:latin typeface="Calibri" panose="020F0502020204030204" pitchFamily="34" charset="0"/>
            </a:rPr>
            <a:t>Enseigner la fluence de lecture </a:t>
          </a:r>
          <a:endParaRPr lang="fr-FR" sz="2000" b="1" kern="1200" dirty="0">
            <a:latin typeface="Calibri" panose="020F0502020204030204" pitchFamily="34" charset="0"/>
          </a:endParaRPr>
        </a:p>
      </dsp:txBody>
      <dsp:txXfrm>
        <a:off x="1354230" y="866722"/>
        <a:ext cx="2529891" cy="1212971"/>
      </dsp:txXfrm>
    </dsp:sp>
    <dsp:sp modelId="{714844D7-B4EE-431D-8B35-F3A9A17090F8}">
      <dsp:nvSpPr>
        <dsp:cNvPr id="0" name=""/>
        <dsp:cNvSpPr/>
      </dsp:nvSpPr>
      <dsp:spPr>
        <a:xfrm rot="2525991">
          <a:off x="3809607" y="1743714"/>
          <a:ext cx="870091" cy="42319"/>
        </a:xfrm>
        <a:custGeom>
          <a:avLst/>
          <a:gdLst/>
          <a:ahLst/>
          <a:cxnLst/>
          <a:rect l="0" t="0" r="0" b="0"/>
          <a:pathLst>
            <a:path>
              <a:moveTo>
                <a:pt x="0" y="21159"/>
              </a:moveTo>
              <a:lnTo>
                <a:pt x="870091" y="21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222901" y="1743121"/>
        <a:ext cx="43504" cy="43504"/>
      </dsp:txXfrm>
    </dsp:sp>
    <dsp:sp modelId="{17E99A36-7D68-475D-8138-C4491E63FC3D}">
      <dsp:nvSpPr>
        <dsp:cNvPr id="0" name=""/>
        <dsp:cNvSpPr/>
      </dsp:nvSpPr>
      <dsp:spPr>
        <a:xfrm>
          <a:off x="4567447" y="1337664"/>
          <a:ext cx="2576891" cy="14377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b="1" kern="1200" dirty="0" smtClean="0">
              <a:latin typeface="Calibri" panose="020F0502020204030204" pitchFamily="34" charset="0"/>
            </a:rPr>
            <a:t>Mémorisation orthographique</a:t>
          </a:r>
        </a:p>
        <a:p>
          <a:pPr lvl="0" algn="ctr" defTabSz="622300">
            <a:lnSpc>
              <a:spcPct val="90000"/>
            </a:lnSpc>
            <a:spcBef>
              <a:spcPct val="0"/>
            </a:spcBef>
            <a:spcAft>
              <a:spcPct val="35000"/>
            </a:spcAft>
          </a:pPr>
          <a:r>
            <a:rPr lang="fr-FR" sz="1400" b="1" kern="1200" dirty="0" smtClean="0">
              <a:latin typeface="Calibri" panose="020F0502020204030204" pitchFamily="34" charset="0"/>
            </a:rPr>
            <a:t> des mots</a:t>
          </a:r>
          <a:endParaRPr lang="fr-FR" sz="1400" b="1" kern="1200" dirty="0">
            <a:latin typeface="Calibri" panose="020F0502020204030204" pitchFamily="34" charset="0"/>
          </a:endParaRPr>
        </a:p>
      </dsp:txBody>
      <dsp:txXfrm>
        <a:off x="4609557" y="1379774"/>
        <a:ext cx="2492671" cy="1353530"/>
      </dsp:txXfrm>
    </dsp:sp>
    <dsp:sp modelId="{EC03833B-DC0B-4F29-B619-9098950018EA}">
      <dsp:nvSpPr>
        <dsp:cNvPr id="0" name=""/>
        <dsp:cNvSpPr/>
      </dsp:nvSpPr>
      <dsp:spPr>
        <a:xfrm rot="18644790">
          <a:off x="6744471" y="1163069"/>
          <a:ext cx="2302809" cy="42319"/>
        </a:xfrm>
        <a:custGeom>
          <a:avLst/>
          <a:gdLst/>
          <a:ahLst/>
          <a:cxnLst/>
          <a:rect l="0" t="0" r="0" b="0"/>
          <a:pathLst>
            <a:path>
              <a:moveTo>
                <a:pt x="0" y="21159"/>
              </a:moveTo>
              <a:lnTo>
                <a:pt x="2302809" y="211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7838305" y="1126659"/>
        <a:ext cx="115140" cy="115140"/>
      </dsp:txXfrm>
    </dsp:sp>
    <dsp:sp modelId="{54740914-7DA1-4648-A2AE-D18E5B7B315C}">
      <dsp:nvSpPr>
        <dsp:cNvPr id="0" name=""/>
        <dsp:cNvSpPr/>
      </dsp:nvSpPr>
      <dsp:spPr>
        <a:xfrm>
          <a:off x="8647413" y="0"/>
          <a:ext cx="1426438" cy="623839"/>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Temps d’entrainement</a:t>
          </a:r>
          <a:endParaRPr lang="fr-FR" sz="1200" kern="1200" dirty="0"/>
        </a:p>
      </dsp:txBody>
      <dsp:txXfrm>
        <a:off x="8665685" y="18272"/>
        <a:ext cx="1389894" cy="587295"/>
      </dsp:txXfrm>
    </dsp:sp>
    <dsp:sp modelId="{41232CAB-0C8E-4B89-BB5F-9FDD6859413B}">
      <dsp:nvSpPr>
        <dsp:cNvPr id="0" name=""/>
        <dsp:cNvSpPr/>
      </dsp:nvSpPr>
      <dsp:spPr>
        <a:xfrm rot="19442273">
          <a:off x="6967822" y="1491507"/>
          <a:ext cx="1852267" cy="42319"/>
        </a:xfrm>
        <a:custGeom>
          <a:avLst/>
          <a:gdLst/>
          <a:ahLst/>
          <a:cxnLst/>
          <a:rect l="0" t="0" r="0" b="0"/>
          <a:pathLst>
            <a:path>
              <a:moveTo>
                <a:pt x="0" y="21159"/>
              </a:moveTo>
              <a:lnTo>
                <a:pt x="1852267" y="211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fr-FR" sz="700" kern="1200"/>
        </a:p>
      </dsp:txBody>
      <dsp:txXfrm>
        <a:off x="7847649" y="1466360"/>
        <a:ext cx="92613" cy="92613"/>
      </dsp:txXfrm>
    </dsp:sp>
    <dsp:sp modelId="{223D2FE5-640B-495D-9F30-E3CB0FFBF0DC}">
      <dsp:nvSpPr>
        <dsp:cNvPr id="0" name=""/>
        <dsp:cNvSpPr/>
      </dsp:nvSpPr>
      <dsp:spPr>
        <a:xfrm>
          <a:off x="8643574" y="646380"/>
          <a:ext cx="1428499" cy="644828"/>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Activités variées de lecture  à hauteur valeur cognitive</a:t>
          </a:r>
          <a:endParaRPr lang="fr-FR" sz="1200" kern="1200" dirty="0"/>
        </a:p>
      </dsp:txBody>
      <dsp:txXfrm>
        <a:off x="8662460" y="665266"/>
        <a:ext cx="1390727" cy="607056"/>
      </dsp:txXfrm>
    </dsp:sp>
    <dsp:sp modelId="{BC742FEB-A2BB-498D-A151-5EF7D802D317}">
      <dsp:nvSpPr>
        <dsp:cNvPr id="0" name=""/>
        <dsp:cNvSpPr/>
      </dsp:nvSpPr>
      <dsp:spPr>
        <a:xfrm rot="4306457">
          <a:off x="3212574" y="2432349"/>
          <a:ext cx="2064157" cy="42319"/>
        </a:xfrm>
        <a:custGeom>
          <a:avLst/>
          <a:gdLst/>
          <a:ahLst/>
          <a:cxnLst/>
          <a:rect l="0" t="0" r="0" b="0"/>
          <a:pathLst>
            <a:path>
              <a:moveTo>
                <a:pt x="0" y="21159"/>
              </a:moveTo>
              <a:lnTo>
                <a:pt x="2064157" y="21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fr-FR" sz="700" kern="1200"/>
        </a:p>
      </dsp:txBody>
      <dsp:txXfrm>
        <a:off x="4193049" y="2401905"/>
        <a:ext cx="103207" cy="103207"/>
      </dsp:txXfrm>
    </dsp:sp>
    <dsp:sp modelId="{4C33C664-0787-410E-A6EF-14A85AF8A6AF}">
      <dsp:nvSpPr>
        <dsp:cNvPr id="0" name=""/>
        <dsp:cNvSpPr/>
      </dsp:nvSpPr>
      <dsp:spPr>
        <a:xfrm>
          <a:off x="4567447" y="2789587"/>
          <a:ext cx="2576891" cy="12884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b="1" kern="1200" dirty="0" smtClean="0">
              <a:latin typeface="Calibri" panose="020F0502020204030204" pitchFamily="34" charset="0"/>
            </a:rPr>
            <a:t>Groupes de sens, groupes de souffle, ponctuation, intonation, </a:t>
          </a:r>
        </a:p>
        <a:p>
          <a:pPr lvl="0" algn="ctr" defTabSz="622300">
            <a:lnSpc>
              <a:spcPct val="90000"/>
            </a:lnSpc>
            <a:spcBef>
              <a:spcPct val="0"/>
            </a:spcBef>
            <a:spcAft>
              <a:spcPct val="35000"/>
            </a:spcAft>
          </a:pPr>
          <a:r>
            <a:rPr lang="fr-FR" sz="1400" b="1" kern="1200" dirty="0" smtClean="0">
              <a:latin typeface="Calibri" panose="020F0502020204030204" pitchFamily="34" charset="0"/>
            </a:rPr>
            <a:t>entraînement lecture à voix haute</a:t>
          </a:r>
          <a:endParaRPr lang="fr-FR" sz="1400" b="1" kern="1200" dirty="0">
            <a:latin typeface="Calibri" panose="020F0502020204030204" pitchFamily="34" charset="0"/>
          </a:endParaRPr>
        </a:p>
      </dsp:txBody>
      <dsp:txXfrm>
        <a:off x="4605184" y="2827324"/>
        <a:ext cx="2501417" cy="1212971"/>
      </dsp:txXfrm>
    </dsp:sp>
    <dsp:sp modelId="{AB5DFA8C-62C0-4EC9-88E7-69FA55AFCA41}">
      <dsp:nvSpPr>
        <dsp:cNvPr id="0" name=""/>
        <dsp:cNvSpPr/>
      </dsp:nvSpPr>
      <dsp:spPr>
        <a:xfrm rot="18624292">
          <a:off x="6737468" y="2532004"/>
          <a:ext cx="2312975" cy="42319"/>
        </a:xfrm>
        <a:custGeom>
          <a:avLst/>
          <a:gdLst/>
          <a:ahLst/>
          <a:cxnLst/>
          <a:rect l="0" t="0" r="0" b="0"/>
          <a:pathLst>
            <a:path>
              <a:moveTo>
                <a:pt x="0" y="21159"/>
              </a:moveTo>
              <a:lnTo>
                <a:pt x="2312975" y="21159"/>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7836131" y="2495339"/>
        <a:ext cx="115648" cy="115648"/>
      </dsp:txXfrm>
    </dsp:sp>
    <dsp:sp modelId="{856FB800-9A72-44C9-98F9-B4EC24A3C1A9}">
      <dsp:nvSpPr>
        <dsp:cNvPr id="0" name=""/>
        <dsp:cNvSpPr/>
      </dsp:nvSpPr>
      <dsp:spPr>
        <a:xfrm rot="10800000" flipV="1">
          <a:off x="8643574" y="1337664"/>
          <a:ext cx="1407111" cy="669708"/>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1200" kern="1200" dirty="0" smtClean="0"/>
            <a:t>Activités d’écriture: copie, dictée </a:t>
          </a:r>
          <a:endParaRPr lang="fr-FR" sz="1200" kern="1200" dirty="0"/>
        </a:p>
      </dsp:txBody>
      <dsp:txXfrm rot="-10800000">
        <a:off x="8663189" y="1357279"/>
        <a:ext cx="1367881" cy="630478"/>
      </dsp:txXfrm>
    </dsp:sp>
    <dsp:sp modelId="{230528F4-4B5A-4EE4-84CD-DE36444C8F64}">
      <dsp:nvSpPr>
        <dsp:cNvPr id="0" name=""/>
        <dsp:cNvSpPr/>
      </dsp:nvSpPr>
      <dsp:spPr>
        <a:xfrm>
          <a:off x="4557732" y="0"/>
          <a:ext cx="2576891" cy="12884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b="1" kern="1200" dirty="0" smtClean="0">
              <a:latin typeface="Calibri" panose="020F0502020204030204" pitchFamily="34" charset="0"/>
            </a:rPr>
            <a:t>Un préalable ,</a:t>
          </a:r>
        </a:p>
        <a:p>
          <a:pPr lvl="0" algn="ctr" defTabSz="622300">
            <a:lnSpc>
              <a:spcPct val="90000"/>
            </a:lnSpc>
            <a:spcBef>
              <a:spcPct val="0"/>
            </a:spcBef>
            <a:spcAft>
              <a:spcPct val="35000"/>
            </a:spcAft>
          </a:pPr>
          <a:r>
            <a:rPr lang="fr-FR" sz="1400" b="1" kern="1200" dirty="0" smtClean="0">
              <a:latin typeface="Calibri" panose="020F0502020204030204" pitchFamily="34" charset="0"/>
            </a:rPr>
            <a:t> l’automatisation du code (RGP</a:t>
          </a:r>
          <a:r>
            <a:rPr lang="fr-FR" sz="1200" kern="1200" dirty="0" smtClean="0"/>
            <a:t>)</a:t>
          </a:r>
          <a:endParaRPr lang="fr-FR" sz="1200" kern="1200" dirty="0"/>
        </a:p>
      </dsp:txBody>
      <dsp:txXfrm>
        <a:off x="4595469" y="37737"/>
        <a:ext cx="2501417" cy="1212971"/>
      </dsp:txXfrm>
    </dsp:sp>
    <dsp:sp modelId="{DB636324-8EDE-40FB-A8FF-DFC69663152A}">
      <dsp:nvSpPr>
        <dsp:cNvPr id="0" name=""/>
        <dsp:cNvSpPr/>
      </dsp:nvSpPr>
      <dsp:spPr>
        <a:xfrm>
          <a:off x="8632029" y="2803206"/>
          <a:ext cx="1431643" cy="78628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Supports : listes de mots présentant des relations entre eux </a:t>
          </a:r>
          <a:endParaRPr lang="fr-FR" sz="1200" kern="1200" dirty="0"/>
        </a:p>
      </dsp:txBody>
      <dsp:txXfrm>
        <a:off x="8655059" y="2826236"/>
        <a:ext cx="1385583" cy="740226"/>
      </dsp:txXfrm>
    </dsp:sp>
    <dsp:sp modelId="{0CE22406-198E-47D6-8D5E-453D6A31C18B}">
      <dsp:nvSpPr>
        <dsp:cNvPr id="0" name=""/>
        <dsp:cNvSpPr/>
      </dsp:nvSpPr>
      <dsp:spPr>
        <a:xfrm>
          <a:off x="8664395" y="2067916"/>
          <a:ext cx="1399277" cy="706892"/>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Modalités de travail qui favorisent les apprentissages</a:t>
          </a:r>
          <a:endParaRPr lang="fr-FR" sz="1200" kern="1200" dirty="0"/>
        </a:p>
      </dsp:txBody>
      <dsp:txXfrm>
        <a:off x="8685099" y="2088620"/>
        <a:ext cx="1357869" cy="66548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2C8B56E-D8D2-4ACA-A577-E83C21F20D1B}" type="datetime1">
              <a:rPr lang="fr-FR" smtClean="0"/>
              <a:t>29/09/2020</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fr-FR" smtClean="0"/>
              <a:t>‹N°›</a:t>
            </a:fld>
            <a:endParaRPr lang="fr-FR"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01F9C-6784-4284-A4F9-CA377FB7C0BD}" type="datetime1">
              <a:rPr lang="fr-FR" smtClean="0"/>
              <a:pPr/>
              <a:t>29/09/2020</a:t>
            </a:fld>
            <a:endParaRPr lang="fr-FR" dirty="0"/>
          </a:p>
        </p:txBody>
      </p:sp>
      <p:sp>
        <p:nvSpPr>
          <p:cNvPr id="4" name="Espace réservé d’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fr-FR" smtClean="0"/>
              <a:t>‹N°›</a:t>
            </a:fld>
            <a:endParaRPr lang="fr-FR"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1</a:t>
            </a:fld>
            <a:endParaRPr lang="fr-FR" dirty="0"/>
          </a:p>
        </p:txBody>
      </p:sp>
    </p:spTree>
    <p:extLst>
      <p:ext uri="{BB962C8B-B14F-4D97-AF65-F5344CB8AC3E}">
        <p14:creationId xmlns:p14="http://schemas.microsoft.com/office/powerpoint/2010/main" val="730821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2329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92315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8796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3551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04E9C-F2C0-46DA-A4EB-12D23DE118F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471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6658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699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47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084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971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2</a:t>
            </a:fld>
            <a:endParaRPr lang="fr-FR" dirty="0"/>
          </a:p>
        </p:txBody>
      </p:sp>
    </p:spTree>
    <p:extLst>
      <p:ext uri="{BB962C8B-B14F-4D97-AF65-F5344CB8AC3E}">
        <p14:creationId xmlns:p14="http://schemas.microsoft.com/office/powerpoint/2010/main" val="920732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2525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La copie flash </a:t>
            </a:r>
            <a:r>
              <a:rPr lang="fr-FR" dirty="0" smtClean="0"/>
              <a:t>L’enseignant écrit un mot au tableau (puis un groupe de mots, une phrase…). Les élèves lisent. On leur demande, ensuite, de bien regarder le mot et de se dire les lettres. Ils ferment alors les yeux et essayent de voir le mot. Ils vérifient s’ils s’en souvenaient bien. L’enseignant efface le mot et les élèves l’écrivent. </a:t>
            </a:r>
          </a:p>
          <a:p>
            <a:endParaRPr lang="fr-FR" dirty="0" smtClean="0"/>
          </a:p>
          <a:p>
            <a:r>
              <a:rPr lang="fr-FR" b="1" dirty="0" smtClean="0"/>
              <a:t>La copie retournée </a:t>
            </a:r>
            <a:r>
              <a:rPr lang="fr-FR" dirty="0" smtClean="0"/>
              <a:t>Le texte est affiché derrière les élèves (ou la feuille est collée au recto de la page du cahier), ils doivent mémoriser un mot ou un groupe de mots avant de copier. </a:t>
            </a:r>
          </a:p>
          <a:p>
            <a:endParaRPr lang="fr-FR" dirty="0" smtClean="0"/>
          </a:p>
          <a:p>
            <a:r>
              <a:rPr lang="fr-FR" b="1" dirty="0" smtClean="0"/>
              <a:t>La copie au verso :  </a:t>
            </a:r>
            <a:r>
              <a:rPr lang="fr-FR" dirty="0" smtClean="0"/>
              <a:t>On donne à chacun, sur une feuille lignée, un groupe de mots, une phrase ou un texte, connu et compris des élèves. Le support pourra être lu au préalable à haute voix par l’enseignant. La consigne est de recopier au verso de la feuille. La taille, la disposition, la difficulté du support obéiront à une logique de progression (on commencera par un groupe de mots, un texte très court constitué de phrases simples). L’intérêt est ici de dégager des stratégies de copie de phrase efficaces. Les élèves les plus rapides seront amenés à exposer leur façon de faire. L’activité s’accompagne d’une auto évaluation : « De combien de temps ai-je besoin pour recopier un texte de N signes sans aucune erreur ?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7738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Consigne : Copier  seulement le ou les mots manquants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Afficher la liste des mots issus d’une liste de mots analogique, demander aux élèves de les lire.</a:t>
            </a:r>
            <a:r>
              <a:rPr lang="fr-FR" baseline="0" dirty="0" smtClean="0"/>
              <a:t> </a:t>
            </a:r>
            <a:r>
              <a:rPr lang="fr-FR" dirty="0" smtClean="0"/>
              <a:t> </a:t>
            </a:r>
          </a:p>
          <a:p>
            <a:r>
              <a:rPr lang="fr-FR" dirty="0" smtClean="0"/>
              <a:t>Afficher la nouvelle liste de mots avec le ou les mots manquants que les élèves vont</a:t>
            </a:r>
            <a:r>
              <a:rPr lang="fr-FR" baseline="0" dirty="0" smtClean="0"/>
              <a:t> écrire de mémoire. </a:t>
            </a:r>
            <a:endParaRPr lang="fr-FR"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545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Consigne : Copier  seulement le ou les mots manquants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Afficher la liste des mots issus d’une liste de mots analogique, demander aux élèves de les lire.</a:t>
            </a:r>
            <a:r>
              <a:rPr lang="fr-FR" baseline="0" dirty="0" smtClean="0"/>
              <a:t> </a:t>
            </a:r>
            <a:r>
              <a:rPr lang="fr-FR" dirty="0" smtClean="0"/>
              <a:t> </a:t>
            </a:r>
          </a:p>
          <a:p>
            <a:r>
              <a:rPr lang="fr-FR" dirty="0" smtClean="0"/>
              <a:t>Afficher la nouvelle liste de mots avec le ou les mots manquants que les élèves vont</a:t>
            </a:r>
            <a:r>
              <a:rPr lang="fr-FR" baseline="0" dirty="0" smtClean="0"/>
              <a:t> écrire de mémoire. </a:t>
            </a:r>
            <a:endParaRPr lang="fr-FR"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8871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Consigne : Copier  seulement le ou les mots manquants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Afficher la liste des mots issus d’une liste de mots analogique, demander aux élèves de les lire.</a:t>
            </a:r>
            <a:r>
              <a:rPr lang="fr-FR" baseline="0" dirty="0" smtClean="0"/>
              <a:t> </a:t>
            </a:r>
            <a:r>
              <a:rPr lang="fr-FR" dirty="0" smtClean="0"/>
              <a:t> </a:t>
            </a:r>
          </a:p>
          <a:p>
            <a:r>
              <a:rPr lang="fr-FR" dirty="0" smtClean="0"/>
              <a:t>Afficher la nouvelle liste de mots avec le ou les mots manquants que les élèves vont</a:t>
            </a:r>
            <a:r>
              <a:rPr lang="fr-FR" baseline="0" dirty="0" smtClean="0"/>
              <a:t> écrire de mémoire. </a:t>
            </a:r>
            <a:endParaRPr lang="fr-FR"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9307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Copie bouchons une variante de la copie différée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44838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7007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794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29</a:t>
            </a:fld>
            <a:endParaRPr lang="fr-FR" dirty="0"/>
          </a:p>
        </p:txBody>
      </p:sp>
    </p:spTree>
    <p:extLst>
      <p:ext uri="{BB962C8B-B14F-4D97-AF65-F5344CB8AC3E}">
        <p14:creationId xmlns:p14="http://schemas.microsoft.com/office/powerpoint/2010/main" val="3658132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a:t>
            </a:r>
            <a:r>
              <a:rPr lang="fr-FR" baseline="0" dirty="0" smtClean="0"/>
              <a:t> volume 1 : </a:t>
            </a:r>
            <a:r>
              <a:rPr lang="fr-FR" dirty="0" smtClean="0"/>
              <a:t>CP/CE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2 : 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3 : CM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409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Attendus nombre de mots lus correctement</a:t>
            </a:r>
            <a:r>
              <a:rPr lang="fr-FR" baseline="0" dirty="0" smtClean="0"/>
              <a:t> </a:t>
            </a:r>
            <a:r>
              <a:rPr lang="fr-FR" dirty="0" smtClean="0"/>
              <a:t>en fin de CE1 71 mots lus en 1 minute</a:t>
            </a:r>
            <a:r>
              <a:rPr lang="fr-FR" baseline="0" dirty="0" smtClean="0"/>
              <a:t> 50 à la fin du CP.</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8799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a:t>
            </a:r>
            <a:r>
              <a:rPr lang="fr-FR" baseline="0" dirty="0" smtClean="0"/>
              <a:t> volume 1 : </a:t>
            </a:r>
            <a:r>
              <a:rPr lang="fr-FR" dirty="0" smtClean="0"/>
              <a:t>CP/CE proposer cette activité aux élèves dès qu’ils lisent plus de 20 mots en une minute avec un maximum de quatre erreurs</a:t>
            </a:r>
            <a:r>
              <a:rPr lang="fr-FR" baseline="0" dirty="0" smtClean="0"/>
              <a:t> dans un texte inconnu ne présentant pas de difficulté de décodage </a:t>
            </a:r>
            <a:r>
              <a:rPr lang="fr-FR" baseline="0" dirty="0" err="1" smtClean="0"/>
              <a:t>det</a:t>
            </a:r>
            <a:r>
              <a:rPr lang="fr-FR" baseline="0" dirty="0" smtClean="0"/>
              <a:t> de compréhension. </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2 : 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3 : CM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187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4987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a:t>
            </a:r>
            <a:r>
              <a:rPr lang="fr-FR" baseline="0" dirty="0" smtClean="0"/>
              <a:t> volume 1 : </a:t>
            </a:r>
            <a:r>
              <a:rPr lang="fr-FR" dirty="0" smtClean="0"/>
              <a:t>CP/CE proposer cette activité aux élèves dès qu’ils lisent plus de 20 mots en une minute avec un maximum de quatre erreurs</a:t>
            </a:r>
            <a:r>
              <a:rPr lang="fr-FR" baseline="0" dirty="0" smtClean="0"/>
              <a:t> dans un texte inconnu ne présentant pas de difficulté de décodage </a:t>
            </a:r>
            <a:r>
              <a:rPr lang="fr-FR" baseline="0" dirty="0" err="1" smtClean="0"/>
              <a:t>det</a:t>
            </a:r>
            <a:r>
              <a:rPr lang="fr-FR" baseline="0" dirty="0" smtClean="0"/>
              <a:t> de compréhension. </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2 : 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3 : CM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6070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615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Ces </a:t>
            </a:r>
            <a:r>
              <a:rPr kumimoji="0" lang="fr-F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habiletés, qui conduisent à une fluidité de lecture satisfaisante,  </a:t>
            </a:r>
            <a:r>
              <a:rPr kumimoji="0" lang="fr-F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t>doivent être travaillées dans l’ordinaire de la classe ou/et en remédiation et pas seulement évaluées.</a:t>
            </a:r>
            <a:endParaRPr kumimoji="0" lang="fr-F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fr-FR" b="0" dirty="0"/>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4</a:t>
            </a:fld>
            <a:endParaRPr lang="fr-FR" dirty="0"/>
          </a:p>
        </p:txBody>
      </p:sp>
    </p:spTree>
    <p:extLst>
      <p:ext uri="{BB962C8B-B14F-4D97-AF65-F5344CB8AC3E}">
        <p14:creationId xmlns:p14="http://schemas.microsoft.com/office/powerpoint/2010/main" val="731185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smtClean="0"/>
              <a:t>Les difficultés rencontrées :</a:t>
            </a:r>
          </a:p>
          <a:p>
            <a:endParaRPr lang="fr-FR" sz="1400" b="1" dirty="0" smtClean="0"/>
          </a:p>
          <a:p>
            <a:r>
              <a:rPr lang="fr-FR" sz="1400" b="1" dirty="0" smtClean="0"/>
              <a:t>-</a:t>
            </a:r>
            <a:r>
              <a:rPr lang="fr-FR" sz="1400" b="1" baseline="0" dirty="0" smtClean="0"/>
              <a:t> </a:t>
            </a:r>
            <a:r>
              <a:rPr lang="fr-FR" sz="1400" b="0" dirty="0" smtClean="0"/>
              <a:t>Incapacité à déchiffrer certains mots car impossible de décoder les syllabes ou un nombre de syllabes suffisant</a:t>
            </a:r>
          </a:p>
          <a:p>
            <a:r>
              <a:rPr lang="fr-FR" sz="1400" b="0" dirty="0" smtClean="0"/>
              <a:t>-</a:t>
            </a:r>
            <a:r>
              <a:rPr lang="fr-FR" sz="1400" b="0" baseline="0" dirty="0" smtClean="0"/>
              <a:t> </a:t>
            </a:r>
            <a:r>
              <a:rPr lang="fr-FR" sz="1400" b="0" dirty="0" smtClean="0"/>
              <a:t>Difficulté à reconnaître certains mots</a:t>
            </a:r>
          </a:p>
          <a:p>
            <a:r>
              <a:rPr lang="fr-FR" sz="1400" b="0" dirty="0" smtClean="0"/>
              <a:t>-</a:t>
            </a:r>
            <a:r>
              <a:rPr lang="fr-FR" sz="1400" b="0" baseline="0" dirty="0" smtClean="0"/>
              <a:t> </a:t>
            </a:r>
            <a:r>
              <a:rPr lang="fr-FR" sz="1400" b="0" dirty="0" smtClean="0"/>
              <a:t>Absence d’horizon d’attente, pas de référence à l’univers de référence du texte</a:t>
            </a:r>
          </a:p>
          <a:p>
            <a:endParaRPr lang="fr-FR" sz="1400" b="0" dirty="0" smtClean="0"/>
          </a:p>
          <a:p>
            <a:endParaRPr lang="fr-FR" sz="1400" b="0" dirty="0" smtClean="0"/>
          </a:p>
          <a:p>
            <a:endParaRPr lang="fr-FR" sz="1400" b="1" dirty="0" smtClean="0"/>
          </a:p>
          <a:p>
            <a:r>
              <a:rPr lang="fr-FR" sz="1400" b="1" dirty="0" smtClean="0"/>
              <a:t>Pour pouvoir lire de manière fluide et expressive,</a:t>
            </a:r>
            <a:r>
              <a:rPr lang="fr-FR" sz="1400" b="1" baseline="0" dirty="0" smtClean="0"/>
              <a:t> nous devons mobiliser un certain nombre de compétences: </a:t>
            </a:r>
            <a:r>
              <a:rPr lang="fr-FR" sz="1400" b="1" dirty="0" smtClean="0"/>
              <a:t> </a:t>
            </a:r>
          </a:p>
          <a:p>
            <a:r>
              <a:rPr lang="fr-FR" sz="1400" dirty="0" smtClean="0"/>
              <a:t>-</a:t>
            </a:r>
            <a:r>
              <a:rPr lang="fr-FR" sz="1400" baseline="0" dirty="0" smtClean="0"/>
              <a:t> </a:t>
            </a:r>
            <a:r>
              <a:rPr lang="fr-FR" sz="1400" dirty="0" smtClean="0"/>
              <a:t>Déchiffrer rapidement les mots. Pour ce faire, le texte doit présenter un taux de </a:t>
            </a:r>
            <a:r>
              <a:rPr lang="fr-FR" sz="1400" dirty="0" err="1" smtClean="0"/>
              <a:t>déchiffrabilité</a:t>
            </a:r>
            <a:r>
              <a:rPr lang="fr-FR" sz="1400" dirty="0" smtClean="0"/>
              <a:t> suffisamment élevé. A partir de quel seuil la lecture vous a-t-elle paru facile ? Remarque : la maitrise des R.G.P. diffère d’un élève à l’autre. Point de vigilance :  proposer aux élèves des textes hautement déchiffrables pour les entraîner à la lecture fluide et expressive d’un texte. </a:t>
            </a:r>
          </a:p>
          <a:p>
            <a:r>
              <a:rPr lang="fr-FR" sz="1400" dirty="0" smtClean="0"/>
              <a:t>-</a:t>
            </a:r>
            <a:r>
              <a:rPr lang="fr-FR" sz="1400" baseline="0" dirty="0" smtClean="0"/>
              <a:t> </a:t>
            </a:r>
            <a:r>
              <a:rPr lang="fr-FR" sz="1400" dirty="0" smtClean="0"/>
              <a:t>Identifier rapide des mots par la voie directe ce qui permet de détourner son attention du code pour aller vers la construction du sens,</a:t>
            </a:r>
            <a:r>
              <a:rPr lang="fr-FR" sz="1400" baseline="0" dirty="0" smtClean="0"/>
              <a:t> la compréhension du texte.</a:t>
            </a:r>
            <a:endParaRPr lang="fr-FR" sz="1400" dirty="0" smtClean="0"/>
          </a:p>
          <a:p>
            <a:r>
              <a:rPr lang="fr-FR" sz="1400" dirty="0" smtClean="0"/>
              <a:t>-</a:t>
            </a:r>
            <a:r>
              <a:rPr lang="fr-FR" sz="1400" baseline="0" dirty="0" smtClean="0"/>
              <a:t> </a:t>
            </a:r>
            <a:r>
              <a:rPr lang="fr-FR" sz="1400" dirty="0" smtClean="0"/>
              <a:t>Mobiliser des compétences </a:t>
            </a:r>
            <a:r>
              <a:rPr lang="fr-FR" sz="1400" dirty="0" err="1" smtClean="0"/>
              <a:t>inférentielles</a:t>
            </a:r>
            <a:r>
              <a:rPr lang="fr-FR" sz="1400" dirty="0" smtClean="0"/>
              <a:t>, notamment ici des  connaissances littéraires qui  participent  à construire du sens : quand on a identifié qu’il s’agit de « Pierre et le loup », la lecture devient plus facile.</a:t>
            </a:r>
          </a:p>
          <a:p>
            <a:r>
              <a:rPr lang="fr-FR" sz="1400" dirty="0" smtClean="0"/>
              <a:t>-</a:t>
            </a:r>
            <a:r>
              <a:rPr lang="fr-FR" sz="1400" baseline="0" dirty="0" smtClean="0"/>
              <a:t> </a:t>
            </a:r>
            <a:r>
              <a:rPr lang="fr-FR" sz="1400" dirty="0" smtClean="0"/>
              <a:t>Mobiliser des compétences linguistiques (syntaxe et vocabulaire).</a:t>
            </a:r>
          </a:p>
          <a:p>
            <a:r>
              <a:rPr lang="fr-FR" sz="1400" dirty="0" smtClean="0"/>
              <a:t>-mobiliser des compétences d’autorégulation après avoir émis des hypothèses concernant la reconnaissance des mots</a:t>
            </a:r>
          </a:p>
          <a:p>
            <a:endParaRPr lang="fr-FR" sz="140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F49C37-B1A7-4F00-A199-B28759607E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99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Importance de la vitesse de progression dans l’étude des correspondances</a:t>
            </a:r>
            <a:r>
              <a:rPr lang="fr-FR" baseline="0" dirty="0" smtClean="0"/>
              <a:t> graphèmes-phonèmes.</a:t>
            </a:r>
          </a:p>
          <a:p>
            <a:r>
              <a:rPr lang="fr-FR" baseline="0" dirty="0" smtClean="0"/>
              <a:t>Importance du taux de </a:t>
            </a:r>
            <a:r>
              <a:rPr lang="fr-FR" baseline="0" dirty="0" err="1" smtClean="0"/>
              <a:t>déchiffrabilité</a:t>
            </a:r>
            <a:r>
              <a:rPr lang="fr-FR" baseline="0" dirty="0" smtClean="0"/>
              <a:t> des textes</a:t>
            </a:r>
          </a:p>
          <a:p>
            <a:r>
              <a:rPr lang="fr-FR" baseline="0" dirty="0" smtClean="0"/>
              <a:t>Entraînement à la lecture à voix haute dès fin janvier février au CP à pour suivre autant que de besoin sous l’autorité du maître. </a:t>
            </a:r>
          </a:p>
          <a:p>
            <a:r>
              <a:rPr lang="fr-FR" baseline="0" dirty="0" smtClean="0"/>
              <a:t>Importance des tâches d’écriture.</a:t>
            </a:r>
          </a:p>
          <a:p>
            <a:r>
              <a:rPr lang="fr-FR" baseline="0" dirty="0" smtClean="0"/>
              <a:t>Travail sur la </a:t>
            </a:r>
            <a:r>
              <a:rPr lang="fr-FR" baseline="0" smtClean="0"/>
              <a:t>compréhension autonome.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723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078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mn-lt"/>
                <a:ea typeface="+mn-ea"/>
                <a:cs typeface="+mn-cs"/>
              </a:rPr>
              <a:t>Mise en place d’ateliers de lecture sur la semaine : quatre ateliers sont proposés.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mn-lt"/>
                <a:ea typeface="+mn-ea"/>
                <a:cs typeface="+mn-cs"/>
              </a:rPr>
              <a:t>Le contenu des ateliers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mn-lt"/>
                <a:ea typeface="+mn-ea"/>
                <a:cs typeface="+mn-cs"/>
              </a:rPr>
              <a:t>- quatre ateliers de fluence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mn-lt"/>
                <a:ea typeface="+mn-ea"/>
                <a:cs typeface="+mn-cs"/>
              </a:rPr>
              <a:t>- un atelier de fluence avec l’enseignant(e) et trois autres ateliers en autonomie (réinvestissement sur d’autres sous-domaines de la lecture et de l’écriture)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404040"/>
              </a:solidFill>
              <a:effectLst/>
              <a:uLnTx/>
              <a:uFillTx/>
              <a:latin typeface="+mn-lt"/>
              <a:ea typeface="+mn-ea"/>
              <a:cs typeface="+mn-cs"/>
            </a:endParaRPr>
          </a:p>
          <a:p>
            <a:r>
              <a:rPr lang="fr-FR" b="1" dirty="0" smtClean="0"/>
              <a:t>Travail en binôme</a:t>
            </a:r>
            <a:r>
              <a:rPr lang="fr-FR" b="1" baseline="0" dirty="0" smtClean="0"/>
              <a:t> : </a:t>
            </a:r>
          </a:p>
          <a:p>
            <a:r>
              <a:rPr lang="fr-FR" dirty="0" smtClean="0"/>
              <a:t>-</a:t>
            </a:r>
            <a:r>
              <a:rPr lang="fr-FR" baseline="0" dirty="0" smtClean="0"/>
              <a:t> </a:t>
            </a:r>
            <a:r>
              <a:rPr lang="fr-FR" dirty="0" smtClean="0"/>
              <a:t>On travaille en classe entière pendant une semaine. </a:t>
            </a:r>
          </a:p>
          <a:p>
            <a:r>
              <a:rPr lang="fr-FR" dirty="0" smtClean="0"/>
              <a:t>-</a:t>
            </a:r>
            <a:r>
              <a:rPr lang="fr-FR" baseline="0" dirty="0" smtClean="0"/>
              <a:t> </a:t>
            </a:r>
            <a:r>
              <a:rPr lang="fr-FR" dirty="0" smtClean="0"/>
              <a:t>Par exemple, chaque élève lit oralement la série (de syllabes, de mots, de phrases) ou le texte. Tous les autres élèves notent les erreurs et apportent des conseils pour améliorer la fluidité.</a:t>
            </a:r>
          </a:p>
          <a:p>
            <a:r>
              <a:rPr lang="fr-FR" dirty="0" smtClean="0"/>
              <a:t>-</a:t>
            </a:r>
            <a:r>
              <a:rPr lang="fr-FR" baseline="0" dirty="0" smtClean="0"/>
              <a:t> </a:t>
            </a:r>
            <a:r>
              <a:rPr lang="fr-FR" dirty="0" smtClean="0"/>
              <a:t>On note le nombre d’éléments correctement lus : c’est le score à faire progresser.</a:t>
            </a:r>
          </a:p>
          <a:p>
            <a:r>
              <a:rPr lang="fr-FR" dirty="0" smtClean="0"/>
              <a:t>- On passe seulement, ensuite,  au travail en binôme avec un lecteur et un correcteur.</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0580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2h de travail en fluence par semaine 6 X 15 min + 30 min par exemple. </a:t>
            </a:r>
            <a:endParaRPr lang="fr-FR" dirty="0"/>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9</a:t>
            </a:fld>
            <a:endParaRPr lang="fr-FR" dirty="0"/>
          </a:p>
        </p:txBody>
      </p:sp>
    </p:spTree>
    <p:extLst>
      <p:ext uri="{BB962C8B-B14F-4D97-AF65-F5344CB8AC3E}">
        <p14:creationId xmlns:p14="http://schemas.microsoft.com/office/powerpoint/2010/main" val="3653234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re 1"/>
          <p:cNvSpPr>
            <a:spLocks noGrp="1"/>
          </p:cNvSpPr>
          <p:nvPr>
            <p:ph type="ctrTitle"/>
          </p:nvPr>
        </p:nvSpPr>
        <p:spPr>
          <a:xfrm>
            <a:off x="838200" y="533400"/>
            <a:ext cx="8458200" cy="1828800"/>
          </a:xfrm>
        </p:spPr>
        <p:txBody>
          <a:bodyPr rtlCol="0" anchor="b">
            <a:normAutofit/>
          </a:bodyPr>
          <a:lstStyle>
            <a:lvl1pPr algn="l">
              <a:defRPr sz="4400"/>
            </a:lvl1pPr>
          </a:lstStyle>
          <a:p>
            <a:pPr rtl="0"/>
            <a:r>
              <a:rPr lang="fr-FR" smtClean="0"/>
              <a:t>Modifiez le style du titre</a:t>
            </a:r>
            <a:endParaRPr lang="fr-FR" dirty="0"/>
          </a:p>
        </p:txBody>
      </p:sp>
      <p:sp>
        <p:nvSpPr>
          <p:cNvPr id="3" name="Sous-titre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smtClean="0"/>
              <a:t>Modifier le style des sous-titres du masque</a:t>
            </a:r>
            <a:endParaRPr lang="fr-FR"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eux images avec légende">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re 1"/>
          <p:cNvSpPr>
            <a:spLocks noGrp="1"/>
          </p:cNvSpPr>
          <p:nvPr>
            <p:ph type="title"/>
          </p:nvPr>
        </p:nvSpPr>
        <p:spPr>
          <a:xfrm>
            <a:off x="1028580" y="5791200"/>
            <a:ext cx="8115419" cy="701674"/>
          </a:xfrm>
        </p:spPr>
        <p:txBody>
          <a:bodyPr vert="horz" lIns="91440" tIns="45720" rIns="91440" bIns="45720" rtlCol="0" anchor="b">
            <a:normAutofit/>
          </a:bodyPr>
          <a:lstStyle>
            <a:lvl1pPr rtl="0">
              <a:defRPr lang="en-US" sz="2400">
                <a:solidFill>
                  <a:schemeClr val="accent1"/>
                </a:solidFill>
              </a:defRPr>
            </a:lvl1pPr>
          </a:lstStyle>
          <a:p>
            <a:pPr lvl="0" rtl="0"/>
            <a:r>
              <a:rPr lang="fr-FR" smtClean="0"/>
              <a:t>Modifiez le style du titre</a:t>
            </a:r>
            <a:endParaRPr lang="fr-FR" dirty="0"/>
          </a:p>
        </p:txBody>
      </p:sp>
      <p:sp>
        <p:nvSpPr>
          <p:cNvPr id="7" name="Forme libre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Espace réservé d’image 14" descr="Espace réservé vide pour ajouter une image. Cliquez sur l’espace réservé et sélectionnez l’image à ajouter"/>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17" name="Espace réservé du texte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r-FR" smtClean="0"/>
              <a:t>Modifier les styles du texte du masque</a:t>
            </a:r>
          </a:p>
        </p:txBody>
      </p:sp>
      <p:sp>
        <p:nvSpPr>
          <p:cNvPr id="18" name="Forme libre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9" name="Espace réservé d’image 18" descr="Espace réservé vide pour ajouter une image. Cliquez sur l’espace réservé et sélectionnez l’image à ajouter"/>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20" name="Espace réservé du texte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r-FR" smtClean="0"/>
              <a:t>Modifier les styles du texte du masque</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rois images avec légende">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re 1"/>
          <p:cNvSpPr>
            <a:spLocks noGrp="1"/>
          </p:cNvSpPr>
          <p:nvPr>
            <p:ph type="title"/>
          </p:nvPr>
        </p:nvSpPr>
        <p:spPr>
          <a:xfrm>
            <a:off x="1028580" y="5305424"/>
            <a:ext cx="8104083" cy="579921"/>
          </a:xfrm>
        </p:spPr>
        <p:txBody>
          <a:bodyPr rtlCol="0">
            <a:normAutofit/>
          </a:bodyPr>
          <a:lstStyle>
            <a:lvl1pPr rtl="0">
              <a:defRPr sz="2400">
                <a:solidFill>
                  <a:schemeClr val="accent1"/>
                </a:solidFill>
              </a:defRPr>
            </a:lvl1pPr>
          </a:lstStyle>
          <a:p>
            <a:pPr rtl="0"/>
            <a:r>
              <a:rPr lang="fr-FR" smtClean="0"/>
              <a:t>Modifiez le style du titre</a:t>
            </a:r>
            <a:endParaRPr lang="fr-FR" dirty="0"/>
          </a:p>
        </p:txBody>
      </p:sp>
      <p:sp>
        <p:nvSpPr>
          <p:cNvPr id="7" name="Forme libre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Espace réservé d’image 14" descr="Espace réservé vide pour ajouter une image. Cliquez sur l’espace réservé et sélectionnez l’image à ajouter"/>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18" name="Forme libre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9" name="Espace réservé d’image 18" descr="Espace réservé vide pour ajouter une image. Cliquez sur l’espace réservé et sélectionnez l’image à ajouter"/>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2" name="Forme libre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3" name="Espace réservé d’image 12" descr="Espace réservé vide pour ajouter une image. Cliquez sur l’espace réservé et sélectionnez l’image à ajouter"/>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7" name="Espace réservé du texte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r-FR" smtClean="0"/>
              <a:t>Modifier les styles du texte du masque</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inq images">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re 1"/>
          <p:cNvSpPr>
            <a:spLocks noGrp="1"/>
          </p:cNvSpPr>
          <p:nvPr>
            <p:ph type="title"/>
          </p:nvPr>
        </p:nvSpPr>
        <p:spPr>
          <a:xfrm>
            <a:off x="9677400" y="365126"/>
            <a:ext cx="2133600" cy="1539874"/>
          </a:xfrm>
        </p:spPr>
        <p:txBody>
          <a:bodyPr vert="horz" lIns="91440" tIns="45720" rIns="91440" bIns="45720" rtlCol="0" anchor="b">
            <a:normAutofit/>
          </a:bodyPr>
          <a:lstStyle>
            <a:lvl1pPr rtl="0">
              <a:defRPr lang="en-US" sz="2400">
                <a:solidFill>
                  <a:schemeClr val="accent1"/>
                </a:solidFill>
              </a:defRPr>
            </a:lvl1pPr>
          </a:lstStyle>
          <a:p>
            <a:pPr lvl="0" rtl="0"/>
            <a:r>
              <a:rPr lang="fr-FR" smtClean="0"/>
              <a:t>Modifiez le style du titre</a:t>
            </a:r>
            <a:endParaRPr lang="fr-FR" dirty="0"/>
          </a:p>
        </p:txBody>
      </p:sp>
      <p:sp>
        <p:nvSpPr>
          <p:cNvPr id="8" name="Forme libre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9" name="Espace réservé d’image 8" descr="Espace réservé vide pour ajouter une image. Cliquez sur l’espace réservé et sélectionnez l’image à ajouter"/>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10" name="Forme libre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1" name="Espace réservé d’image 10" descr="Espace réservé vide pour ajouter une image. Cliquez sur l’espace réservé et sélectionnez l’image à ajouter"/>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2" name="Forme libre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3" name="Espace réservé d’image 12" descr="Espace réservé vide pour ajouter une image. Cliquez sur l’espace réservé et sélectionnez l’image à ajouter"/>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4" name="Forme libre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Espace réservé d’image 14" descr="Espace réservé vide pour ajouter une image. Cliquez sur l’espace réservé et sélectionnez l’image à ajouter"/>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20" name="Forme libre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21" name="Espace réservé d’image 20" descr="Espace réservé vide pour ajouter une image. Cliquez sur l’espace réservé et sélectionnez l’image à ajouter"/>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texte vertical 2"/>
          <p:cNvSpPr>
            <a:spLocks noGrp="1"/>
          </p:cNvSpPr>
          <p:nvPr>
            <p:ph type="body" orient="vert" idx="1"/>
          </p:nvPr>
        </p:nvSpPr>
        <p:spPr/>
        <p:txBody>
          <a:bodyPr vert="eaVert"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dirty="0"/>
              <a:t>Ajouter un pied de page</a:t>
            </a:r>
          </a:p>
        </p:txBody>
      </p:sp>
      <p:sp>
        <p:nvSpPr>
          <p:cNvPr id="4" name="Espace réservé de la date 3"/>
          <p:cNvSpPr>
            <a:spLocks noGrp="1"/>
          </p:cNvSpPr>
          <p:nvPr>
            <p:ph type="dt" sz="half" idx="10"/>
          </p:nvPr>
        </p:nvSpPr>
        <p:spPr/>
        <p:txBody>
          <a:bodyPr rtlCol="0"/>
          <a:lstStyle/>
          <a:p>
            <a:pPr rtl="0"/>
            <a:fld id="{1294E1AF-F367-4865-BA74-EDF0F852D77C}" type="datetime1">
              <a:rPr lang="fr-FR" smtClean="0"/>
              <a:t>29/09/2020</a:t>
            </a:fld>
            <a:endParaRPr lang="fr-FR" dirty="0"/>
          </a:p>
        </p:txBody>
      </p:sp>
      <p:sp>
        <p:nvSpPr>
          <p:cNvPr id="6" name="Espace réservé du numéro de diapositive 5"/>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365125"/>
            <a:ext cx="1828799" cy="4940300"/>
          </a:xfrm>
        </p:spPr>
        <p:txBody>
          <a:bodyPr vert="eaVert" rtlCol="0"/>
          <a:lstStyle/>
          <a:p>
            <a:pPr rtl="0"/>
            <a:r>
              <a:rPr lang="fr-FR" smtClean="0"/>
              <a:t>Modifiez le style du titre</a:t>
            </a:r>
            <a:endParaRPr lang="fr-FR" dirty="0"/>
          </a:p>
        </p:txBody>
      </p:sp>
      <p:sp>
        <p:nvSpPr>
          <p:cNvPr id="3" name="Espace réservé du texte vertical 2"/>
          <p:cNvSpPr>
            <a:spLocks noGrp="1"/>
          </p:cNvSpPr>
          <p:nvPr>
            <p:ph type="body" orient="vert" idx="1"/>
          </p:nvPr>
        </p:nvSpPr>
        <p:spPr>
          <a:xfrm>
            <a:off x="1524000" y="365125"/>
            <a:ext cx="6858000" cy="4940300"/>
          </a:xfrm>
        </p:spPr>
        <p:txBody>
          <a:bodyPr vert="eaVert"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dirty="0"/>
              <a:t>Ajouter un pied de page</a:t>
            </a:r>
          </a:p>
        </p:txBody>
      </p:sp>
      <p:sp>
        <p:nvSpPr>
          <p:cNvPr id="4" name="Espace réservé de la date 3"/>
          <p:cNvSpPr>
            <a:spLocks noGrp="1"/>
          </p:cNvSpPr>
          <p:nvPr>
            <p:ph type="dt" sz="half" idx="10"/>
          </p:nvPr>
        </p:nvSpPr>
        <p:spPr/>
        <p:txBody>
          <a:bodyPr rtlCol="0"/>
          <a:lstStyle/>
          <a:p>
            <a:pPr rtl="0"/>
            <a:fld id="{D9302DB4-B99F-436E-8BF3-92AFCB61F7B0}" type="datetime1">
              <a:rPr lang="fr-FR" smtClean="0"/>
              <a:t>29/09/2020</a:t>
            </a:fld>
            <a:endParaRPr lang="fr-FR" dirty="0"/>
          </a:p>
        </p:txBody>
      </p:sp>
      <p:sp>
        <p:nvSpPr>
          <p:cNvPr id="6" name="Espace réservé du numéro de diapositive 5"/>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contenu 2"/>
          <p:cNvSpPr>
            <a:spLocks noGrp="1"/>
          </p:cNvSpPr>
          <p:nvPr>
            <p:ph idx="1"/>
          </p:nvPr>
        </p:nvSpPr>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dirty="0"/>
              <a:t>Ajouter un pied de page</a:t>
            </a:r>
          </a:p>
        </p:txBody>
      </p:sp>
      <p:sp>
        <p:nvSpPr>
          <p:cNvPr id="4" name="Espace réservé de la date 3"/>
          <p:cNvSpPr>
            <a:spLocks noGrp="1"/>
          </p:cNvSpPr>
          <p:nvPr>
            <p:ph type="dt" sz="half" idx="10"/>
          </p:nvPr>
        </p:nvSpPr>
        <p:spPr/>
        <p:txBody>
          <a:bodyPr rtlCol="0"/>
          <a:lstStyle/>
          <a:p>
            <a:pPr rtl="0"/>
            <a:fld id="{FA42DC1E-4709-4051-8E2E-B3BD13229A4A}" type="datetime1">
              <a:rPr lang="fr-FR" smtClean="0"/>
              <a:t>29/09/2020</a:t>
            </a:fld>
            <a:endParaRPr lang="fr-FR" dirty="0"/>
          </a:p>
        </p:txBody>
      </p:sp>
      <p:sp>
        <p:nvSpPr>
          <p:cNvPr id="6" name="Espace réservé du numéro de diapositive 5"/>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re 1"/>
          <p:cNvSpPr>
            <a:spLocks noGrp="1"/>
          </p:cNvSpPr>
          <p:nvPr>
            <p:ph type="title"/>
          </p:nvPr>
        </p:nvSpPr>
        <p:spPr>
          <a:xfrm>
            <a:off x="3352800" y="533400"/>
            <a:ext cx="7315200" cy="1828800"/>
          </a:xfrm>
        </p:spPr>
        <p:txBody>
          <a:bodyPr rtlCol="0" anchor="b">
            <a:normAutofit/>
          </a:bodyPr>
          <a:lstStyle>
            <a:lvl1pPr>
              <a:defRPr sz="4400"/>
            </a:lvl1pPr>
          </a:lstStyle>
          <a:p>
            <a:pPr rtl="0"/>
            <a:r>
              <a:rPr lang="fr-FR" smtClean="0"/>
              <a:t>Modifiez le style du titre</a:t>
            </a:r>
            <a:endParaRPr lang="fr-FR" dirty="0"/>
          </a:p>
        </p:txBody>
      </p:sp>
      <p:sp>
        <p:nvSpPr>
          <p:cNvPr id="3" name="Espace réservé du texte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smtClean="0"/>
              <a:t>Modifier les styles du texte du masque</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contenu 2"/>
          <p:cNvSpPr>
            <a:spLocks noGrp="1"/>
          </p:cNvSpPr>
          <p:nvPr>
            <p:ph sz="half" idx="1"/>
          </p:nvPr>
        </p:nvSpPr>
        <p:spPr>
          <a:xfrm>
            <a:off x="1524000" y="1825625"/>
            <a:ext cx="4389120" cy="3474720"/>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4" name="Espace réservé du contenu 3"/>
          <p:cNvSpPr>
            <a:spLocks noGrp="1"/>
          </p:cNvSpPr>
          <p:nvPr>
            <p:ph sz="half" idx="2"/>
          </p:nvPr>
        </p:nvSpPr>
        <p:spPr>
          <a:xfrm>
            <a:off x="6278880" y="1825625"/>
            <a:ext cx="4389120" cy="3474720"/>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6" name="Espace réservé du pied de page 5"/>
          <p:cNvSpPr>
            <a:spLocks noGrp="1"/>
          </p:cNvSpPr>
          <p:nvPr>
            <p:ph type="ftr" sz="quarter" idx="11"/>
          </p:nvPr>
        </p:nvSpPr>
        <p:spPr/>
        <p:txBody>
          <a:bodyPr rtlCol="0"/>
          <a:lstStyle/>
          <a:p>
            <a:pPr rtl="0"/>
            <a:r>
              <a:rPr lang="fr-FR" dirty="0"/>
              <a:t>Ajouter un pied de page</a:t>
            </a:r>
          </a:p>
        </p:txBody>
      </p:sp>
      <p:sp>
        <p:nvSpPr>
          <p:cNvPr id="5" name="Espace réservé de la date 4"/>
          <p:cNvSpPr>
            <a:spLocks noGrp="1"/>
          </p:cNvSpPr>
          <p:nvPr>
            <p:ph type="dt" sz="half" idx="10"/>
          </p:nvPr>
        </p:nvSpPr>
        <p:spPr/>
        <p:txBody>
          <a:bodyPr rtlCol="0"/>
          <a:lstStyle/>
          <a:p>
            <a:pPr rtl="0"/>
            <a:fld id="{6796CBAD-CBE2-4AF8-ABE3-C2DF3DB84E6D}" type="datetime1">
              <a:rPr lang="fr-FR" smtClean="0"/>
              <a:t>29/09/2020</a:t>
            </a:fld>
            <a:endParaRPr lang="fr-FR" dirty="0"/>
          </a:p>
        </p:txBody>
      </p:sp>
      <p:sp>
        <p:nvSpPr>
          <p:cNvPr id="7" name="Espace réservé du numéro de diapositive 6"/>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texte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smtClean="0"/>
              <a:t>Modifier les styles du texte du masque</a:t>
            </a:r>
          </a:p>
        </p:txBody>
      </p:sp>
      <p:sp>
        <p:nvSpPr>
          <p:cNvPr id="4" name="Espace réservé du contenu 3"/>
          <p:cNvSpPr>
            <a:spLocks noGrp="1"/>
          </p:cNvSpPr>
          <p:nvPr>
            <p:ph sz="half" idx="2"/>
          </p:nvPr>
        </p:nvSpPr>
        <p:spPr>
          <a:xfrm>
            <a:off x="1524000" y="2624666"/>
            <a:ext cx="4389120" cy="2675467"/>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texte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smtClean="0"/>
              <a:t>Modifier les styles du texte du masque</a:t>
            </a:r>
          </a:p>
        </p:txBody>
      </p:sp>
      <p:sp>
        <p:nvSpPr>
          <p:cNvPr id="6" name="Espace réservé du contenu 5"/>
          <p:cNvSpPr>
            <a:spLocks noGrp="1"/>
          </p:cNvSpPr>
          <p:nvPr>
            <p:ph sz="quarter" idx="4"/>
          </p:nvPr>
        </p:nvSpPr>
        <p:spPr>
          <a:xfrm>
            <a:off x="6278880" y="2624666"/>
            <a:ext cx="4389120" cy="2675467"/>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8" name="Espace réservé du pied de page 7"/>
          <p:cNvSpPr>
            <a:spLocks noGrp="1"/>
          </p:cNvSpPr>
          <p:nvPr>
            <p:ph type="ftr" sz="quarter" idx="11"/>
          </p:nvPr>
        </p:nvSpPr>
        <p:spPr/>
        <p:txBody>
          <a:bodyPr rtlCol="0"/>
          <a:lstStyle/>
          <a:p>
            <a:pPr rtl="0"/>
            <a:r>
              <a:rPr lang="fr-FR" dirty="0"/>
              <a:t>Ajouter un pied de page</a:t>
            </a:r>
          </a:p>
        </p:txBody>
      </p:sp>
      <p:sp>
        <p:nvSpPr>
          <p:cNvPr id="7" name="Espace réservé de la date 6"/>
          <p:cNvSpPr>
            <a:spLocks noGrp="1"/>
          </p:cNvSpPr>
          <p:nvPr>
            <p:ph type="dt" sz="half" idx="10"/>
          </p:nvPr>
        </p:nvSpPr>
        <p:spPr/>
        <p:txBody>
          <a:bodyPr rtlCol="0"/>
          <a:lstStyle/>
          <a:p>
            <a:pPr rtl="0"/>
            <a:fld id="{5AC3244F-8DA4-4C21-BB69-CFB0A41D509D}" type="datetime1">
              <a:rPr lang="fr-FR" smtClean="0"/>
              <a:t>29/09/2020</a:t>
            </a:fld>
            <a:endParaRPr lang="fr-FR" dirty="0"/>
          </a:p>
        </p:txBody>
      </p:sp>
      <p:sp>
        <p:nvSpPr>
          <p:cNvPr id="9" name="Espace réservé du numéro de diapositive 8"/>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4" name="Espace réservé du pied de page 3"/>
          <p:cNvSpPr>
            <a:spLocks noGrp="1"/>
          </p:cNvSpPr>
          <p:nvPr>
            <p:ph type="ftr" sz="quarter" idx="11"/>
          </p:nvPr>
        </p:nvSpPr>
        <p:spPr/>
        <p:txBody>
          <a:bodyPr rtlCol="0"/>
          <a:lstStyle/>
          <a:p>
            <a:pPr rtl="0"/>
            <a:r>
              <a:rPr lang="fr-FR" dirty="0"/>
              <a:t>Ajouter un pied de page</a:t>
            </a:r>
          </a:p>
        </p:txBody>
      </p:sp>
      <p:sp>
        <p:nvSpPr>
          <p:cNvPr id="3" name="Espace réservé de la date 2"/>
          <p:cNvSpPr>
            <a:spLocks noGrp="1"/>
          </p:cNvSpPr>
          <p:nvPr>
            <p:ph type="dt" sz="half" idx="10"/>
          </p:nvPr>
        </p:nvSpPr>
        <p:spPr/>
        <p:txBody>
          <a:bodyPr rtlCol="0"/>
          <a:lstStyle/>
          <a:p>
            <a:pPr rtl="0"/>
            <a:fld id="{19650D94-49FE-4EF9-9362-FDA185D81EF1}" type="datetime1">
              <a:rPr lang="fr-FR" smtClean="0"/>
              <a:t>29/09/2020</a:t>
            </a:fld>
            <a:endParaRPr lang="fr-FR" dirty="0"/>
          </a:p>
        </p:txBody>
      </p:sp>
      <p:sp>
        <p:nvSpPr>
          <p:cNvPr id="5" name="Espace réservé du numéro de diapositive 4"/>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rtlCol="0"/>
          <a:lstStyle/>
          <a:p>
            <a:pPr rtl="0"/>
            <a:r>
              <a:rPr lang="fr-FR" dirty="0"/>
              <a:t>Ajouter un pied de page</a:t>
            </a:r>
          </a:p>
        </p:txBody>
      </p:sp>
      <p:sp>
        <p:nvSpPr>
          <p:cNvPr id="2" name="Espace réservé de la date 1"/>
          <p:cNvSpPr>
            <a:spLocks noGrp="1"/>
          </p:cNvSpPr>
          <p:nvPr>
            <p:ph type="dt" sz="half" idx="10"/>
          </p:nvPr>
        </p:nvSpPr>
        <p:spPr/>
        <p:txBody>
          <a:bodyPr rtlCol="0"/>
          <a:lstStyle/>
          <a:p>
            <a:pPr rtl="0"/>
            <a:fld id="{7E8B4022-5C45-438F-8B77-8C7C72994E20}" type="datetime1">
              <a:rPr lang="fr-FR" smtClean="0"/>
              <a:t>29/09/2020</a:t>
            </a:fld>
            <a:endParaRPr lang="fr-FR" dirty="0"/>
          </a:p>
        </p:txBody>
      </p:sp>
      <p:sp>
        <p:nvSpPr>
          <p:cNvPr id="4" name="Espace réservé du numéro de diapositive 3"/>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lstStyle>
            <a:lvl1pPr>
              <a:defRPr sz="3200"/>
            </a:lvl1pPr>
          </a:lstStyle>
          <a:p>
            <a:pPr rtl="0"/>
            <a:r>
              <a:rPr lang="fr-FR" smtClean="0"/>
              <a:t>Modifiez le style du titre</a:t>
            </a:r>
            <a:endParaRPr lang="fr-FR" dirty="0"/>
          </a:p>
        </p:txBody>
      </p:sp>
      <p:sp>
        <p:nvSpPr>
          <p:cNvPr id="3" name="Espace réservé du contenu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4" name="Espace réservé du texte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smtClean="0"/>
              <a:t>Modifier les styles du texte du masque</a:t>
            </a:r>
          </a:p>
        </p:txBody>
      </p:sp>
      <p:sp>
        <p:nvSpPr>
          <p:cNvPr id="6" name="Espace réservé du pied de page 5"/>
          <p:cNvSpPr>
            <a:spLocks noGrp="1"/>
          </p:cNvSpPr>
          <p:nvPr>
            <p:ph type="ftr" sz="quarter" idx="11"/>
          </p:nvPr>
        </p:nvSpPr>
        <p:spPr/>
        <p:txBody>
          <a:bodyPr rtlCol="0"/>
          <a:lstStyle/>
          <a:p>
            <a:pPr rtl="0"/>
            <a:r>
              <a:rPr lang="fr-FR" dirty="0"/>
              <a:t>Ajouter un pied de page</a:t>
            </a:r>
          </a:p>
        </p:txBody>
      </p:sp>
      <p:sp>
        <p:nvSpPr>
          <p:cNvPr id="5" name="Espace réservé de la date 4"/>
          <p:cNvSpPr>
            <a:spLocks noGrp="1"/>
          </p:cNvSpPr>
          <p:nvPr>
            <p:ph type="dt" sz="half" idx="10"/>
          </p:nvPr>
        </p:nvSpPr>
        <p:spPr/>
        <p:txBody>
          <a:bodyPr rtlCol="0"/>
          <a:lstStyle/>
          <a:p>
            <a:pPr rtl="0"/>
            <a:fld id="{C933764E-6E49-4A74-8EF9-1C60545889B2}" type="datetime1">
              <a:rPr lang="fr-FR" smtClean="0"/>
              <a:t>29/09/2020</a:t>
            </a:fld>
            <a:endParaRPr lang="fr-FR" dirty="0"/>
          </a:p>
        </p:txBody>
      </p:sp>
      <p:sp>
        <p:nvSpPr>
          <p:cNvPr id="7" name="Espace réservé du numéro de diapositive 6"/>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8" name="Forme libre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rtlCol="0" anchor="t" anchorCtr="0" compatLnSpc="1">
            <a:prstTxWarp prst="textNoShape">
              <a:avLst/>
            </a:prstTxWarp>
          </a:bodyPr>
          <a:lstStyle/>
          <a:p>
            <a:pPr rtl="0"/>
            <a:endParaRPr lang="fr-FR" dirty="0"/>
          </a:p>
        </p:txBody>
      </p:sp>
      <p:sp>
        <p:nvSpPr>
          <p:cNvPr id="2" name="Titre 1"/>
          <p:cNvSpPr>
            <a:spLocks noGrp="1"/>
          </p:cNvSpPr>
          <p:nvPr>
            <p:ph type="title"/>
          </p:nvPr>
        </p:nvSpPr>
        <p:spPr/>
        <p:txBody>
          <a:bodyPr rtlCol="0" anchor="b"/>
          <a:lstStyle>
            <a:lvl1pPr>
              <a:defRPr sz="3200"/>
            </a:lvl1pPr>
          </a:lstStyle>
          <a:p>
            <a:pPr rtl="0"/>
            <a:r>
              <a:rPr lang="fr-FR" smtClean="0"/>
              <a:t>Modifiez le style du titre</a:t>
            </a:r>
            <a:endParaRPr lang="fr-FR" dirty="0"/>
          </a:p>
        </p:txBody>
      </p:sp>
      <p:sp>
        <p:nvSpPr>
          <p:cNvPr id="12" name="Espace réservé d’image 11" descr="Espace réservé vide pour ajouter une image. Cliquez sur l’espace réservé et sélectionnez l’image à ajouter"/>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smtClean="0"/>
              <a:t>Cliquez sur l'icône pour ajouter une image</a:t>
            </a:r>
            <a:endParaRPr lang="fr-FR" dirty="0"/>
          </a:p>
        </p:txBody>
      </p:sp>
      <p:sp>
        <p:nvSpPr>
          <p:cNvPr id="4" name="Espace réservé du texte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smtClean="0"/>
              <a:t>Modifier les styles du texte du masque</a:t>
            </a:r>
          </a:p>
        </p:txBody>
      </p:sp>
      <p:sp>
        <p:nvSpPr>
          <p:cNvPr id="6" name="Espace réservé du pied de page 5"/>
          <p:cNvSpPr>
            <a:spLocks noGrp="1"/>
          </p:cNvSpPr>
          <p:nvPr>
            <p:ph type="ftr" sz="quarter" idx="11"/>
          </p:nvPr>
        </p:nvSpPr>
        <p:spPr/>
        <p:txBody>
          <a:bodyPr rtlCol="0"/>
          <a:lstStyle/>
          <a:p>
            <a:pPr rtl="0"/>
            <a:r>
              <a:rPr lang="fr-FR" dirty="0"/>
              <a:t>Ajouter un pied de page</a:t>
            </a:r>
          </a:p>
        </p:txBody>
      </p:sp>
      <p:sp>
        <p:nvSpPr>
          <p:cNvPr id="5" name="Espace réservé de la date 4"/>
          <p:cNvSpPr>
            <a:spLocks noGrp="1"/>
          </p:cNvSpPr>
          <p:nvPr>
            <p:ph type="dt" sz="half" idx="10"/>
          </p:nvPr>
        </p:nvSpPr>
        <p:spPr/>
        <p:txBody>
          <a:bodyPr rtlCol="0"/>
          <a:lstStyle/>
          <a:p>
            <a:pPr rtl="0"/>
            <a:fld id="{8EA51BFD-03A4-450D-A290-326093085876}" type="datetime1">
              <a:rPr lang="fr-FR" smtClean="0"/>
              <a:t>29/09/2020</a:t>
            </a:fld>
            <a:endParaRPr lang="fr-FR" dirty="0"/>
          </a:p>
        </p:txBody>
      </p:sp>
      <p:sp>
        <p:nvSpPr>
          <p:cNvPr id="7" name="Espace réservé du numéro de diapositive 6"/>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Espace réservé du titre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5" name="Espace réservé du pied de page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fr-FR" dirty="0"/>
              <a:t>Ajouter un pied de page</a:t>
            </a:r>
          </a:p>
        </p:txBody>
      </p:sp>
      <p:sp>
        <p:nvSpPr>
          <p:cNvPr id="4" name="Espace réservé de la date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pPr rtl="0"/>
            <a:fld id="{02A11481-B14E-4F2A-93AB-42A644786676}" type="datetime1">
              <a:rPr lang="fr-FR" smtClean="0"/>
              <a:t>29/09/2020</a:t>
            </a:fld>
            <a:endParaRPr lang="fr-FR" dirty="0"/>
          </a:p>
        </p:txBody>
      </p:sp>
      <p:sp>
        <p:nvSpPr>
          <p:cNvPr id="6" name="Espace réservé du numéro de diapositive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fr-FR" smtClean="0"/>
              <a:pPr rtl="0"/>
              <a:t>‹N°›</a:t>
            </a:fld>
            <a:endParaRPr lang="fr-FR"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uscol.education.fr/cid107470/francais-cycle-2-lecture-et-comprehension-de-l-ecrit.html#lien1" TargetMode="External"/><Relationship Id="rId7" Type="http://schemas.openxmlformats.org/officeDocument/2006/relationships/hyperlink" Target="http://www.maitresseuh.fr/aider-les-eleves-a-lire-plus-vite-lecture-rapide-fluence-et-cie-a112931214"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anagraph.ens-lyon.fr/" TargetMode="External"/><Relationship Id="rId5" Type="http://schemas.openxmlformats.org/officeDocument/2006/relationships/hyperlink" Target="http://www.cognisciences.com/accueil/outils/article/e-l-fe-evaluation-de-la-lecture-en-fluence" TargetMode="External"/><Relationship Id="rId4" Type="http://schemas.openxmlformats.org/officeDocument/2006/relationships/hyperlink" Target="https://www.editions-cigale.com/catalogue?niveau=All&amp;competence=122&amp;dispositif=All&amp;meilleur=All&amp;meilleur=All&amp;bambin=All&amp;bambin=All&amp;langage=All&amp;langage=All&amp;lecture=All&amp;lecture=Al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hyperlink" Target="https://classe-a-12.beta.gouv.fr/"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eduscol.education.fr/cid107470/francais-cycle-2-lecture-et-comprehension-de-l-ecrit.html#lien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cache.media.eduscol.education.fr/file/Reussite/41/3/RA16_C2_FRA_CopieSituationCP_843413.pdf" TargetMode="External"/><Relationship Id="rId5" Type="http://schemas.openxmlformats.org/officeDocument/2006/relationships/image" Target="../media/image21.png"/><Relationship Id="rId4" Type="http://schemas.openxmlformats.org/officeDocument/2006/relationships/hyperlink" Target="https://cache.media.eduscol.education.fr/file/Ecriture/05/2/RA16_C2_FRA_Ecriture_geste-ecrit-copie_Sequence-Copie-CE1_827052.pd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classe-a-12.beta.gouv.fr/" TargetMode="External"/><Relationship Id="rId5" Type="http://schemas.openxmlformats.org/officeDocument/2006/relationships/image" Target="../media/image2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hyperlink" Target="https://www.editions-cigale.com/videos/revenir-sur-les-erreurs-de-decodage" TargetMode="External"/><Relationship Id="rId3" Type="http://schemas.openxmlformats.org/officeDocument/2006/relationships/hyperlink" Target="Vid&#233;os%20Fluence/Anticiper%20les%20mots%20difficiles%20&#224;%20lire%20&#201;ditions%20de%20la%20Cigale.mp4" TargetMode="External"/><Relationship Id="rId7" Type="http://schemas.openxmlformats.org/officeDocument/2006/relationships/hyperlink" Target="Vid&#233;os%20Fluence/Revenir%20sur%20les%20erreurs%20de%20d&#233;codage%20&#201;ditions%20de%20la%20Cigale.mp4"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www.editions-cigale.com/videos/expliquer-le-sens-des-mots" TargetMode="External"/><Relationship Id="rId5" Type="http://schemas.openxmlformats.org/officeDocument/2006/relationships/hyperlink" Target="Vid&#233;os%20Fluence/Expliquer%20le%20sens%20des%20mots%20&#201;ditions%20de%20la%20Cigale.mp4" TargetMode="External"/><Relationship Id="rId10" Type="http://schemas.openxmlformats.org/officeDocument/2006/relationships/hyperlink" Target="https://www.editions-cigale.com/videos/mesurer-les-progres" TargetMode="External"/><Relationship Id="rId4" Type="http://schemas.openxmlformats.org/officeDocument/2006/relationships/hyperlink" Target="https://www.editions-cigale.com/videos/anticiper-les-mots-difficiles-a-lire" TargetMode="External"/><Relationship Id="rId9" Type="http://schemas.openxmlformats.org/officeDocument/2006/relationships/hyperlink" Target="Vid&#233;os%20Fluence/Mesurer%20les%20progr&#232;s%20&#201;ditions%20de%20la%20Cigale.mp4"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Fiche%20ressource%20Fluence/Fiche%20ressource%20Fluence%20_document%20de%20travail%20du%2008%20janv%2020.pdf"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38200" y="533400"/>
            <a:ext cx="9794304" cy="1828800"/>
          </a:xfrm>
        </p:spPr>
        <p:txBody>
          <a:bodyPr rtlCol="0">
            <a:normAutofit/>
          </a:bodyPr>
          <a:lstStyle/>
          <a:p>
            <a:pPr rtl="0"/>
            <a:r>
              <a:rPr lang="fr-FR" dirty="0" smtClean="0">
                <a:latin typeface="Calibri" panose="020F0502020204030204" pitchFamily="34" charset="0"/>
              </a:rPr>
              <a:t>Fluence de lecture au CE </a:t>
            </a:r>
            <a:r>
              <a:rPr lang="fr-FR" sz="2800" dirty="0" smtClean="0">
                <a:latin typeface="Calibri" panose="020F0502020204030204" pitchFamily="34" charset="0"/>
              </a:rPr>
              <a:t>suite…</a:t>
            </a:r>
            <a:r>
              <a:rPr lang="fr-FR" dirty="0" smtClean="0">
                <a:latin typeface="Calibri" panose="020F0502020204030204" pitchFamily="34" charset="0"/>
              </a:rPr>
              <a:t/>
            </a:r>
            <a:br>
              <a:rPr lang="fr-FR" dirty="0" smtClean="0">
                <a:latin typeface="Calibri" panose="020F0502020204030204" pitchFamily="34" charset="0"/>
              </a:rPr>
            </a:br>
            <a:r>
              <a:rPr lang="fr-FR" dirty="0" smtClean="0">
                <a:latin typeface="Calibri" panose="020F0502020204030204" pitchFamily="34" charset="0"/>
              </a:rPr>
              <a:t>Formation circonscription Romans Isère</a:t>
            </a:r>
            <a:endParaRPr lang="fr-FR" dirty="0">
              <a:latin typeface="Calibri" panose="020F0502020204030204" pitchFamily="34" charset="0"/>
            </a:endParaRPr>
          </a:p>
        </p:txBody>
      </p:sp>
      <p:sp>
        <p:nvSpPr>
          <p:cNvPr id="3" name="Sous-titre 2"/>
          <p:cNvSpPr>
            <a:spLocks noGrp="1"/>
          </p:cNvSpPr>
          <p:nvPr>
            <p:ph type="subTitle" idx="1"/>
          </p:nvPr>
        </p:nvSpPr>
        <p:spPr/>
        <p:txBody>
          <a:bodyPr rtlCol="0"/>
          <a:lstStyle/>
          <a:p>
            <a:r>
              <a:rPr lang="fr-FR" dirty="0" smtClean="0">
                <a:latin typeface="Calibri" panose="020F0502020204030204" pitchFamily="34" charset="0"/>
              </a:rPr>
              <a:t>Présentiel septembre 2020  -  GDML 26</a:t>
            </a:r>
            <a:br>
              <a:rPr lang="fr-FR" dirty="0" smtClean="0">
                <a:latin typeface="Calibri" panose="020F0502020204030204" pitchFamily="34" charset="0"/>
              </a:rPr>
            </a:br>
            <a:r>
              <a:rPr lang="fr-FR" sz="1600" dirty="0" smtClean="0">
                <a:latin typeface="Calibri" panose="020F0502020204030204" pitchFamily="34" charset="0"/>
              </a:rPr>
              <a:t>Marina </a:t>
            </a:r>
            <a:r>
              <a:rPr lang="fr-FR" sz="1600" dirty="0">
                <a:latin typeface="Calibri" panose="020F0502020204030204" pitchFamily="34" charset="0"/>
              </a:rPr>
              <a:t>Liautard CPC </a:t>
            </a:r>
            <a:r>
              <a:rPr lang="fr-FR" sz="1600" dirty="0" smtClean="0">
                <a:latin typeface="Calibri" panose="020F0502020204030204" pitchFamily="34" charset="0"/>
              </a:rPr>
              <a:t> IEN Romans Isère</a:t>
            </a:r>
            <a:endParaRPr lang="fr-FR" sz="1600" dirty="0">
              <a:latin typeface="Calibri" panose="020F0502020204030204" pitchFamily="34" charset="0"/>
            </a:endParaRP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10" y="260648"/>
            <a:ext cx="11809312" cy="720080"/>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
            </a:r>
            <a:br>
              <a:rPr lang="fr-FR" sz="2800" b="1" dirty="0" smtClean="0">
                <a:solidFill>
                  <a:schemeClr val="accent1">
                    <a:lumMod val="60000"/>
                    <a:lumOff val="40000"/>
                  </a:schemeClr>
                </a:solidFill>
                <a:latin typeface="Calibri" panose="020F0502020204030204" pitchFamily="34" charset="0"/>
              </a:rPr>
            </a:br>
            <a:r>
              <a:rPr lang="fr-FR" sz="2800" b="1" dirty="0">
                <a:solidFill>
                  <a:schemeClr val="accent1">
                    <a:lumMod val="60000"/>
                    <a:lumOff val="40000"/>
                  </a:schemeClr>
                </a:solidFill>
                <a:latin typeface="Calibri" panose="020F0502020204030204" pitchFamily="34" charset="0"/>
              </a:rPr>
              <a:t/>
            </a:r>
            <a:br>
              <a:rPr lang="fr-FR" sz="2800" b="1" dirty="0">
                <a:solidFill>
                  <a:schemeClr val="accent1">
                    <a:lumMod val="60000"/>
                    <a:lumOff val="40000"/>
                  </a:schemeClr>
                </a:solidFill>
                <a:latin typeface="Calibri" panose="020F0502020204030204" pitchFamily="34" charset="0"/>
              </a:rPr>
            </a:br>
            <a:r>
              <a:rPr lang="fr-FR" sz="2800" b="1" dirty="0" smtClean="0">
                <a:solidFill>
                  <a:schemeClr val="accent1">
                    <a:lumMod val="60000"/>
                    <a:lumOff val="40000"/>
                  </a:schemeClr>
                </a:solidFill>
                <a:latin typeface="Calibri" panose="020F0502020204030204" pitchFamily="34" charset="0"/>
              </a:rPr>
              <a:t/>
            </a:r>
            <a:br>
              <a:rPr lang="fr-FR" sz="2800" b="1" dirty="0" smtClean="0">
                <a:solidFill>
                  <a:schemeClr val="accent1">
                    <a:lumMod val="60000"/>
                    <a:lumOff val="40000"/>
                  </a:schemeClr>
                </a:solidFill>
                <a:latin typeface="Calibri" panose="020F0502020204030204" pitchFamily="34" charset="0"/>
              </a:rPr>
            </a:br>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a:t>
            </a:r>
            <a:r>
              <a:rPr lang="fr-FR" sz="2800" b="1" dirty="0" smtClean="0">
                <a:solidFill>
                  <a:schemeClr val="accent1">
                    <a:lumMod val="60000"/>
                    <a:lumOff val="40000"/>
                  </a:schemeClr>
                </a:solidFill>
                <a:latin typeface="Calibri" panose="020F0502020204030204" pitchFamily="34" charset="0"/>
              </a:rPr>
              <a:t>classe ? </a:t>
            </a:r>
            <a:br>
              <a:rPr lang="fr-FR" sz="2800" b="1" dirty="0" smtClean="0">
                <a:solidFill>
                  <a:schemeClr val="accent1">
                    <a:lumMod val="60000"/>
                    <a:lumOff val="40000"/>
                  </a:schemeClr>
                </a:solidFill>
                <a:latin typeface="Calibri" panose="020F0502020204030204" pitchFamily="34" charset="0"/>
              </a:rPr>
            </a:br>
            <a:r>
              <a:rPr lang="fr-FR" sz="2400" b="1" dirty="0" smtClean="0">
                <a:solidFill>
                  <a:schemeClr val="accent1">
                    <a:lumMod val="60000"/>
                    <a:lumOff val="40000"/>
                  </a:schemeClr>
                </a:solidFill>
                <a:latin typeface="Calibri" panose="020F0502020204030204" pitchFamily="34" charset="0"/>
              </a:rPr>
              <a:t>Des outils, des pistes, des activités  </a:t>
            </a:r>
            <a:endParaRPr lang="fr-FR" sz="2400" b="1" dirty="0">
              <a:solidFill>
                <a:schemeClr val="accent1">
                  <a:lumMod val="60000"/>
                  <a:lumOff val="40000"/>
                </a:schemeClr>
              </a:solidFill>
              <a:latin typeface="Calibri" panose="020F0502020204030204" pitchFamily="34" charset="0"/>
            </a:endParaRPr>
          </a:p>
        </p:txBody>
      </p:sp>
      <p:sp>
        <p:nvSpPr>
          <p:cNvPr id="3" name="ZoneTexte 2"/>
          <p:cNvSpPr txBox="1"/>
          <p:nvPr/>
        </p:nvSpPr>
        <p:spPr>
          <a:xfrm>
            <a:off x="263352" y="775113"/>
            <a:ext cx="11377264" cy="6278642"/>
          </a:xfrm>
          <a:prstGeom prst="rect">
            <a:avLst/>
          </a:prstGeom>
          <a:noFill/>
        </p:spPr>
        <p:txBody>
          <a:bodyPr wrap="square" rtlCol="0">
            <a:spAutoFit/>
          </a:bodyPr>
          <a:lstStyle/>
          <a:p>
            <a:pPr lvl="0"/>
            <a:endParaRPr lang="fr-FR" sz="1200" b="1" dirty="0">
              <a:solidFill>
                <a:srgbClr val="404040"/>
              </a:solidFill>
              <a:latin typeface="Calibri" panose="020F0502020204030204" pitchFamily="34" charset="0"/>
            </a:endParaRPr>
          </a:p>
          <a:p>
            <a:pPr marL="342900" indent="-342900">
              <a:buFontTx/>
              <a:buChar char="-"/>
            </a:pPr>
            <a:r>
              <a:rPr lang="fr-FR" sz="2400" dirty="0">
                <a:solidFill>
                  <a:srgbClr val="404040"/>
                </a:solidFill>
                <a:latin typeface="Calibri" panose="020F0502020204030204" pitchFamily="34" charset="0"/>
              </a:rPr>
              <a:t>Guides pour enseigner la lecture et l’écriture au CP et au CE1 </a:t>
            </a:r>
            <a:endParaRPr lang="fr-FR" sz="2400" dirty="0" smtClean="0">
              <a:solidFill>
                <a:srgbClr val="404040"/>
              </a:solidFill>
              <a:latin typeface="Calibri" panose="020F0502020204030204" pitchFamily="34" charset="0"/>
            </a:endParaRPr>
          </a:p>
          <a:p>
            <a:endParaRPr lang="fr-FR" sz="1200" dirty="0">
              <a:solidFill>
                <a:srgbClr val="404040"/>
              </a:solidFill>
              <a:latin typeface="Calibri" panose="020F0502020204030204" pitchFamily="34" charset="0"/>
            </a:endParaRPr>
          </a:p>
          <a:p>
            <a:pPr marL="342900" lvl="0" indent="-342900">
              <a:buFontTx/>
              <a:buChar char="-"/>
            </a:pPr>
            <a:r>
              <a:rPr lang="fr-FR" sz="2400" dirty="0" smtClean="0">
                <a:solidFill>
                  <a:srgbClr val="404040"/>
                </a:solidFill>
                <a:latin typeface="Calibri" panose="020F0502020204030204" pitchFamily="34" charset="0"/>
              </a:rPr>
              <a:t>Document </a:t>
            </a:r>
            <a:r>
              <a:rPr lang="fr-FR" sz="2400" dirty="0">
                <a:solidFill>
                  <a:srgbClr val="404040"/>
                </a:solidFill>
                <a:latin typeface="Calibri" panose="020F0502020204030204" pitchFamily="34" charset="0"/>
              </a:rPr>
              <a:t>EDUSCOL Français cycle 2 - Lecture et compréhension de l'écrit  </a:t>
            </a:r>
            <a:endParaRPr lang="fr-FR" sz="2400" dirty="0" smtClean="0">
              <a:solidFill>
                <a:srgbClr val="404040"/>
              </a:solidFill>
              <a:latin typeface="Calibri" panose="020F0502020204030204" pitchFamily="34" charset="0"/>
            </a:endParaRPr>
          </a:p>
          <a:p>
            <a:pPr lvl="0"/>
            <a:r>
              <a:rPr lang="fr-FR" sz="2400" dirty="0">
                <a:solidFill>
                  <a:srgbClr val="404040"/>
                </a:solidFill>
                <a:latin typeface="Calibri" panose="020F0502020204030204" pitchFamily="34" charset="0"/>
              </a:rPr>
              <a:t> </a:t>
            </a:r>
            <a:r>
              <a:rPr lang="fr-FR" sz="2400" dirty="0" smtClean="0">
                <a:solidFill>
                  <a:srgbClr val="404040"/>
                </a:solidFill>
                <a:latin typeface="Calibri" panose="020F0502020204030204" pitchFamily="34" charset="0"/>
              </a:rPr>
              <a:t>     </a:t>
            </a:r>
            <a:r>
              <a:rPr lang="fr-FR" sz="2400" dirty="0">
                <a:solidFill>
                  <a:srgbClr val="404040"/>
                </a:solidFill>
                <a:latin typeface="Calibri" panose="020F0502020204030204" pitchFamily="34" charset="0"/>
              </a:rPr>
              <a:t>Identifier les mots au cycle 2 Quelques exemples d'activités pour automatiser </a:t>
            </a:r>
            <a:r>
              <a:rPr lang="fr-FR" sz="2400" dirty="0" smtClean="0">
                <a:solidFill>
                  <a:srgbClr val="404040"/>
                </a:solidFill>
                <a:latin typeface="Calibri" panose="020F0502020204030204" pitchFamily="34" charset="0"/>
              </a:rPr>
              <a:t>le</a:t>
            </a:r>
          </a:p>
          <a:p>
            <a:pPr lvl="0"/>
            <a:r>
              <a:rPr lang="fr-FR" sz="2400" dirty="0">
                <a:solidFill>
                  <a:srgbClr val="404040"/>
                </a:solidFill>
                <a:latin typeface="Calibri" panose="020F0502020204030204" pitchFamily="34" charset="0"/>
              </a:rPr>
              <a:t> </a:t>
            </a:r>
            <a:r>
              <a:rPr lang="fr-FR" sz="2400" dirty="0" smtClean="0">
                <a:solidFill>
                  <a:srgbClr val="404040"/>
                </a:solidFill>
                <a:latin typeface="Calibri" panose="020F0502020204030204" pitchFamily="34" charset="0"/>
              </a:rPr>
              <a:t>     décodage</a:t>
            </a:r>
            <a:r>
              <a:rPr lang="fr-FR" sz="2400" dirty="0">
                <a:solidFill>
                  <a:srgbClr val="404040"/>
                </a:solidFill>
                <a:latin typeface="Calibri" panose="020F0502020204030204" pitchFamily="34" charset="0"/>
              </a:rPr>
              <a:t>: </a:t>
            </a:r>
            <a:endParaRPr lang="fr-FR" sz="2400" dirty="0" smtClean="0">
              <a:solidFill>
                <a:srgbClr val="404040"/>
              </a:solidFill>
              <a:latin typeface="Calibri" panose="020F0502020204030204" pitchFamily="34" charset="0"/>
            </a:endParaRPr>
          </a:p>
          <a:p>
            <a:pPr lvl="0"/>
            <a:r>
              <a:rPr lang="fr-FR" sz="2400" dirty="0">
                <a:solidFill>
                  <a:srgbClr val="404040"/>
                </a:solidFill>
                <a:latin typeface="Calibri" panose="020F0502020204030204" pitchFamily="34" charset="0"/>
              </a:rPr>
              <a:t> </a:t>
            </a:r>
            <a:r>
              <a:rPr lang="fr-FR" sz="2400" dirty="0" smtClean="0">
                <a:solidFill>
                  <a:srgbClr val="404040"/>
                </a:solidFill>
                <a:latin typeface="Calibri" panose="020F0502020204030204" pitchFamily="34" charset="0"/>
              </a:rPr>
              <a:t>     </a:t>
            </a:r>
            <a:r>
              <a:rPr lang="fr-FR" sz="2000" dirty="0">
                <a:solidFill>
                  <a:srgbClr val="404040"/>
                </a:solidFill>
                <a:latin typeface="Calibri" panose="020F0502020204030204" pitchFamily="34" charset="0"/>
                <a:hlinkClick r:id="rId3"/>
              </a:rPr>
              <a:t>https://eduscol.education.fr/cid107470/francais-cycle-2-lecture-et-comprehension-de-l-ecrit.html#lien1</a:t>
            </a:r>
            <a:r>
              <a:rPr lang="fr-FR" sz="2000" dirty="0">
                <a:solidFill>
                  <a:srgbClr val="404040"/>
                </a:solidFill>
                <a:latin typeface="Calibri" panose="020F0502020204030204" pitchFamily="34" charset="0"/>
              </a:rPr>
              <a:t> </a:t>
            </a:r>
            <a:endParaRPr lang="fr-FR" sz="2000" dirty="0" smtClean="0">
              <a:solidFill>
                <a:srgbClr val="404040"/>
              </a:solidFill>
              <a:latin typeface="Calibri" panose="020F0502020204030204" pitchFamily="34" charset="0"/>
            </a:endParaRPr>
          </a:p>
          <a:p>
            <a:pPr lvl="0"/>
            <a:r>
              <a:rPr lang="fr-FR" sz="2400" dirty="0" smtClean="0">
                <a:solidFill>
                  <a:srgbClr val="404040"/>
                </a:solidFill>
                <a:latin typeface="Calibri" panose="020F0502020204030204" pitchFamily="34" charset="0"/>
              </a:rPr>
              <a:t> </a:t>
            </a:r>
          </a:p>
          <a:p>
            <a:pPr marL="342900" lvl="0" indent="-342900">
              <a:buFontTx/>
              <a:buChar char="-"/>
            </a:pPr>
            <a:r>
              <a:rPr lang="fr-FR" sz="2400" dirty="0" smtClean="0">
                <a:solidFill>
                  <a:srgbClr val="404040"/>
                </a:solidFill>
                <a:latin typeface="Calibri" panose="020F0502020204030204" pitchFamily="34" charset="0"/>
              </a:rPr>
              <a:t>Fluence de lecture – Editions La Cigale: </a:t>
            </a:r>
            <a:r>
              <a:rPr lang="fr-FR" dirty="0">
                <a:solidFill>
                  <a:srgbClr val="67A2CE"/>
                </a:solidFill>
                <a:latin typeface="Calibri" panose="020F0502020204030204" pitchFamily="34" charset="0"/>
                <a:hlinkClick r:id="rId4"/>
              </a:rPr>
              <a:t>le site des éditions La Cigale</a:t>
            </a:r>
            <a:endParaRPr lang="fr-FR" dirty="0" smtClean="0">
              <a:solidFill>
                <a:srgbClr val="404040"/>
              </a:solidFill>
              <a:latin typeface="Calibri" panose="020F0502020204030204" pitchFamily="34" charset="0"/>
            </a:endParaRPr>
          </a:p>
          <a:p>
            <a:pPr lvl="0"/>
            <a:endParaRPr lang="fr-FR" sz="1200" dirty="0" smtClean="0">
              <a:solidFill>
                <a:srgbClr val="404040"/>
              </a:solidFill>
              <a:latin typeface="Calibri" panose="020F0502020204030204" pitchFamily="34" charset="0"/>
            </a:endParaRPr>
          </a:p>
          <a:p>
            <a:pPr marL="342900" lvl="0" indent="-342900">
              <a:buFontTx/>
              <a:buChar char="-"/>
            </a:pPr>
            <a:r>
              <a:rPr lang="fr-FR" sz="2400" dirty="0" smtClean="0">
                <a:solidFill>
                  <a:srgbClr val="404040"/>
                </a:solidFill>
                <a:latin typeface="Calibri" panose="020F0502020204030204" pitchFamily="34" charset="0"/>
              </a:rPr>
              <a:t>ELFE Evaluation de la </a:t>
            </a:r>
            <a:r>
              <a:rPr lang="fr-FR" sz="2400" dirty="0" err="1" smtClean="0">
                <a:solidFill>
                  <a:srgbClr val="404040"/>
                </a:solidFill>
                <a:latin typeface="Calibri" panose="020F0502020204030204" pitchFamily="34" charset="0"/>
              </a:rPr>
              <a:t>FluencE</a:t>
            </a:r>
            <a:r>
              <a:rPr lang="fr-FR" sz="2400" dirty="0" smtClean="0">
                <a:solidFill>
                  <a:srgbClr val="404040"/>
                </a:solidFill>
                <a:latin typeface="Calibri" panose="020F0502020204030204" pitchFamily="34" charset="0"/>
              </a:rPr>
              <a:t> :  </a:t>
            </a:r>
            <a:r>
              <a:rPr lang="fr-FR" sz="2400" dirty="0" smtClean="0">
                <a:solidFill>
                  <a:srgbClr val="404040"/>
                </a:solidFill>
                <a:latin typeface="Calibri" panose="020F0502020204030204" pitchFamily="34" charset="0"/>
                <a:hlinkClick r:id="rId5"/>
              </a:rPr>
              <a:t>http</a:t>
            </a:r>
            <a:r>
              <a:rPr lang="fr-FR" sz="2400" dirty="0">
                <a:solidFill>
                  <a:srgbClr val="404040"/>
                </a:solidFill>
                <a:latin typeface="Calibri" panose="020F0502020204030204" pitchFamily="34" charset="0"/>
                <a:hlinkClick r:id="rId5"/>
              </a:rPr>
              <a:t>://</a:t>
            </a:r>
            <a:r>
              <a:rPr lang="fr-FR" sz="2400" dirty="0" smtClean="0">
                <a:solidFill>
                  <a:srgbClr val="404040"/>
                </a:solidFill>
                <a:latin typeface="Calibri" panose="020F0502020204030204" pitchFamily="34" charset="0"/>
                <a:hlinkClick r:id="rId5"/>
              </a:rPr>
              <a:t>www.cognisciences.com/accueil/outils/article/e-l-fe-evaluation-de-la-lecture-en-fluence</a:t>
            </a:r>
            <a:r>
              <a:rPr lang="fr-FR" sz="2400" dirty="0" smtClean="0">
                <a:solidFill>
                  <a:srgbClr val="404040"/>
                </a:solidFill>
                <a:latin typeface="Calibri" panose="020F0502020204030204" pitchFamily="34" charset="0"/>
              </a:rPr>
              <a:t> </a:t>
            </a:r>
          </a:p>
          <a:p>
            <a:pPr lvl="0"/>
            <a:endParaRPr lang="fr-FR" sz="2400" dirty="0" smtClean="0">
              <a:solidFill>
                <a:srgbClr val="404040"/>
              </a:solidFill>
              <a:latin typeface="Calibri" panose="020F0502020204030204" pitchFamily="34" charset="0"/>
            </a:endParaRPr>
          </a:p>
          <a:p>
            <a:pPr marL="342900" lvl="0" indent="-342900">
              <a:buFontTx/>
              <a:buChar char="-"/>
            </a:pPr>
            <a:r>
              <a:rPr lang="fr-FR" sz="2400" dirty="0">
                <a:solidFill>
                  <a:srgbClr val="404040"/>
                </a:solidFill>
                <a:latin typeface="Calibri" panose="020F0502020204030204" pitchFamily="34" charset="0"/>
                <a:hlinkClick r:id="rId6"/>
              </a:rPr>
              <a:t>http://</a:t>
            </a:r>
            <a:r>
              <a:rPr lang="fr-FR" sz="2400" dirty="0" smtClean="0">
                <a:solidFill>
                  <a:srgbClr val="404040"/>
                </a:solidFill>
                <a:latin typeface="Calibri" panose="020F0502020204030204" pitchFamily="34" charset="0"/>
                <a:hlinkClick r:id="rId6"/>
              </a:rPr>
              <a:t>anagraph.ens-lyon.fr</a:t>
            </a:r>
            <a:r>
              <a:rPr lang="fr-FR" sz="2400" dirty="0" smtClean="0">
                <a:solidFill>
                  <a:srgbClr val="404040"/>
                </a:solidFill>
                <a:latin typeface="Calibri" panose="020F0502020204030204" pitchFamily="34" charset="0"/>
              </a:rPr>
              <a:t> </a:t>
            </a:r>
          </a:p>
          <a:p>
            <a:pPr lvl="0"/>
            <a:endParaRPr lang="fr-FR" sz="1200" dirty="0" smtClean="0">
              <a:solidFill>
                <a:srgbClr val="404040"/>
              </a:solidFill>
              <a:latin typeface="Calibri" panose="020F0502020204030204" pitchFamily="34" charset="0"/>
            </a:endParaRPr>
          </a:p>
          <a:p>
            <a:pPr marL="342900" indent="-342900">
              <a:buFontTx/>
              <a:buChar char="-"/>
            </a:pPr>
            <a:r>
              <a:rPr lang="fr-FR" sz="2400" dirty="0" smtClean="0">
                <a:solidFill>
                  <a:srgbClr val="404040"/>
                </a:solidFill>
                <a:latin typeface="Calibri" panose="020F0502020204030204" pitchFamily="34" charset="0"/>
              </a:rPr>
              <a:t>blog </a:t>
            </a:r>
            <a:r>
              <a:rPr lang="fr-FR" sz="2400" dirty="0">
                <a:solidFill>
                  <a:srgbClr val="404040"/>
                </a:solidFill>
                <a:latin typeface="Calibri" panose="020F0502020204030204" pitchFamily="34" charset="0"/>
              </a:rPr>
              <a:t>: www.maitresseuh.fr Lire plus vite </a:t>
            </a:r>
            <a:r>
              <a:rPr lang="fr-FR" sz="2400" dirty="0" smtClean="0">
                <a:solidFill>
                  <a:srgbClr val="404040"/>
                </a:solidFill>
                <a:latin typeface="Calibri" panose="020F0502020204030204" pitchFamily="34" charset="0"/>
              </a:rPr>
              <a:t>: </a:t>
            </a:r>
            <a:r>
              <a:rPr lang="fr-FR" sz="2400" dirty="0" smtClean="0">
                <a:solidFill>
                  <a:srgbClr val="404040"/>
                </a:solidFill>
                <a:latin typeface="Calibri" panose="020F0502020204030204" pitchFamily="34" charset="0"/>
                <a:hlinkClick r:id="rId7"/>
              </a:rPr>
              <a:t>http</a:t>
            </a:r>
            <a:r>
              <a:rPr lang="fr-FR" sz="2400" dirty="0">
                <a:solidFill>
                  <a:srgbClr val="404040"/>
                </a:solidFill>
                <a:latin typeface="Calibri" panose="020F0502020204030204" pitchFamily="34" charset="0"/>
                <a:hlinkClick r:id="rId7"/>
              </a:rPr>
              <a:t>://</a:t>
            </a:r>
            <a:r>
              <a:rPr lang="fr-FR" sz="2400" dirty="0" smtClean="0">
                <a:solidFill>
                  <a:srgbClr val="404040"/>
                </a:solidFill>
                <a:latin typeface="Calibri" panose="020F0502020204030204" pitchFamily="34" charset="0"/>
                <a:hlinkClick r:id="rId7"/>
              </a:rPr>
              <a:t>www.maitresseuh.fr/aider-les-eleves-a-lire-plus-vite-lecture-rapide-fluence-et-cie-a112931214</a:t>
            </a:r>
            <a:r>
              <a:rPr lang="fr-FR" sz="2400" dirty="0" smtClean="0">
                <a:solidFill>
                  <a:srgbClr val="404040"/>
                </a:solidFill>
                <a:latin typeface="Calibri" panose="020F0502020204030204" pitchFamily="34" charset="0"/>
              </a:rPr>
              <a:t>    </a:t>
            </a:r>
            <a:r>
              <a:rPr lang="fr-FR" b="1" i="1" dirty="0"/>
              <a:t>Aider les élèves à lire plus vite. Lecture rapide, fluence et </a:t>
            </a:r>
            <a:r>
              <a:rPr lang="fr-FR" b="1" i="1" dirty="0" err="1"/>
              <a:t>cie</a:t>
            </a:r>
            <a:endParaRPr lang="fr-FR" b="1" i="1" dirty="0"/>
          </a:p>
          <a:p>
            <a:pPr lvl="0"/>
            <a:endParaRPr lang="fr-FR" sz="2400" dirty="0">
              <a:solidFill>
                <a:srgbClr val="404040"/>
              </a:solidFill>
              <a:latin typeface="Calibri" panose="020F0502020204030204" pitchFamily="34" charset="0"/>
            </a:endParaRPr>
          </a:p>
        </p:txBody>
      </p:sp>
    </p:spTree>
    <p:extLst>
      <p:ext uri="{BB962C8B-B14F-4D97-AF65-F5344CB8AC3E}">
        <p14:creationId xmlns:p14="http://schemas.microsoft.com/office/powerpoint/2010/main" val="57152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35360" y="365126"/>
            <a:ext cx="11856640" cy="543594"/>
          </a:xfrm>
        </p:spPr>
        <p:txBody>
          <a:bodyPr>
            <a:normAutofit fontScale="90000"/>
          </a:bodyPr>
          <a:lstStyle/>
          <a:p>
            <a:r>
              <a:rPr lang="fr-FR" sz="2800" b="1" dirty="0">
                <a:solidFill>
                  <a:srgbClr val="A63121">
                    <a:lumMod val="60000"/>
                    <a:lumOff val="40000"/>
                  </a:srgbClr>
                </a:solidFill>
                <a:latin typeface="Calibri" panose="020F0502020204030204" pitchFamily="34" charset="0"/>
              </a:rPr>
              <a:t>Comment enseigner la fluence de lecture en </a:t>
            </a:r>
            <a:r>
              <a:rPr lang="fr-FR" sz="2800" b="1" dirty="0" smtClean="0">
                <a:solidFill>
                  <a:srgbClr val="A63121">
                    <a:lumMod val="60000"/>
                    <a:lumOff val="40000"/>
                  </a:srgbClr>
                </a:solidFill>
                <a:latin typeface="Calibri" panose="020F0502020204030204" pitchFamily="34" charset="0"/>
              </a:rPr>
              <a:t>classe ? </a:t>
            </a:r>
            <a:br>
              <a:rPr lang="fr-FR" sz="2800" b="1" dirty="0" smtClean="0">
                <a:solidFill>
                  <a:srgbClr val="A63121">
                    <a:lumMod val="60000"/>
                    <a:lumOff val="40000"/>
                  </a:srgbClr>
                </a:solidFill>
                <a:latin typeface="Calibri" panose="020F0502020204030204" pitchFamily="34" charset="0"/>
              </a:rPr>
            </a:br>
            <a:r>
              <a:rPr lang="fr-FR" sz="2700" b="1" dirty="0" smtClean="0">
                <a:solidFill>
                  <a:srgbClr val="A63121">
                    <a:lumMod val="60000"/>
                    <a:lumOff val="40000"/>
                  </a:srgbClr>
                </a:solidFill>
                <a:latin typeface="Calibri" panose="020F0502020204030204" pitchFamily="34" charset="0"/>
              </a:rPr>
              <a:t>Des ouvrages</a:t>
            </a:r>
            <a:endParaRPr lang="fr-FR" sz="2700" dirty="0"/>
          </a:p>
        </p:txBody>
      </p:sp>
      <p:pic>
        <p:nvPicPr>
          <p:cNvPr id="4" name="Image 3"/>
          <p:cNvPicPr>
            <a:picLocks noChangeAspect="1"/>
          </p:cNvPicPr>
          <p:nvPr/>
        </p:nvPicPr>
        <p:blipFill>
          <a:blip r:embed="rId3"/>
          <a:stretch>
            <a:fillRect/>
          </a:stretch>
        </p:blipFill>
        <p:spPr>
          <a:xfrm>
            <a:off x="2797975" y="517607"/>
            <a:ext cx="2305050" cy="3529389"/>
          </a:xfrm>
          <a:prstGeom prst="rect">
            <a:avLst/>
          </a:prstGeom>
        </p:spPr>
      </p:pic>
      <p:pic>
        <p:nvPicPr>
          <p:cNvPr id="8" name="Image 7"/>
          <p:cNvPicPr>
            <a:picLocks noChangeAspect="1"/>
          </p:cNvPicPr>
          <p:nvPr/>
        </p:nvPicPr>
        <p:blipFill>
          <a:blip r:embed="rId4"/>
          <a:stretch>
            <a:fillRect/>
          </a:stretch>
        </p:blipFill>
        <p:spPr>
          <a:xfrm>
            <a:off x="4759075" y="1700323"/>
            <a:ext cx="2376264" cy="3223358"/>
          </a:xfrm>
          <a:prstGeom prst="rect">
            <a:avLst/>
          </a:prstGeom>
        </p:spPr>
      </p:pic>
      <p:pic>
        <p:nvPicPr>
          <p:cNvPr id="9" name="Image 8"/>
          <p:cNvPicPr>
            <a:picLocks noChangeAspect="1"/>
          </p:cNvPicPr>
          <p:nvPr/>
        </p:nvPicPr>
        <p:blipFill>
          <a:blip r:embed="rId5"/>
          <a:stretch>
            <a:fillRect/>
          </a:stretch>
        </p:blipFill>
        <p:spPr>
          <a:xfrm>
            <a:off x="7514196" y="541472"/>
            <a:ext cx="2403221" cy="3434848"/>
          </a:xfrm>
          <a:prstGeom prst="rect">
            <a:avLst/>
          </a:prstGeom>
        </p:spPr>
      </p:pic>
      <p:pic>
        <p:nvPicPr>
          <p:cNvPr id="10" name="Image 9"/>
          <p:cNvPicPr>
            <a:picLocks noChangeAspect="1"/>
          </p:cNvPicPr>
          <p:nvPr/>
        </p:nvPicPr>
        <p:blipFill>
          <a:blip r:embed="rId6"/>
          <a:stretch>
            <a:fillRect/>
          </a:stretch>
        </p:blipFill>
        <p:spPr>
          <a:xfrm>
            <a:off x="9264352" y="2060848"/>
            <a:ext cx="2661105" cy="1955683"/>
          </a:xfrm>
          <a:prstGeom prst="rect">
            <a:avLst/>
          </a:prstGeom>
        </p:spPr>
      </p:pic>
      <p:pic>
        <p:nvPicPr>
          <p:cNvPr id="11" name="Image 10"/>
          <p:cNvPicPr>
            <a:picLocks noChangeAspect="1"/>
          </p:cNvPicPr>
          <p:nvPr/>
        </p:nvPicPr>
        <p:blipFill>
          <a:blip r:embed="rId7"/>
          <a:stretch>
            <a:fillRect/>
          </a:stretch>
        </p:blipFill>
        <p:spPr>
          <a:xfrm>
            <a:off x="335360" y="1221027"/>
            <a:ext cx="2356494" cy="3312368"/>
          </a:xfrm>
          <a:prstGeom prst="rect">
            <a:avLst/>
          </a:prstGeom>
        </p:spPr>
      </p:pic>
      <p:pic>
        <p:nvPicPr>
          <p:cNvPr id="2" name="Image 1"/>
          <p:cNvPicPr>
            <a:picLocks noChangeAspect="1"/>
          </p:cNvPicPr>
          <p:nvPr/>
        </p:nvPicPr>
        <p:blipFill>
          <a:blip r:embed="rId8"/>
          <a:stretch>
            <a:fillRect/>
          </a:stretch>
        </p:blipFill>
        <p:spPr>
          <a:xfrm>
            <a:off x="2495705" y="4170720"/>
            <a:ext cx="2459520" cy="2629220"/>
          </a:xfrm>
          <a:prstGeom prst="rect">
            <a:avLst/>
          </a:prstGeom>
        </p:spPr>
      </p:pic>
    </p:spTree>
    <p:extLst>
      <p:ext uri="{BB962C8B-B14F-4D97-AF65-F5344CB8AC3E}">
        <p14:creationId xmlns:p14="http://schemas.microsoft.com/office/powerpoint/2010/main" val="210863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9829800" cy="543594"/>
          </a:xfrm>
        </p:spPr>
        <p:txBody>
          <a:bodyPr/>
          <a:lstStyle/>
          <a:p>
            <a:r>
              <a:rPr lang="fr-FR" dirty="0" smtClean="0">
                <a:solidFill>
                  <a:srgbClr val="FF0000"/>
                </a:solidFill>
                <a:latin typeface="Calibri" panose="020F0502020204030204" pitchFamily="34" charset="0"/>
              </a:rPr>
              <a:t>Découvrir et s’approprier des outils </a:t>
            </a:r>
            <a:endParaRPr lang="fr-FR" dirty="0">
              <a:solidFill>
                <a:srgbClr val="FF0000"/>
              </a:solidFill>
              <a:latin typeface="Calibri" panose="020F0502020204030204" pitchFamily="34" charset="0"/>
            </a:endParaRPr>
          </a:p>
        </p:txBody>
      </p:sp>
      <p:pic>
        <p:nvPicPr>
          <p:cNvPr id="3" name="Image 2"/>
          <p:cNvPicPr>
            <a:picLocks noChangeAspect="1"/>
          </p:cNvPicPr>
          <p:nvPr/>
        </p:nvPicPr>
        <p:blipFill>
          <a:blip r:embed="rId2"/>
          <a:stretch>
            <a:fillRect/>
          </a:stretch>
        </p:blipFill>
        <p:spPr>
          <a:xfrm>
            <a:off x="5591944" y="1124744"/>
            <a:ext cx="2356494" cy="3312368"/>
          </a:xfrm>
          <a:prstGeom prst="rect">
            <a:avLst/>
          </a:prstGeom>
        </p:spPr>
      </p:pic>
      <p:pic>
        <p:nvPicPr>
          <p:cNvPr id="4" name="Image 3"/>
          <p:cNvPicPr/>
          <p:nvPr/>
        </p:nvPicPr>
        <p:blipFill>
          <a:blip r:embed="rId3"/>
          <a:stretch>
            <a:fillRect/>
          </a:stretch>
        </p:blipFill>
        <p:spPr>
          <a:xfrm>
            <a:off x="8616280" y="579740"/>
            <a:ext cx="3384376" cy="1714442"/>
          </a:xfrm>
          <a:prstGeom prst="rect">
            <a:avLst/>
          </a:prstGeom>
        </p:spPr>
      </p:pic>
      <p:pic>
        <p:nvPicPr>
          <p:cNvPr id="5" name="Image 4"/>
          <p:cNvPicPr>
            <a:picLocks noChangeAspect="1"/>
          </p:cNvPicPr>
          <p:nvPr/>
        </p:nvPicPr>
        <p:blipFill>
          <a:blip r:embed="rId4"/>
          <a:stretch>
            <a:fillRect/>
          </a:stretch>
        </p:blipFill>
        <p:spPr>
          <a:xfrm>
            <a:off x="8688288" y="2508796"/>
            <a:ext cx="3240360" cy="2074927"/>
          </a:xfrm>
          <a:prstGeom prst="rect">
            <a:avLst/>
          </a:prstGeom>
        </p:spPr>
      </p:pic>
      <p:sp>
        <p:nvSpPr>
          <p:cNvPr id="6" name="Rectangle 5"/>
          <p:cNvSpPr/>
          <p:nvPr/>
        </p:nvSpPr>
        <p:spPr>
          <a:xfrm>
            <a:off x="407368" y="1154191"/>
            <a:ext cx="3744416" cy="2279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B0F0"/>
                </a:solidFill>
              </a:rPr>
              <a:t>Mise en activité :</a:t>
            </a:r>
          </a:p>
          <a:p>
            <a:pPr algn="ctr"/>
            <a:r>
              <a:rPr lang="fr-FR" dirty="0" smtClean="0"/>
              <a:t>Consigne : Prendre connaissance des documents et en faire une présentation au reste du groupe.  </a:t>
            </a:r>
            <a:endParaRPr lang="fr-FR" dirty="0"/>
          </a:p>
        </p:txBody>
      </p:sp>
      <p:pic>
        <p:nvPicPr>
          <p:cNvPr id="8" name="Image 7"/>
          <p:cNvPicPr>
            <a:picLocks noChangeAspect="1"/>
          </p:cNvPicPr>
          <p:nvPr/>
        </p:nvPicPr>
        <p:blipFill>
          <a:blip r:embed="rId5"/>
          <a:stretch>
            <a:fillRect/>
          </a:stretch>
        </p:blipFill>
        <p:spPr>
          <a:xfrm>
            <a:off x="1903908" y="4005064"/>
            <a:ext cx="3020194" cy="1905987"/>
          </a:xfrm>
          <a:prstGeom prst="rect">
            <a:avLst/>
          </a:prstGeom>
        </p:spPr>
      </p:pic>
    </p:spTree>
    <p:extLst>
      <p:ext uri="{BB962C8B-B14F-4D97-AF65-F5344CB8AC3E}">
        <p14:creationId xmlns:p14="http://schemas.microsoft.com/office/powerpoint/2010/main" val="119272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720080"/>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263352" y="1196752"/>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 Des activités</a:t>
            </a:r>
            <a:r>
              <a:rPr kumimoji="0" lang="fr-FR" sz="2800" b="1" i="0" u="none" strike="noStrike" kern="1200" cap="none" spc="0" normalizeH="0" noProof="0" dirty="0" smtClean="0">
                <a:ln>
                  <a:noFill/>
                </a:ln>
                <a:solidFill>
                  <a:srgbClr val="404040"/>
                </a:solidFill>
                <a:effectLst/>
                <a:uLnTx/>
                <a:uFillTx/>
                <a:latin typeface="Calibri" panose="020F0502020204030204" pitchFamily="34" charset="0"/>
                <a:ea typeface="+mn-ea"/>
                <a:cs typeface="+mn-cs"/>
              </a:rPr>
              <a:t> pour automatiser le décodage</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551384" y="1898594"/>
            <a:ext cx="10441160" cy="3144194"/>
          </a:xfrm>
          <a:prstGeom prst="rect">
            <a:avLst/>
          </a:prstGeom>
        </p:spPr>
        <p:txBody>
          <a:bodyPr wrap="square">
            <a:spAutoFit/>
          </a:bodyPr>
          <a:lstStyle/>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Proposition 1 : Des rituels pour développer et automatiser  l’habileté à décoder,  à proposer en classe entière</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tabLst>
                <a:tab pos="228600" algn="l"/>
                <a:tab pos="457200" algn="l"/>
              </a:tabLst>
            </a:pPr>
            <a:r>
              <a:rPr lang="fr-FR" sz="2000" b="1" dirty="0">
                <a:latin typeface="Calibri" panose="020F0502020204030204" pitchFamily="34" charset="0"/>
                <a:ea typeface="Calibri" panose="020F0502020204030204" pitchFamily="34" charset="0"/>
                <a:cs typeface="Times New Roman" panose="02020603050405020304" pitchFamily="18" charset="0"/>
              </a:rPr>
              <a:t>Le jeu du furet :  </a:t>
            </a:r>
            <a:r>
              <a:rPr lang="fr-FR" sz="2000" dirty="0">
                <a:latin typeface="Calibri" panose="020F0502020204030204" pitchFamily="34" charset="0"/>
                <a:ea typeface="Calibri" panose="020F0502020204030204" pitchFamily="34" charset="0"/>
                <a:cs typeface="Times New Roman" panose="02020603050405020304" pitchFamily="18" charset="0"/>
              </a:rPr>
              <a:t>«</a:t>
            </a: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dirty="0">
                <a:latin typeface="Calibri" panose="020F0502020204030204" pitchFamily="34" charset="0"/>
                <a:ea typeface="Calibri" panose="020F0502020204030204" pitchFamily="34" charset="0"/>
                <a:cs typeface="Times New Roman" panose="02020603050405020304" pitchFamily="18" charset="0"/>
              </a:rPr>
              <a:t>proposer aux élèves de lire à tour de rôle, des syllabes de difficultés croissante (CV, VC, CV et VC, CVC, CCV, CCVC), des syllabes de sons complexes (digrammes, trigrammes), des </a:t>
            </a:r>
            <a:r>
              <a:rPr lang="fr-FR" sz="2000" dirty="0" smtClean="0">
                <a:latin typeface="Calibri" panose="020F0502020204030204" pitchFamily="34" charset="0"/>
                <a:ea typeface="Calibri" panose="020F0502020204030204" pitchFamily="34" charset="0"/>
                <a:cs typeface="Times New Roman" panose="02020603050405020304" pitchFamily="18" charset="0"/>
              </a:rPr>
              <a:t>pseudo-mots</a:t>
            </a:r>
            <a:r>
              <a:rPr lang="fr-FR" sz="2000" dirty="0">
                <a:latin typeface="Calibri" panose="020F0502020204030204" pitchFamily="34" charset="0"/>
                <a:ea typeface="Calibri" panose="020F0502020204030204" pitchFamily="34" charset="0"/>
                <a:cs typeface="Times New Roman" panose="02020603050405020304" pitchFamily="18" charset="0"/>
              </a:rPr>
              <a:t>, des mots faisant intervenir des sons complexes ou des sons simples suivant l’entourage graphémique (</a:t>
            </a:r>
            <a:r>
              <a:rPr lang="fr-FR" sz="2000" dirty="0" err="1">
                <a:latin typeface="Calibri" panose="020F0502020204030204" pitchFamily="34" charset="0"/>
                <a:ea typeface="Calibri" panose="020F0502020204030204" pitchFamily="34" charset="0"/>
                <a:cs typeface="Times New Roman" panose="02020603050405020304" pitchFamily="18" charset="0"/>
              </a:rPr>
              <a:t>imenou</a:t>
            </a: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err="1">
                <a:latin typeface="Calibri" panose="020F0502020204030204" pitchFamily="34" charset="0"/>
                <a:ea typeface="Calibri" panose="020F0502020204030204" pitchFamily="34" charset="0"/>
                <a:cs typeface="Times New Roman" panose="02020603050405020304" pitchFamily="18" charset="0"/>
              </a:rPr>
              <a:t>mentomi</a:t>
            </a:r>
            <a:r>
              <a:rPr lang="fr-FR" sz="2000" dirty="0">
                <a:latin typeface="Calibri" panose="020F0502020204030204" pitchFamily="34" charset="0"/>
                <a:ea typeface="Calibri" panose="020F0502020204030204" pitchFamily="34" charset="0"/>
                <a:cs typeface="Times New Roman" panose="02020603050405020304" pitchFamily="18" charset="0"/>
              </a:rPr>
              <a:t> ; mener/mentir). La lecture par un </a:t>
            </a:r>
            <a:r>
              <a:rPr lang="fr-FR" sz="2000" dirty="0" smtClean="0">
                <a:latin typeface="Calibri" panose="020F0502020204030204" pitchFamily="34" charset="0"/>
                <a:ea typeface="Calibri" panose="020F0502020204030204" pitchFamily="34" charset="0"/>
                <a:cs typeface="Times New Roman" panose="02020603050405020304" pitchFamily="18" charset="0"/>
              </a:rPr>
              <a:t>élève, </a:t>
            </a:r>
            <a:r>
              <a:rPr lang="fr-FR" sz="2000" dirty="0">
                <a:latin typeface="Calibri" panose="020F0502020204030204" pitchFamily="34" charset="0"/>
                <a:ea typeface="Calibri" panose="020F0502020204030204" pitchFamily="34" charset="0"/>
                <a:cs typeface="Times New Roman" panose="02020603050405020304" pitchFamily="18" charset="0"/>
              </a:rPr>
              <a:t>si elle est validée par le </a:t>
            </a:r>
            <a:r>
              <a:rPr lang="fr-FR" sz="2000" dirty="0" smtClean="0">
                <a:latin typeface="Calibri" panose="020F0502020204030204" pitchFamily="34" charset="0"/>
                <a:ea typeface="Calibri" panose="020F0502020204030204" pitchFamily="34" charset="0"/>
                <a:cs typeface="Times New Roman" panose="02020603050405020304" pitchFamily="18" charset="0"/>
              </a:rPr>
              <a:t>PE, </a:t>
            </a:r>
            <a:r>
              <a:rPr lang="fr-FR" sz="2000" dirty="0">
                <a:latin typeface="Calibri" panose="020F0502020204030204" pitchFamily="34" charset="0"/>
                <a:ea typeface="Calibri" panose="020F0502020204030204" pitchFamily="34" charset="0"/>
                <a:cs typeface="Times New Roman" panose="02020603050405020304" pitchFamily="18" charset="0"/>
              </a:rPr>
              <a:t>permet aux autres élèves d’entendre la syllabe, le pseudo </a:t>
            </a:r>
            <a:r>
              <a:rPr lang="fr-FR" sz="2000" dirty="0" smtClean="0">
                <a:latin typeface="Calibri" panose="020F0502020204030204" pitchFamily="34" charset="0"/>
                <a:ea typeface="Calibri" panose="020F0502020204030204" pitchFamily="34" charset="0"/>
                <a:cs typeface="Times New Roman" panose="02020603050405020304" pitchFamily="18" charset="0"/>
              </a:rPr>
              <a:t>mot, </a:t>
            </a:r>
            <a:r>
              <a:rPr lang="fr-FR" sz="2000" dirty="0">
                <a:latin typeface="Calibri" panose="020F0502020204030204" pitchFamily="34" charset="0"/>
                <a:ea typeface="Calibri" panose="020F0502020204030204" pitchFamily="34" charset="0"/>
                <a:cs typeface="Times New Roman" panose="02020603050405020304" pitchFamily="18" charset="0"/>
              </a:rPr>
              <a:t>le mot que l’on a sous les yeux, ce qui participe de la régulation des erreurs et de l’automatisation du décodage. » (</a:t>
            </a:r>
            <a:r>
              <a:rPr lang="fr-FR" sz="2000" b="1" i="1" dirty="0">
                <a:latin typeface="Calibri" panose="020F0502020204030204" pitchFamily="34" charset="0"/>
                <a:ea typeface="Calibri" panose="020F0502020204030204" pitchFamily="34" charset="0"/>
                <a:cs typeface="Times New Roman" panose="02020603050405020304" pitchFamily="18" charset="0"/>
              </a:rPr>
              <a:t>Extrait du  Guide CP p.82)</a:t>
            </a:r>
            <a:r>
              <a:rPr lang="fr-FR" sz="2000" dirty="0">
                <a:latin typeface="Calibri" panose="020F0502020204030204" pitchFamily="34"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232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263352" y="791847"/>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 Des activités pour automatiser le décodage</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407368" y="1347115"/>
            <a:ext cx="10441160" cy="15122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Proposition 1 : Des rituels pour développer et automatiser  l’habileté à décoder,  à proposer en classe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entière</a:t>
            </a:r>
          </a:p>
          <a:p>
            <a:pPr>
              <a:lnSpc>
                <a:spcPct val="107000"/>
              </a:lnSpc>
              <a:spcAft>
                <a:spcPts val="0"/>
              </a:spcAft>
            </a:pP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latin typeface="Calibri" panose="020F0502020204030204" pitchFamily="34" charset="0"/>
                <a:ea typeface="Calibri" panose="020F0502020204030204" pitchFamily="34" charset="0"/>
                <a:cs typeface="Times New Roman" panose="02020603050405020304" pitchFamily="18" charset="0"/>
              </a:rPr>
              <a:t>Le jeu du furet </a:t>
            </a:r>
          </a:p>
          <a:p>
            <a:pPr>
              <a:lnSpc>
                <a:spcPct val="107000"/>
              </a:lnSpc>
              <a:spcAft>
                <a:spcPts val="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Les </a:t>
            </a:r>
            <a:r>
              <a:rPr lang="fr-F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tableaux de syllabes à double entrée </a:t>
            </a:r>
            <a:endParaRPr kumimoji="0" lang="fr-FR"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83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p:cNvSpPr/>
          <p:nvPr/>
        </p:nvSpPr>
        <p:spPr>
          <a:xfrm>
            <a:off x="256658" y="6529844"/>
            <a:ext cx="32668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https://classe-a-12.beta.gouv.fr/</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Vidéo gammes-de-lecture-5-min-jour Classe à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210126"/>
            <a:ext cx="11563350" cy="6504384"/>
          </a:xfrm>
          <a:prstGeom prst="rect">
            <a:avLst/>
          </a:prstGeom>
        </p:spPr>
      </p:pic>
      <p:sp>
        <p:nvSpPr>
          <p:cNvPr id="8" name="Rectangle 7">
            <a:hlinkClick r:id="rId7" action="ppaction://hlinksldjump"/>
          </p:cNvPr>
          <p:cNvSpPr/>
          <p:nvPr/>
        </p:nvSpPr>
        <p:spPr>
          <a:xfrm>
            <a:off x="10906125" y="404594"/>
            <a:ext cx="895350" cy="781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8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263352" y="791847"/>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 Des activités pour automatiser le décodage</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407368" y="1347115"/>
            <a:ext cx="10441160" cy="40703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Proposition </a:t>
            </a:r>
            <a:r>
              <a:rPr lang="fr-FR" sz="20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2</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655840" y="1754150"/>
            <a:ext cx="7200800" cy="4801314"/>
          </a:xfrm>
          <a:prstGeom prst="rect">
            <a:avLst/>
          </a:prstGeom>
        </p:spPr>
        <p:txBody>
          <a:bodyPr wrap="square">
            <a:spAutoFit/>
          </a:bodyPr>
          <a:lstStyle/>
          <a:p>
            <a:r>
              <a:rPr lang="fr-FR" b="1" dirty="0" smtClean="0"/>
              <a:t>Les MACL</a:t>
            </a:r>
            <a:r>
              <a:rPr lang="fr-FR" b="1" dirty="0"/>
              <a:t>É</a:t>
            </a:r>
            <a:r>
              <a:rPr lang="fr-FR" b="1" dirty="0" smtClean="0"/>
              <a:t>   </a:t>
            </a:r>
            <a:r>
              <a:rPr lang="fr-FR" b="1" dirty="0"/>
              <a:t>André </a:t>
            </a:r>
            <a:r>
              <a:rPr lang="fr-FR" b="1" dirty="0" err="1" smtClean="0"/>
              <a:t>Ouzoulias</a:t>
            </a:r>
            <a:endParaRPr lang="fr-FR" b="1" dirty="0" smtClean="0"/>
          </a:p>
          <a:p>
            <a:r>
              <a:rPr lang="fr-FR" dirty="0" smtClean="0"/>
              <a:t>Modules </a:t>
            </a:r>
            <a:r>
              <a:rPr lang="fr-FR" dirty="0"/>
              <a:t>d'approfondissement des compétences en lecture-écriture visant </a:t>
            </a:r>
            <a:r>
              <a:rPr lang="fr-FR" dirty="0" smtClean="0"/>
              <a:t>prioritairement. </a:t>
            </a:r>
            <a:r>
              <a:rPr lang="fr-FR" dirty="0"/>
              <a:t>une accélération des apprentissages </a:t>
            </a:r>
            <a:r>
              <a:rPr lang="fr-FR" b="1" dirty="0"/>
              <a:t>pour les élèves les moins expérimentés</a:t>
            </a:r>
            <a:endParaRPr lang="fr-FR" b="1" dirty="0" smtClean="0"/>
          </a:p>
          <a:p>
            <a:endParaRPr lang="fr-FR" dirty="0" smtClean="0"/>
          </a:p>
          <a:p>
            <a:r>
              <a:rPr lang="fr-FR" dirty="0" smtClean="0"/>
              <a:t>Travail </a:t>
            </a:r>
            <a:r>
              <a:rPr lang="fr-FR" dirty="0"/>
              <a:t>en </a:t>
            </a:r>
            <a:r>
              <a:rPr lang="fr-FR" b="1" dirty="0"/>
              <a:t>sous-groupes de besoins à effectifs </a:t>
            </a:r>
            <a:r>
              <a:rPr lang="fr-FR" b="1" dirty="0" smtClean="0"/>
              <a:t>réduits après</a:t>
            </a:r>
            <a:r>
              <a:rPr lang="fr-FR" dirty="0" smtClean="0"/>
              <a:t> </a:t>
            </a:r>
            <a:r>
              <a:rPr lang="fr-FR" b="1" dirty="0" smtClean="0"/>
              <a:t>évaluation </a:t>
            </a:r>
            <a:r>
              <a:rPr lang="fr-FR" b="1" dirty="0"/>
              <a:t>précise des besoins </a:t>
            </a:r>
            <a:r>
              <a:rPr lang="fr-FR" dirty="0"/>
              <a:t>de chaque </a:t>
            </a:r>
            <a:r>
              <a:rPr lang="fr-FR" dirty="0" smtClean="0"/>
              <a:t>élève.</a:t>
            </a:r>
          </a:p>
          <a:p>
            <a:r>
              <a:rPr lang="fr-FR" dirty="0" smtClean="0"/>
              <a:t> </a:t>
            </a:r>
            <a:endParaRPr lang="fr-FR" dirty="0"/>
          </a:p>
          <a:p>
            <a:r>
              <a:rPr lang="fr-FR" dirty="0"/>
              <a:t>Le MACLÉ s'appuie sur '</a:t>
            </a:r>
            <a:r>
              <a:rPr lang="fr-FR" b="1" dirty="0"/>
              <a:t>'un apprentissage massé</a:t>
            </a:r>
            <a:r>
              <a:rPr lang="fr-FR" b="1" dirty="0" smtClean="0"/>
              <a:t>'‘ </a:t>
            </a:r>
            <a:r>
              <a:rPr lang="fr-FR" dirty="0" smtClean="0"/>
              <a:t>1h30 par jour sur 3 semaines </a:t>
            </a:r>
            <a:r>
              <a:rPr lang="fr-FR" dirty="0"/>
              <a:t>et propose des activités pour amener, entre </a:t>
            </a:r>
            <a:r>
              <a:rPr lang="fr-FR" dirty="0" smtClean="0"/>
              <a:t>autres, </a:t>
            </a:r>
            <a:r>
              <a:rPr lang="fr-FR" dirty="0"/>
              <a:t>à l’automatisation du décodage et à la mémorisation du lexique orthographique. </a:t>
            </a:r>
            <a:endParaRPr lang="fr-FR" dirty="0" smtClean="0"/>
          </a:p>
          <a:p>
            <a:endParaRPr lang="fr-FR" dirty="0"/>
          </a:p>
          <a:p>
            <a:r>
              <a:rPr lang="fr-FR" b="1" dirty="0" smtClean="0"/>
              <a:t>Le </a:t>
            </a:r>
            <a:r>
              <a:rPr lang="fr-FR" b="1" dirty="0"/>
              <a:t>temps contraint influe sur la consolidation et l'automatisation des connaissances. </a:t>
            </a:r>
            <a:endParaRPr lang="fr-FR" b="1" dirty="0" smtClean="0"/>
          </a:p>
          <a:p>
            <a:endParaRPr lang="fr-FR" b="1" dirty="0" smtClean="0"/>
          </a:p>
          <a:p>
            <a:r>
              <a:rPr lang="fr-FR" b="1" i="1" dirty="0" smtClean="0">
                <a:solidFill>
                  <a:srgbClr val="00B0F0"/>
                </a:solidFill>
                <a:sym typeface="Wingdings" panose="05000000000000000000" pitchFamily="2" charset="2"/>
              </a:rPr>
              <a:t> </a:t>
            </a:r>
            <a:r>
              <a:rPr lang="fr-FR" b="1" i="1" dirty="0" err="1" smtClean="0">
                <a:solidFill>
                  <a:srgbClr val="00B0F0"/>
                </a:solidFill>
                <a:sym typeface="Wingdings" panose="05000000000000000000" pitchFamily="2" charset="2"/>
              </a:rPr>
              <a:t>Cf</a:t>
            </a:r>
            <a:r>
              <a:rPr lang="fr-FR" b="1" i="1" dirty="0" smtClean="0">
                <a:solidFill>
                  <a:srgbClr val="00B0F0"/>
                </a:solidFill>
                <a:sym typeface="Wingdings" panose="05000000000000000000" pitchFamily="2" charset="2"/>
              </a:rPr>
              <a:t> documents  disponibles sur le site de l’IEN</a:t>
            </a:r>
            <a:endParaRPr lang="fr-FR" b="1" i="1" dirty="0">
              <a:solidFill>
                <a:srgbClr val="00B0F0"/>
              </a:solidFill>
            </a:endParaRPr>
          </a:p>
        </p:txBody>
      </p:sp>
      <p:pic>
        <p:nvPicPr>
          <p:cNvPr id="7" name="Image 6"/>
          <p:cNvPicPr>
            <a:picLocks noChangeAspect="1"/>
          </p:cNvPicPr>
          <p:nvPr/>
        </p:nvPicPr>
        <p:blipFill>
          <a:blip r:embed="rId3"/>
          <a:stretch>
            <a:fillRect/>
          </a:stretch>
        </p:blipFill>
        <p:spPr>
          <a:xfrm>
            <a:off x="1141761" y="1916073"/>
            <a:ext cx="2779686" cy="3646471"/>
          </a:xfrm>
          <a:prstGeom prst="rect">
            <a:avLst/>
          </a:prstGeom>
        </p:spPr>
      </p:pic>
      <p:sp>
        <p:nvSpPr>
          <p:cNvPr id="8" name="Rectangle 7"/>
          <p:cNvSpPr/>
          <p:nvPr/>
        </p:nvSpPr>
        <p:spPr>
          <a:xfrm>
            <a:off x="4511752" y="3244334"/>
            <a:ext cx="3168496" cy="369332"/>
          </a:xfrm>
          <a:prstGeom prst="rect">
            <a:avLst/>
          </a:prstGeom>
        </p:spPr>
        <p:txBody>
          <a:bodyPr wrap="none">
            <a:spAutoFit/>
          </a:bodyPr>
          <a:lstStyle/>
          <a:p>
            <a:r>
              <a:rPr lang="fr-FR" dirty="0"/>
              <a:t>Pour les élèves en difficultés </a:t>
            </a:r>
          </a:p>
        </p:txBody>
      </p:sp>
      <p:sp>
        <p:nvSpPr>
          <p:cNvPr id="10" name="Rectangle 9"/>
          <p:cNvSpPr/>
          <p:nvPr/>
        </p:nvSpPr>
        <p:spPr>
          <a:xfrm>
            <a:off x="2135560" y="1334553"/>
            <a:ext cx="3259547" cy="400110"/>
          </a:xfrm>
          <a:prstGeom prst="rect">
            <a:avLst/>
          </a:prstGeom>
        </p:spPr>
        <p:txBody>
          <a:bodyPr wrap="none">
            <a:spAutoFit/>
          </a:bodyPr>
          <a:lstStyle/>
          <a:p>
            <a:r>
              <a:rPr lang="fr-FR" sz="20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Pour les élèves en difficultés </a:t>
            </a:r>
            <a:endParaRPr lang="fr-FR" dirty="0"/>
          </a:p>
        </p:txBody>
      </p:sp>
    </p:spTree>
    <p:extLst>
      <p:ext uri="{BB962C8B-B14F-4D97-AF65-F5344CB8AC3E}">
        <p14:creationId xmlns:p14="http://schemas.microsoft.com/office/powerpoint/2010/main" val="264786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404040"/>
                </a:solidFill>
                <a:latin typeface="Calibri" panose="020F0502020204030204" pitchFamily="34" charset="0"/>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6" name="Rectangle 5"/>
          <p:cNvSpPr/>
          <p:nvPr/>
        </p:nvSpPr>
        <p:spPr>
          <a:xfrm>
            <a:off x="463462" y="1287750"/>
            <a:ext cx="10961129" cy="5494389"/>
          </a:xfrm>
          <a:prstGeom prst="rect">
            <a:avLst/>
          </a:prstGeom>
        </p:spPr>
        <p:txBody>
          <a:bodyPr wrap="square">
            <a:spAutoFit/>
          </a:bodyPr>
          <a:lstStyle/>
          <a:p>
            <a:pPr marL="457200">
              <a:lnSpc>
                <a:spcPct val="107000"/>
              </a:lnSpc>
              <a:spcAft>
                <a:spcPts val="0"/>
              </a:spcAft>
            </a:pPr>
            <a:r>
              <a:rPr lang="fr-FR" b="1" dirty="0">
                <a:latin typeface="Calibri" panose="020F0502020204030204" pitchFamily="34" charset="0"/>
                <a:ea typeface="Calibri" panose="020F0502020204030204" pitchFamily="34" charset="0"/>
                <a:cs typeface="Times New Roman" panose="02020603050405020304" pitchFamily="18" charset="0"/>
              </a:rPr>
              <a:t>Proposition 1 : La lecture à l’unisson en classe entière de mots, de phrases utilisant les mots précédents en contexte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élèves lisent collectivement à l’unisson la série de mots, de phrases. Cette démarche permet une mobilisation et un entraînement par le groupe. On peut se « caler » sur les autres, ne pas se sentir seul face à la tâche. Point de vigilance : rythme des petits lecteurs -&gt; proposer l’activité en </a:t>
            </a:r>
            <a:r>
              <a:rPr lang="fr-FR" dirty="0" smtClean="0">
                <a:latin typeface="Calibri" panose="020F0502020204030204" pitchFamily="34" charset="0"/>
                <a:ea typeface="Calibri" panose="020F0502020204030204" pitchFamily="34" charset="0"/>
                <a:cs typeface="Times New Roman" panose="02020603050405020304" pitchFamily="18" charset="0"/>
              </a:rPr>
              <a:t>pro-action</a:t>
            </a:r>
          </a:p>
          <a:p>
            <a:pPr marL="457200">
              <a:lnSpc>
                <a:spcPct val="107000"/>
              </a:lnSpc>
              <a:spcAft>
                <a:spcPts val="0"/>
              </a:spcAft>
            </a:pPr>
            <a:r>
              <a:rPr lang="fr-FR" b="1" dirty="0" smtClean="0">
                <a:latin typeface="Calibri" panose="020F0502020204030204" pitchFamily="34" charset="0"/>
                <a:ea typeface="Calibri" panose="020F0502020204030204" pitchFamily="34" charset="0"/>
                <a:cs typeface="Times New Roman" panose="02020603050405020304" pitchFamily="18" charset="0"/>
              </a:rPr>
              <a:t>Proposition </a:t>
            </a:r>
            <a:r>
              <a:rPr lang="fr-FR" b="1" dirty="0">
                <a:latin typeface="Calibri" panose="020F0502020204030204" pitchFamily="34" charset="0"/>
                <a:ea typeface="Calibri" panose="020F0502020204030204" pitchFamily="34" charset="0"/>
                <a:cs typeface="Times New Roman" panose="02020603050405020304" pitchFamily="18" charset="0"/>
              </a:rPr>
              <a:t>2 : Les lecteurs de la semaine</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 Choisir </a:t>
            </a:r>
            <a:r>
              <a:rPr lang="fr-FR" dirty="0">
                <a:latin typeface="Calibri" panose="020F0502020204030204" pitchFamily="34" charset="0"/>
                <a:ea typeface="Calibri" panose="020F0502020204030204" pitchFamily="34" charset="0"/>
                <a:cs typeface="Times New Roman" panose="02020603050405020304" pitchFamily="18" charset="0"/>
              </a:rPr>
              <a:t>4 à 5 élèves maximum pour la semaine.</a:t>
            </a:r>
          </a:p>
          <a:p>
            <a:pPr marL="457200">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Chaque jour, ces élèves lisent </a:t>
            </a:r>
            <a:r>
              <a:rPr lang="fr-FR" dirty="0" smtClean="0">
                <a:latin typeface="Calibri" panose="020F0502020204030204" pitchFamily="34" charset="0"/>
                <a:ea typeface="Calibri" panose="020F0502020204030204" pitchFamily="34" charset="0"/>
                <a:cs typeface="Times New Roman" panose="02020603050405020304" pitchFamily="18" charset="0"/>
              </a:rPr>
              <a:t>chacun à </a:t>
            </a:r>
            <a:r>
              <a:rPr lang="fr-FR" dirty="0">
                <a:latin typeface="Calibri" panose="020F0502020204030204" pitchFamily="34" charset="0"/>
                <a:ea typeface="Calibri" panose="020F0502020204030204" pitchFamily="34" charset="0"/>
                <a:cs typeface="Times New Roman" panose="02020603050405020304" pitchFamily="18" charset="0"/>
              </a:rPr>
              <a:t>leur tour la série de syllabes, de mots, de phrases ou le texte devant la classe entière.</a:t>
            </a:r>
          </a:p>
          <a:p>
            <a:pPr marL="742950" indent="-285750">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Tout </a:t>
            </a:r>
            <a:r>
              <a:rPr lang="fr-FR" dirty="0">
                <a:latin typeface="Calibri" panose="020F0502020204030204" pitchFamily="34" charset="0"/>
                <a:ea typeface="Calibri" panose="020F0502020204030204" pitchFamily="34" charset="0"/>
                <a:cs typeface="Times New Roman" panose="02020603050405020304" pitchFamily="18" charset="0"/>
              </a:rPr>
              <a:t>le reste de la classe relève les réussites, les progrès, les erreurs ou les hésitations et apporte ensuite des idées pour améliorer le score de leur </a:t>
            </a:r>
            <a:r>
              <a:rPr lang="fr-FR" dirty="0" smtClean="0">
                <a:latin typeface="Calibri" panose="020F0502020204030204" pitchFamily="34" charset="0"/>
                <a:ea typeface="Calibri" panose="020F0502020204030204" pitchFamily="34" charset="0"/>
                <a:cs typeface="Times New Roman" panose="02020603050405020304" pitchFamily="18" charset="0"/>
              </a:rPr>
              <a:t>camarade.</a:t>
            </a:r>
          </a:p>
          <a:p>
            <a:pPr marL="742950" indent="-285750">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On note les observations (affichage </a:t>
            </a:r>
            <a:r>
              <a:rPr lang="fr-FR" dirty="0" smtClean="0">
                <a:latin typeface="Calibri" panose="020F0502020204030204" pitchFamily="34" charset="0"/>
                <a:ea typeface="Calibri" panose="020F0502020204030204" pitchFamily="34" charset="0"/>
                <a:cs typeface="Times New Roman" panose="02020603050405020304" pitchFamily="18" charset="0"/>
              </a:rPr>
              <a:t>laissé </a:t>
            </a:r>
            <a:r>
              <a:rPr lang="fr-FR" dirty="0">
                <a:latin typeface="Calibri" panose="020F0502020204030204" pitchFamily="34" charset="0"/>
                <a:ea typeface="Calibri" panose="020F0502020204030204" pitchFamily="34" charset="0"/>
                <a:cs typeface="Times New Roman" panose="02020603050405020304" pitchFamily="18" charset="0"/>
              </a:rPr>
              <a:t>à disposition des apprenants et repris avant chaque entraînement).</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La semaine suivante, ce sont 4 ou 5 nouveaux élèves qui liront devant la classe chaque jour de la semaine.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Ceci permet pour chaque élève de faire 5 </a:t>
            </a:r>
            <a:r>
              <a:rPr lang="fr-FR" dirty="0" smtClean="0">
                <a:latin typeface="Calibri" panose="020F0502020204030204" pitchFamily="34" charset="0"/>
                <a:ea typeface="Calibri" panose="020F0502020204030204" pitchFamily="34" charset="0"/>
                <a:cs typeface="Times New Roman" panose="02020603050405020304" pitchFamily="18" charset="0"/>
              </a:rPr>
              <a:t>lectures </a:t>
            </a:r>
            <a:r>
              <a:rPr lang="fr-FR" dirty="0">
                <a:latin typeface="Calibri" panose="020F0502020204030204" pitchFamily="34" charset="0"/>
                <a:ea typeface="Calibri" panose="020F0502020204030204" pitchFamily="34" charset="0"/>
                <a:cs typeface="Times New Roman" panose="02020603050405020304" pitchFamily="18" charset="0"/>
              </a:rPr>
              <a:t>de la même série ou du même texte.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Tx/>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773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695400" y="1484784"/>
            <a:ext cx="10801200" cy="671915"/>
          </a:xfrm>
          <a:prstGeom prst="rect">
            <a:avLst/>
          </a:prstGeom>
        </p:spPr>
        <p:txBody>
          <a:bodyPr wrap="square">
            <a:spAutoFit/>
          </a:bodyPr>
          <a:lstStyle/>
          <a:p>
            <a:pPr>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Proposition 3 :  Prendre appui sur des diaporamas pour entrainer les élèves à la reconnaissance orthographique  des mots en classe entière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3"/>
          <a:stretch>
            <a:fillRect/>
          </a:stretch>
        </p:blipFill>
        <p:spPr>
          <a:xfrm>
            <a:off x="7752184" y="2172561"/>
            <a:ext cx="3365284" cy="2241106"/>
          </a:xfrm>
          <a:prstGeom prst="rect">
            <a:avLst/>
          </a:prstGeom>
        </p:spPr>
      </p:pic>
      <p:sp>
        <p:nvSpPr>
          <p:cNvPr id="8" name="Rectangle 7"/>
          <p:cNvSpPr/>
          <p:nvPr/>
        </p:nvSpPr>
        <p:spPr>
          <a:xfrm>
            <a:off x="695400" y="2294998"/>
            <a:ext cx="6096000" cy="2862194"/>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Document EDUSCOL Français cycle 2 - Lecture et compréhension de l'écrit   Identifier les mots au cycle 2</a:t>
            </a:r>
            <a:r>
              <a:rPr lang="fr-FR" b="1" dirty="0">
                <a:latin typeface="Calibri" panose="020F0502020204030204" pitchFamily="34" charset="0"/>
                <a:ea typeface="Calibri" panose="020F0502020204030204" pitchFamily="34" charset="0"/>
                <a:cs typeface="Times New Roman" panose="02020603050405020304" pitchFamily="18" charset="0"/>
              </a:rPr>
              <a:t> Quelques exemples d'activités pour automatiser le décodage à proposer en classe entière ou en groupe. </a:t>
            </a:r>
            <a:r>
              <a:rPr lang="fr-FR" dirty="0">
                <a:latin typeface="Calibri" panose="020F0502020204030204" pitchFamily="34" charset="0"/>
                <a:ea typeface="Calibri" panose="020F0502020204030204" pitchFamily="34" charset="0"/>
                <a:cs typeface="Times New Roman" panose="02020603050405020304" pitchFamily="18" charset="0"/>
              </a:rPr>
              <a:t>Outils que l’on peut adapter aux besoins des élèves de la classe.</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Ces diaporamas proposent un minutage de l’animation de plus en plus court. Imposer cette contrainte entraîne les élèves à lire de plus en plus vite et donc contribue à automatiser la reconnaissance des mots. </a:t>
            </a:r>
            <a:endParaRPr lang="fr-FR" dirty="0"/>
          </a:p>
        </p:txBody>
      </p:sp>
      <p:sp>
        <p:nvSpPr>
          <p:cNvPr id="9" name="Rectangle 8"/>
          <p:cNvSpPr/>
          <p:nvPr/>
        </p:nvSpPr>
        <p:spPr>
          <a:xfrm>
            <a:off x="695400" y="5517232"/>
            <a:ext cx="11161240" cy="388696"/>
          </a:xfrm>
          <a:prstGeom prst="rect">
            <a:avLst/>
          </a:prstGeom>
        </p:spPr>
        <p:txBody>
          <a:bodyPr wrap="square">
            <a:spAutoFit/>
          </a:bodyPr>
          <a:lstStyle/>
          <a:p>
            <a:pPr>
              <a:lnSpc>
                <a:spcPct val="107000"/>
              </a:lnSpc>
              <a:spcAft>
                <a:spcPts val="800"/>
              </a:spcAft>
            </a:pPr>
            <a:r>
              <a:rPr lang="fr-FR"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https://eduscol.education.fr/cid107470/francais-cycle-2-lecture-et-comprehension-de-l-ecrit.html#lien1</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6528048" y="4648283"/>
            <a:ext cx="5328592" cy="338554"/>
          </a:xfrm>
          <a:prstGeom prst="rect">
            <a:avLst/>
          </a:prstGeom>
          <a:noFill/>
        </p:spPr>
        <p:txBody>
          <a:bodyPr wrap="square" rtlCol="0">
            <a:spAutoFit/>
          </a:bodyPr>
          <a:lstStyle/>
          <a:p>
            <a:r>
              <a:rPr lang="fr-FR" sz="1600" b="1" i="1" dirty="0" smtClean="0">
                <a:solidFill>
                  <a:schemeClr val="accent1"/>
                </a:solidFill>
                <a:sym typeface="Wingdings" panose="05000000000000000000" pitchFamily="2" charset="2"/>
              </a:rPr>
              <a:t> </a:t>
            </a:r>
            <a:r>
              <a:rPr lang="fr-FR" sz="1600" b="1" i="1" dirty="0" smtClean="0">
                <a:solidFill>
                  <a:schemeClr val="accent1"/>
                </a:solidFill>
              </a:rPr>
              <a:t>Visionner  PPTX annexe intitulé  DOC EDUSCOL </a:t>
            </a:r>
            <a:endParaRPr lang="fr-FR" sz="1600" b="1" i="1" dirty="0">
              <a:solidFill>
                <a:schemeClr val="accent1"/>
              </a:solidFill>
            </a:endParaRPr>
          </a:p>
        </p:txBody>
      </p:sp>
    </p:spTree>
    <p:extLst>
      <p:ext uri="{BB962C8B-B14F-4D97-AF65-F5344CB8AC3E}">
        <p14:creationId xmlns:p14="http://schemas.microsoft.com/office/powerpoint/2010/main" val="8056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5" name="Rectangle 4"/>
          <p:cNvSpPr/>
          <p:nvPr/>
        </p:nvSpPr>
        <p:spPr>
          <a:xfrm>
            <a:off x="767408" y="1431063"/>
            <a:ext cx="10513168" cy="369332"/>
          </a:xfrm>
          <a:prstGeom prst="rect">
            <a:avLst/>
          </a:prstGeom>
        </p:spPr>
        <p:txBody>
          <a:bodyPr wrap="square">
            <a:spAutoFit/>
          </a:bodyPr>
          <a:lstStyle/>
          <a:p>
            <a:r>
              <a:rPr lang="fr-FR" b="1" dirty="0">
                <a:latin typeface="Calibri" panose="020F0502020204030204" pitchFamily="34" charset="0"/>
              </a:rPr>
              <a:t>Proposition 4 : Travailler la relation d’analogie en classe entière</a:t>
            </a:r>
          </a:p>
        </p:txBody>
      </p:sp>
      <p:pic>
        <p:nvPicPr>
          <p:cNvPr id="7" name="Image 6"/>
          <p:cNvPicPr>
            <a:picLocks noChangeAspect="1"/>
          </p:cNvPicPr>
          <p:nvPr/>
        </p:nvPicPr>
        <p:blipFill>
          <a:blip r:embed="rId3"/>
          <a:stretch>
            <a:fillRect/>
          </a:stretch>
        </p:blipFill>
        <p:spPr>
          <a:xfrm>
            <a:off x="911424" y="1970317"/>
            <a:ext cx="3394865" cy="4379454"/>
          </a:xfrm>
          <a:prstGeom prst="rect">
            <a:avLst/>
          </a:prstGeom>
        </p:spPr>
      </p:pic>
      <p:pic>
        <p:nvPicPr>
          <p:cNvPr id="8" name="Image 7"/>
          <p:cNvPicPr>
            <a:picLocks noChangeAspect="1"/>
          </p:cNvPicPr>
          <p:nvPr/>
        </p:nvPicPr>
        <p:blipFill>
          <a:blip r:embed="rId4"/>
          <a:stretch>
            <a:fillRect/>
          </a:stretch>
        </p:blipFill>
        <p:spPr>
          <a:xfrm>
            <a:off x="4799856" y="1997033"/>
            <a:ext cx="3394865" cy="4412705"/>
          </a:xfrm>
          <a:prstGeom prst="rect">
            <a:avLst/>
          </a:prstGeom>
        </p:spPr>
      </p:pic>
      <p:sp>
        <p:nvSpPr>
          <p:cNvPr id="9" name="Rectangle 8"/>
          <p:cNvSpPr/>
          <p:nvPr/>
        </p:nvSpPr>
        <p:spPr>
          <a:xfrm>
            <a:off x="8472264" y="1997033"/>
            <a:ext cx="3264024" cy="3441776"/>
          </a:xfrm>
          <a:prstGeom prst="rect">
            <a:avLst/>
          </a:prstGeom>
        </p:spPr>
        <p:txBody>
          <a:bodyPr wrap="square">
            <a:spAutoFit/>
          </a:bodyPr>
          <a:lstStyle/>
          <a:p>
            <a:pPr marL="457200">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En travaillant sur les régularités du système orthographique, on vise à renforcer la mémoire orthographique</a:t>
            </a:r>
            <a:r>
              <a:rPr lang="fr-FR" b="1" dirty="0" smtClean="0">
                <a:latin typeface="Calibri" panose="020F0502020204030204" pitchFamily="34" charset="0"/>
                <a:ea typeface="Calibri" panose="020F0502020204030204" pitchFamily="34" charset="0"/>
                <a:cs typeface="Times New Roman" panose="02020603050405020304" pitchFamily="18" charset="0"/>
              </a:rPr>
              <a:t>.</a:t>
            </a:r>
          </a:p>
          <a:p>
            <a:pPr marL="457200">
              <a:lnSpc>
                <a:spcPct val="107000"/>
              </a:lnSpc>
              <a:spcAft>
                <a:spcPts val="800"/>
              </a:spcAft>
            </a:pPr>
            <a:r>
              <a:rPr lang="fr-FR" b="1" dirty="0" smtClean="0">
                <a:latin typeface="Calibri" panose="020F0502020204030204" pitchFamily="34" charset="0"/>
                <a:ea typeface="Calibri" panose="020F0502020204030204" pitchFamily="34" charset="0"/>
                <a:cs typeface="Times New Roman" panose="02020603050405020304" pitchFamily="18" charset="0"/>
              </a:rPr>
              <a:t> </a:t>
            </a:r>
            <a:r>
              <a:rPr lang="fr-FR" b="1" dirty="0">
                <a:latin typeface="Calibri" panose="020F0502020204030204" pitchFamily="34" charset="0"/>
                <a:ea typeface="Calibri" panose="020F0502020204030204" pitchFamily="34" charset="0"/>
                <a:cs typeface="Times New Roman" panose="02020603050405020304" pitchFamily="18" charset="0"/>
              </a:rPr>
              <a:t>Ces listes constituent des modèles d’identification à partir desquels les mots nouveaux, par rapprochement sont ensuite assimilés.</a:t>
            </a:r>
            <a:endParaRPr lang="fr-FR"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608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43472" y="533400"/>
            <a:ext cx="9324528" cy="663352"/>
          </a:xfrm>
        </p:spPr>
        <p:txBody>
          <a:bodyPr rtlCol="0">
            <a:normAutofit/>
          </a:bodyPr>
          <a:lstStyle/>
          <a:p>
            <a:pPr rtl="0"/>
            <a:r>
              <a:rPr lang="fr-FR" sz="3600" b="1" dirty="0" smtClean="0">
                <a:solidFill>
                  <a:schemeClr val="accent1">
                    <a:lumMod val="60000"/>
                    <a:lumOff val="40000"/>
                  </a:schemeClr>
                </a:solidFill>
                <a:latin typeface="Calibri" panose="020F0502020204030204" pitchFamily="34" charset="0"/>
              </a:rPr>
              <a:t>Objectifs de la formation en présentiel </a:t>
            </a:r>
            <a:endParaRPr lang="fr-FR" sz="3600" b="1" dirty="0">
              <a:solidFill>
                <a:schemeClr val="accent1">
                  <a:lumMod val="60000"/>
                  <a:lumOff val="40000"/>
                </a:schemeClr>
              </a:solidFill>
              <a:latin typeface="Calibri" panose="020F0502020204030204" pitchFamily="34" charset="0"/>
            </a:endParaRPr>
          </a:p>
        </p:txBody>
      </p:sp>
      <p:sp>
        <p:nvSpPr>
          <p:cNvPr id="3" name="Espace réservé du texte 2"/>
          <p:cNvSpPr>
            <a:spLocks noGrp="1"/>
          </p:cNvSpPr>
          <p:nvPr>
            <p:ph type="body" idx="1"/>
          </p:nvPr>
        </p:nvSpPr>
        <p:spPr>
          <a:xfrm>
            <a:off x="407368" y="1340768"/>
            <a:ext cx="11233248" cy="5328592"/>
          </a:xfrm>
        </p:spPr>
        <p:txBody>
          <a:bodyPr rtlCol="0"/>
          <a:lstStyle/>
          <a:p>
            <a:pPr marL="342900" indent="-342900">
              <a:buFont typeface="Arial" panose="020B0604020202020204" pitchFamily="34" charset="0"/>
              <a:buChar char="•"/>
            </a:pPr>
            <a:r>
              <a:rPr lang="fr-FR" b="1" dirty="0" smtClean="0">
                <a:latin typeface="Calibri" panose="020F0502020204030204" pitchFamily="34" charset="0"/>
              </a:rPr>
              <a:t>Connaître le contenu des textes de cadrage </a:t>
            </a:r>
          </a:p>
          <a:p>
            <a:pPr marL="342900" indent="-342900">
              <a:buFont typeface="Arial" panose="020B0604020202020204" pitchFamily="34" charset="0"/>
              <a:buChar char="•"/>
            </a:pPr>
            <a:r>
              <a:rPr lang="fr-FR" b="1" dirty="0" smtClean="0">
                <a:latin typeface="Calibri" panose="020F0502020204030204" pitchFamily="34" charset="0"/>
              </a:rPr>
              <a:t>Réactiver des connaissances sur la fluence de lecture et son enseignement</a:t>
            </a:r>
            <a:endParaRPr lang="fr-FR" b="1" dirty="0">
              <a:latin typeface="Calibri" panose="020F0502020204030204" pitchFamily="34" charset="0"/>
            </a:endParaRPr>
          </a:p>
          <a:p>
            <a:pPr marL="342900" indent="-342900">
              <a:buFont typeface="Arial" panose="020B0604020202020204" pitchFamily="34" charset="0"/>
              <a:buChar char="•"/>
            </a:pPr>
            <a:r>
              <a:rPr lang="fr-FR" b="1" dirty="0" smtClean="0">
                <a:latin typeface="Calibri" panose="020F0502020204030204" pitchFamily="34" charset="0"/>
              </a:rPr>
              <a:t>Découvrir </a:t>
            </a:r>
            <a:r>
              <a:rPr lang="fr-FR" b="1" dirty="0">
                <a:latin typeface="Calibri" panose="020F0502020204030204" pitchFamily="34" charset="0"/>
              </a:rPr>
              <a:t>des </a:t>
            </a:r>
            <a:r>
              <a:rPr lang="fr-FR" b="1" dirty="0" smtClean="0">
                <a:latin typeface="Calibri" panose="020F0502020204030204" pitchFamily="34" charset="0"/>
              </a:rPr>
              <a:t>activités à </a:t>
            </a:r>
            <a:r>
              <a:rPr lang="fr-FR" b="1" dirty="0">
                <a:latin typeface="Calibri" panose="020F0502020204030204" pitchFamily="34" charset="0"/>
              </a:rPr>
              <a:t>expérimenter pour enseigner la </a:t>
            </a:r>
            <a:r>
              <a:rPr lang="fr-FR" b="1" dirty="0" smtClean="0">
                <a:latin typeface="Calibri" panose="020F0502020204030204" pitchFamily="34" charset="0"/>
              </a:rPr>
              <a:t>fluence de lecture</a:t>
            </a:r>
            <a:endParaRPr lang="fr-FR" dirty="0" smtClean="0"/>
          </a:p>
          <a:p>
            <a:pPr marL="342900" indent="-342900">
              <a:buFont typeface="Arial" panose="020B0604020202020204" pitchFamily="34" charset="0"/>
              <a:buChar char="•"/>
            </a:pPr>
            <a:r>
              <a:rPr lang="fr-FR" b="1" dirty="0" smtClean="0">
                <a:latin typeface="Calibri" panose="020F0502020204030204" pitchFamily="34" charset="0"/>
              </a:rPr>
              <a:t>S’approprier des </a:t>
            </a:r>
            <a:r>
              <a:rPr lang="fr-FR" b="1" dirty="0">
                <a:latin typeface="Calibri" panose="020F0502020204030204" pitchFamily="34" charset="0"/>
              </a:rPr>
              <a:t>pistes à expérimenter pour enseigner la fluence </a:t>
            </a:r>
            <a:r>
              <a:rPr lang="fr-FR" b="1" dirty="0" smtClean="0">
                <a:latin typeface="Calibri" panose="020F0502020204030204" pitchFamily="34" charset="0"/>
              </a:rPr>
              <a:t>à partir de sélection </a:t>
            </a:r>
            <a:r>
              <a:rPr lang="fr-FR" b="1" dirty="0">
                <a:latin typeface="Calibri" panose="020F0502020204030204" pitchFamily="34" charset="0"/>
              </a:rPr>
              <a:t>de supports et d’activités</a:t>
            </a:r>
          </a:p>
          <a:p>
            <a:pPr marL="342900" indent="-342900">
              <a:buFont typeface="Arial" panose="020B0604020202020204" pitchFamily="34" charset="0"/>
              <a:buChar char="•"/>
            </a:pPr>
            <a:endParaRPr lang="fr-FR" dirty="0"/>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479376" y="1287750"/>
            <a:ext cx="11017224" cy="5529462"/>
          </a:xfrm>
          <a:prstGeom prst="rect">
            <a:avLst/>
          </a:prstGeom>
        </p:spPr>
        <p:txBody>
          <a:bodyPr wrap="square">
            <a:spAutoFit/>
          </a:bodyPr>
          <a:lstStyle/>
          <a:p>
            <a:pPr marL="457200">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Proposition 5 : Travailler la relation d’analogie en ateliers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b="1" dirty="0">
                <a:latin typeface="Calibri" panose="020F0502020204030204" pitchFamily="34" charset="0"/>
                <a:ea typeface="Calibri" panose="020F0502020204030204" pitchFamily="34" charset="0"/>
                <a:cs typeface="Times New Roman" panose="02020603050405020304" pitchFamily="18" charset="0"/>
              </a:rPr>
              <a:t>Le jeu de la tapette à mots en petit groupe avec des mots issus de listes analogiques  travaillées précédemment en groupe </a:t>
            </a:r>
            <a:r>
              <a:rPr lang="fr-FR" b="1" dirty="0" smtClean="0">
                <a:latin typeface="Calibri" panose="020F0502020204030204" pitchFamily="34" charset="0"/>
                <a:ea typeface="Calibri" panose="020F0502020204030204" pitchFamily="34" charset="0"/>
                <a:cs typeface="Times New Roman" panose="02020603050405020304" pitchFamily="18" charset="0"/>
              </a:rPr>
              <a:t>classe.</a:t>
            </a:r>
          </a:p>
          <a:p>
            <a:pPr>
              <a:lnSpc>
                <a:spcPct val="107000"/>
              </a:lnSpc>
              <a:spcAft>
                <a:spcPts val="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Activités </a:t>
            </a:r>
            <a:r>
              <a:rPr lang="fr-FR" dirty="0">
                <a:latin typeface="Calibri" panose="020F0502020204030204" pitchFamily="34" charset="0"/>
                <a:ea typeface="Calibri" panose="020F0502020204030204" pitchFamily="34" charset="0"/>
                <a:cs typeface="Times New Roman" panose="02020603050405020304" pitchFamily="18" charset="0"/>
              </a:rPr>
              <a:t>qui permet d’entraîner les élèves à lire de plus en plus rapidement les mots issus de ces listes. Parmi des étiquettes-mots étalées sur la table ou liste des mots (différenciation), un élève meneur choisit un mot et le lit à voix haute. Le premier élève à poser la main sur l’étiquette correspondante </a:t>
            </a:r>
            <a:r>
              <a:rPr lang="fr-FR" dirty="0" smtClean="0">
                <a:latin typeface="Calibri" panose="020F0502020204030204" pitchFamily="34" charset="0"/>
                <a:ea typeface="Calibri" panose="020F0502020204030204" pitchFamily="34" charset="0"/>
                <a:cs typeface="Times New Roman" panose="02020603050405020304" pitchFamily="18" charset="0"/>
              </a:rPr>
              <a:t>a gagné </a:t>
            </a:r>
            <a:r>
              <a:rPr lang="fr-FR" dirty="0">
                <a:latin typeface="Calibri" panose="020F0502020204030204" pitchFamily="34" charset="0"/>
                <a:ea typeface="Calibri" panose="020F0502020204030204" pitchFamily="34" charset="0"/>
                <a:cs typeface="Times New Roman" panose="02020603050405020304" pitchFamily="18" charset="0"/>
              </a:rPr>
              <a:t>l’étiquette. Les élèves peuvent aussi simplement pointer les mots sur la liste qui leur a servi d’entrainement à la </a:t>
            </a:r>
            <a:r>
              <a:rPr lang="fr-FR" dirty="0" smtClean="0">
                <a:latin typeface="Calibri" panose="020F0502020204030204" pitchFamily="34" charset="0"/>
                <a:ea typeface="Calibri" panose="020F0502020204030204" pitchFamily="34" charset="0"/>
                <a:cs typeface="Times New Roman" panose="02020603050405020304" pitchFamily="18" charset="0"/>
              </a:rPr>
              <a:t>lecture.</a:t>
            </a:r>
          </a:p>
          <a:p>
            <a:pPr>
              <a:lnSpc>
                <a:spcPct val="107000"/>
              </a:lnSpc>
              <a:spcAft>
                <a:spcPts val="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b="1" dirty="0" smtClean="0">
                <a:latin typeface="Calibri" panose="020F0502020204030204" pitchFamily="34" charset="0"/>
                <a:ea typeface="Calibri" panose="020F0502020204030204" pitchFamily="34" charset="0"/>
                <a:cs typeface="Times New Roman" panose="02020603050405020304" pitchFamily="18" charset="0"/>
              </a:rPr>
              <a:t>Proposition </a:t>
            </a:r>
            <a:r>
              <a:rPr lang="fr-FR" b="1" dirty="0">
                <a:latin typeface="Calibri" panose="020F0502020204030204" pitchFamily="34" charset="0"/>
                <a:ea typeface="Calibri" panose="020F0502020204030204" pitchFamily="34" charset="0"/>
                <a:cs typeface="Times New Roman" panose="02020603050405020304" pitchFamily="18" charset="0"/>
              </a:rPr>
              <a:t>7 : </a:t>
            </a:r>
            <a:r>
              <a:rPr lang="fr-FR" b="1" dirty="0" smtClean="0">
                <a:latin typeface="Calibri" panose="020F0502020204030204" pitchFamily="34" charset="0"/>
                <a:ea typeface="Calibri" panose="020F0502020204030204" pitchFamily="34" charset="0"/>
                <a:cs typeface="Times New Roman" panose="02020603050405020304" pitchFamily="18" charset="0"/>
              </a:rPr>
              <a:t>Travailler </a:t>
            </a:r>
            <a:r>
              <a:rPr lang="fr-FR" b="1" dirty="0">
                <a:latin typeface="Calibri" panose="020F0502020204030204" pitchFamily="34" charset="0"/>
                <a:ea typeface="Calibri" panose="020F0502020204030204" pitchFamily="34" charset="0"/>
                <a:cs typeface="Times New Roman" panose="02020603050405020304" pitchFamily="18" charset="0"/>
              </a:rPr>
              <a:t>la relation d’analogie seul ou en binôme</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fr-FR" dirty="0">
                <a:latin typeface="Calibri" panose="020F0502020204030204" pitchFamily="34" charset="0"/>
                <a:ea typeface="Calibri" panose="020F0502020204030204" pitchFamily="34" charset="0"/>
                <a:cs typeface="Times New Roman" panose="02020603050405020304" pitchFamily="18" charset="0"/>
              </a:rPr>
              <a:t>Ces listes sont mises à disposition des élèves  en fond de classe. Ils s’entraînent ainsi à les lire régulièrement, seul et en présence du PE ou d’un camarade , en utilisant un chronomètre. Mesurer le temps de lecture et le garder en mémoire incite les élèves à améliorer leur vitesse de lecture. </a:t>
            </a:r>
          </a:p>
          <a:p>
            <a:pPr marL="457200">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r>
              <a:rPr lang="fr-FR" dirty="0">
                <a:latin typeface="Calibri" panose="020F0502020204030204" pitchFamily="34" charset="0"/>
                <a:ea typeface="Calibri" panose="020F0502020204030204" pitchFamily="34" charset="0"/>
                <a:cs typeface="Times New Roman" panose="02020603050405020304" pitchFamily="18" charset="0"/>
              </a:rPr>
              <a:t>On peut proposer aux élèves de lire le plus rapidement possible  (donner un temps contraint) et de repérer un même mot dans une liste. Il convient de proposer une liste de mots respectant le sens de la lecture des textes( ligne à ligne et de gauche à droite). </a:t>
            </a:r>
          </a:p>
          <a:p>
            <a:pPr marL="45720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85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263352" y="764530"/>
            <a:ext cx="11593288" cy="407035"/>
          </a:xfrm>
          <a:prstGeom prst="rect">
            <a:avLst/>
          </a:prstGeom>
          <a:noFill/>
        </p:spPr>
        <p:txBody>
          <a:bodyPr wrap="square" rtlCol="0">
            <a:spAutoFit/>
          </a:bodyPr>
          <a:lstStyle/>
          <a:p>
            <a:pPr lvl="0">
              <a:lnSpc>
                <a:spcPct val="107000"/>
              </a:lnSpc>
              <a:spcAft>
                <a:spcPts val="800"/>
              </a:spcAft>
            </a:pPr>
            <a:r>
              <a:rPr lang="fr-FR" sz="2000" b="1" dirty="0" err="1" smtClean="0">
                <a:latin typeface="Calibri" panose="020F0502020204030204" pitchFamily="34" charset="0"/>
                <a:ea typeface="Calibri" panose="020F0502020204030204" pitchFamily="34" charset="0"/>
                <a:cs typeface="Times New Roman" panose="02020603050405020304" pitchFamily="18" charset="0"/>
              </a:rPr>
              <a:t>C.Des</a:t>
            </a:r>
            <a:r>
              <a:rPr lang="fr-FR" sz="2000" b="1" dirty="0" smtClean="0">
                <a:latin typeface="Calibri" panose="020F0502020204030204" pitchFamily="34" charset="0"/>
                <a:ea typeface="Calibri" panose="020F0502020204030204" pitchFamily="34" charset="0"/>
                <a:cs typeface="Times New Roman" panose="02020603050405020304" pitchFamily="18" charset="0"/>
              </a:rPr>
              <a:t> </a:t>
            </a:r>
            <a:r>
              <a:rPr lang="fr-FR" sz="2000" b="1" dirty="0">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013513681"/>
              </p:ext>
            </p:extLst>
          </p:nvPr>
        </p:nvGraphicFramePr>
        <p:xfrm>
          <a:off x="479376" y="1340768"/>
          <a:ext cx="11233248" cy="4239768"/>
        </p:xfrm>
        <a:graphic>
          <a:graphicData uri="http://schemas.openxmlformats.org/drawingml/2006/table">
            <a:tbl>
              <a:tblPr firstRow="1" firstCol="1" bandRow="1"/>
              <a:tblGrid>
                <a:gridCol w="11233248">
                  <a:extLst>
                    <a:ext uri="{9D8B030D-6E8A-4147-A177-3AD203B41FA5}">
                      <a16:colId xmlns:a16="http://schemas.microsoft.com/office/drawing/2014/main" val="1910171276"/>
                    </a:ext>
                  </a:extLst>
                </a:gridCol>
              </a:tblGrid>
              <a:tr h="3168351">
                <a:tc>
                  <a:txBody>
                    <a:bodyPr/>
                    <a:lstStyle/>
                    <a:p>
                      <a:pP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La copie joue un rôle essentiel, tant pour la mémorisation de l’orthographe lexicale et grammaticale </a:t>
                      </a:r>
                      <a:r>
                        <a:rPr lang="fr-FR" sz="2000" dirty="0">
                          <a:effectLst/>
                          <a:latin typeface="Calibri" panose="020F0502020204030204" pitchFamily="34" charset="0"/>
                          <a:ea typeface="Calibri" panose="020F0502020204030204" pitchFamily="34" charset="0"/>
                          <a:cs typeface="Times New Roman" panose="02020603050405020304" pitchFamily="18" charset="0"/>
                        </a:rPr>
                        <a:t>que pour l’acquisition du vocabulaire et des structures syntaxiques.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Copier est une activité complexe sur le plan cognitif, qui doit faire l’objet d’un apprentissage pour permettre aux élèves de copier vite et bien</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Une progressivité : des mots, puis des groupes nominaux, puis une phrase, connue et comprise des élèves, puis plusieurs phrases. </a:t>
                      </a: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En début d’année, le professeur orientera l’exercice de copie sur les mots. À l’issue de la période 1, l’élève de CE1 sera en mesure de copier quatre à cinq phrases courtes.  À la fin de l’année scolaire, il recopiera sans effort une dizaine de lignes en respectant la ponctuation et la mise en page. </a:t>
                      </a: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Tout au long de l’année, il s’entraînera à écrire des textes dont les mises en page comportent des retours et des sauts de ligne, des alinéas et des mots soulignés. </a:t>
                      </a: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Il sera en mesure de relire son écrit et de le réviser avec le guidage du professeur qui deviendra progressivement moins présent pour favoriser l’autonomie. </a:t>
                      </a:r>
                      <a:r>
                        <a:rPr lang="fr-FR" sz="2000" b="1" i="1" dirty="0">
                          <a:effectLst/>
                          <a:latin typeface="Calibri" panose="020F0502020204030204" pitchFamily="34" charset="0"/>
                          <a:ea typeface="Calibri" panose="020F0502020204030204" pitchFamily="34" charset="0"/>
                          <a:cs typeface="Times New Roman" panose="02020603050405020304" pitchFamily="18" charset="0"/>
                        </a:rPr>
                        <a:t> (Extrait Guide pour enseigner la lecture et l’écriture au CE1 – 2019)</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87913"/>
                  </a:ext>
                </a:extLst>
              </a:tr>
            </a:tbl>
          </a:graphicData>
        </a:graphic>
      </p:graphicFrame>
    </p:spTree>
    <p:extLst>
      <p:ext uri="{BB962C8B-B14F-4D97-AF65-F5344CB8AC3E}">
        <p14:creationId xmlns:p14="http://schemas.microsoft.com/office/powerpoint/2010/main" val="11167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96216"/>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p:cNvPicPr/>
          <p:nvPr/>
        </p:nvPicPr>
        <p:blipFill>
          <a:blip r:embed="rId3"/>
          <a:stretch>
            <a:fillRect/>
          </a:stretch>
        </p:blipFill>
        <p:spPr>
          <a:xfrm>
            <a:off x="293333" y="2092436"/>
            <a:ext cx="4968552" cy="2838675"/>
          </a:xfrm>
          <a:prstGeom prst="rect">
            <a:avLst/>
          </a:prstGeom>
        </p:spPr>
      </p:pic>
      <p:sp>
        <p:nvSpPr>
          <p:cNvPr id="4" name="Rectangle 3"/>
          <p:cNvSpPr/>
          <p:nvPr/>
        </p:nvSpPr>
        <p:spPr>
          <a:xfrm>
            <a:off x="280049" y="1267800"/>
            <a:ext cx="9446584" cy="421654"/>
          </a:xfrm>
          <a:prstGeom prst="rect">
            <a:avLst/>
          </a:prstGeom>
        </p:spPr>
        <p:txBody>
          <a:bodyPr wrap="square">
            <a:spAutoFit/>
          </a:bodyPr>
          <a:lstStyle/>
          <a:p>
            <a:pPr marL="457200">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Proposition 1 : La copie en classe entière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559496" y="5160645"/>
            <a:ext cx="3264024" cy="635751"/>
          </a:xfrm>
          <a:prstGeom prst="rect">
            <a:avLst/>
          </a:prstGeom>
        </p:spPr>
        <p:txBody>
          <a:bodyPr wrap="square">
            <a:spAutoFit/>
          </a:bodyPr>
          <a:lstStyle/>
          <a:p>
            <a:pPr marL="457200">
              <a:lnSpc>
                <a:spcPct val="107000"/>
              </a:lnSpc>
              <a:spcAft>
                <a:spcPts val="800"/>
              </a:spcAft>
            </a:pPr>
            <a:r>
              <a:rPr lang="fr-FR" sz="1100"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https://cache.media.eduscol.education.fr/file/Ecriture/05/2/RA16_C2_FRA_Ecriture_geste-ecrit-copie_Sequence-Copie-CE1_827052.pdf</a:t>
            </a:r>
            <a:r>
              <a:rPr lang="fr-FR"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p:cNvPicPr>
            <a:picLocks noChangeAspect="1"/>
          </p:cNvPicPr>
          <p:nvPr/>
        </p:nvPicPr>
        <p:blipFill>
          <a:blip r:embed="rId5"/>
          <a:stretch>
            <a:fillRect/>
          </a:stretch>
        </p:blipFill>
        <p:spPr>
          <a:xfrm>
            <a:off x="5735960" y="2092436"/>
            <a:ext cx="4320480" cy="2765762"/>
          </a:xfrm>
          <a:prstGeom prst="rect">
            <a:avLst/>
          </a:prstGeom>
        </p:spPr>
      </p:pic>
      <p:sp>
        <p:nvSpPr>
          <p:cNvPr id="9" name="Rectangle 8"/>
          <p:cNvSpPr/>
          <p:nvPr/>
        </p:nvSpPr>
        <p:spPr>
          <a:xfrm>
            <a:off x="6412958" y="5147219"/>
            <a:ext cx="2940787" cy="600164"/>
          </a:xfrm>
          <a:prstGeom prst="rect">
            <a:avLst/>
          </a:prstGeom>
        </p:spPr>
        <p:txBody>
          <a:bodyPr wrap="square">
            <a:spAutoFit/>
          </a:bodyPr>
          <a:lstStyle/>
          <a:p>
            <a:r>
              <a:rPr lang="fr-FR" sz="1100" dirty="0">
                <a:hlinkClick r:id="rId6"/>
              </a:rPr>
              <a:t>https</a:t>
            </a:r>
            <a:r>
              <a:rPr lang="fr-FR" sz="1100" dirty="0" smtClean="0">
                <a:hlinkClick r:id="rId6"/>
              </a:rPr>
              <a:t>://cache.media.eduscol.education.fr/file/Reussite/41/3/RA16_C2_FRA_CopieSituationCP_843413.pdf</a:t>
            </a:r>
            <a:endParaRPr lang="fr-FR" sz="1100" dirty="0"/>
          </a:p>
        </p:txBody>
      </p:sp>
      <p:sp>
        <p:nvSpPr>
          <p:cNvPr id="12" name="ZoneTexte 11"/>
          <p:cNvSpPr txBox="1"/>
          <p:nvPr/>
        </p:nvSpPr>
        <p:spPr>
          <a:xfrm>
            <a:off x="10526740" y="2092436"/>
            <a:ext cx="1800200" cy="2031325"/>
          </a:xfrm>
          <a:prstGeom prst="rect">
            <a:avLst/>
          </a:prstGeom>
          <a:noFill/>
        </p:spPr>
        <p:txBody>
          <a:bodyPr wrap="square" rtlCol="0">
            <a:spAutoFit/>
          </a:bodyPr>
          <a:lstStyle/>
          <a:p>
            <a:r>
              <a:rPr lang="fr-FR" b="1" dirty="0">
                <a:solidFill>
                  <a:schemeClr val="accent3">
                    <a:lumMod val="50000"/>
                  </a:schemeClr>
                </a:solidFill>
                <a:latin typeface="Calibri" panose="020F0502020204030204" pitchFamily="34" charset="0"/>
              </a:rPr>
              <a:t>c</a:t>
            </a:r>
            <a:r>
              <a:rPr lang="fr-FR" b="1" dirty="0" smtClean="0">
                <a:solidFill>
                  <a:schemeClr val="accent3">
                    <a:lumMod val="50000"/>
                  </a:schemeClr>
                </a:solidFill>
                <a:latin typeface="Calibri" panose="020F0502020204030204" pitchFamily="34" charset="0"/>
              </a:rPr>
              <a:t>opie flash</a:t>
            </a:r>
          </a:p>
          <a:p>
            <a:endParaRPr lang="fr-FR" b="1" dirty="0" smtClean="0">
              <a:solidFill>
                <a:schemeClr val="accent3">
                  <a:lumMod val="50000"/>
                </a:schemeClr>
              </a:solidFill>
              <a:latin typeface="Calibri" panose="020F0502020204030204" pitchFamily="34" charset="0"/>
            </a:endParaRPr>
          </a:p>
          <a:p>
            <a:r>
              <a:rPr lang="fr-FR" b="1" dirty="0">
                <a:solidFill>
                  <a:schemeClr val="accent3">
                    <a:lumMod val="50000"/>
                  </a:schemeClr>
                </a:solidFill>
                <a:latin typeface="Calibri" panose="020F0502020204030204" pitchFamily="34" charset="0"/>
              </a:rPr>
              <a:t>c</a:t>
            </a:r>
            <a:r>
              <a:rPr lang="fr-FR" b="1" dirty="0" smtClean="0">
                <a:solidFill>
                  <a:schemeClr val="accent3">
                    <a:lumMod val="50000"/>
                  </a:schemeClr>
                </a:solidFill>
                <a:latin typeface="Calibri" panose="020F0502020204030204" pitchFamily="34" charset="0"/>
              </a:rPr>
              <a:t>opie </a:t>
            </a:r>
          </a:p>
          <a:p>
            <a:r>
              <a:rPr lang="fr-FR" b="1" dirty="0">
                <a:solidFill>
                  <a:schemeClr val="accent3">
                    <a:lumMod val="50000"/>
                  </a:schemeClr>
                </a:solidFill>
                <a:latin typeface="Calibri" panose="020F0502020204030204" pitchFamily="34" charset="0"/>
              </a:rPr>
              <a:t>r</a:t>
            </a:r>
            <a:r>
              <a:rPr lang="fr-FR" b="1" dirty="0" smtClean="0">
                <a:solidFill>
                  <a:schemeClr val="accent3">
                    <a:lumMod val="50000"/>
                  </a:schemeClr>
                </a:solidFill>
                <a:latin typeface="Calibri" panose="020F0502020204030204" pitchFamily="34" charset="0"/>
              </a:rPr>
              <a:t>etournée</a:t>
            </a:r>
          </a:p>
          <a:p>
            <a:endParaRPr lang="fr-FR" b="1" dirty="0" smtClean="0">
              <a:solidFill>
                <a:schemeClr val="accent3">
                  <a:lumMod val="50000"/>
                </a:schemeClr>
              </a:solidFill>
              <a:latin typeface="Calibri" panose="020F0502020204030204" pitchFamily="34" charset="0"/>
            </a:endParaRPr>
          </a:p>
          <a:p>
            <a:r>
              <a:rPr lang="fr-FR" b="1" dirty="0" smtClean="0">
                <a:solidFill>
                  <a:schemeClr val="accent3">
                    <a:lumMod val="50000"/>
                  </a:schemeClr>
                </a:solidFill>
                <a:latin typeface="Calibri" panose="020F0502020204030204" pitchFamily="34" charset="0"/>
              </a:rPr>
              <a:t>copie au verso  </a:t>
            </a:r>
          </a:p>
          <a:p>
            <a:endParaRPr lang="fr-FR" dirty="0"/>
          </a:p>
        </p:txBody>
      </p:sp>
      <p:sp>
        <p:nvSpPr>
          <p:cNvPr id="15" name="Accolade ouvrante 14"/>
          <p:cNvSpPr/>
          <p:nvPr/>
        </p:nvSpPr>
        <p:spPr>
          <a:xfrm>
            <a:off x="10272464" y="2092436"/>
            <a:ext cx="254276" cy="16966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52828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err="1"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C.Des</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584775"/>
          </a:xfrm>
          <a:prstGeom prst="rect">
            <a:avLst/>
          </a:prstGeom>
        </p:spPr>
        <p:txBody>
          <a:bodyPr wrap="square">
            <a:spAutoFit/>
          </a:bodyPr>
          <a:lstStyle/>
          <a:p>
            <a:pPr>
              <a:spcAft>
                <a:spcPts val="0"/>
              </a:spcAft>
              <a:tabLst>
                <a:tab pos="3780790" algn="l"/>
              </a:tabLst>
            </a:pPr>
            <a:r>
              <a:rPr lang="fr-FR" sz="2000" b="1" dirty="0">
                <a:solidFill>
                  <a:srgbClr val="000000"/>
                </a:solidFill>
                <a:latin typeface="Calibri" panose="020F0502020204030204" pitchFamily="34" charset="0"/>
                <a:ea typeface="Calibri" panose="020F0502020204030204" pitchFamily="34" charset="0"/>
              </a:rPr>
              <a:t>Proposition 2 : copie en classe entière Jeu de Kim </a:t>
            </a:r>
            <a:endParaRPr lang="fr-FR" sz="2000" dirty="0">
              <a:solidFill>
                <a:srgbClr val="000000"/>
              </a:solidFill>
              <a:latin typeface="Arial" panose="020B0604020202020204" pitchFamily="34" charset="0"/>
              <a:ea typeface="Calibri" panose="020F0502020204030204" pitchFamily="34" charset="0"/>
            </a:endParaRPr>
          </a:p>
          <a:p>
            <a:pPr>
              <a:spcAft>
                <a:spcPts val="0"/>
              </a:spcAft>
              <a:tabLst>
                <a:tab pos="3780790" algn="l"/>
              </a:tabLst>
            </a:pPr>
            <a:r>
              <a:rPr lang="fr-FR" sz="1200" b="1" dirty="0">
                <a:solidFill>
                  <a:srgbClr val="000000"/>
                </a:solidFill>
                <a:latin typeface="Calibri" panose="020F0502020204030204" pitchFamily="34" charset="0"/>
                <a:ea typeface="Calibri" panose="020F0502020204030204" pitchFamily="34" charset="0"/>
              </a:rPr>
              <a:t> </a:t>
            </a:r>
            <a:endParaRPr lang="fr-FR" sz="1200" dirty="0">
              <a:solidFill>
                <a:srgbClr val="000000"/>
              </a:solidFill>
              <a:effectLst/>
              <a:latin typeface="Arial" panose="020B0604020202020204" pitchFamily="34" charset="0"/>
              <a:ea typeface="Calibri" panose="020F0502020204030204" pitchFamily="34" charset="0"/>
            </a:endParaRPr>
          </a:p>
        </p:txBody>
      </p:sp>
      <p:sp>
        <p:nvSpPr>
          <p:cNvPr id="7" name="ZoneTexte 6"/>
          <p:cNvSpPr txBox="1"/>
          <p:nvPr/>
        </p:nvSpPr>
        <p:spPr>
          <a:xfrm>
            <a:off x="435496" y="2069559"/>
            <a:ext cx="8036768" cy="4031873"/>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magicien				                        comédien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musicien         </a:t>
            </a:r>
          </a:p>
          <a:p>
            <a:pPr lvl="0" defTabSz="457200">
              <a:defRPr/>
            </a:pPr>
            <a:endParaRPr lang="fr-FR" sz="3200" dirty="0" smtClean="0">
              <a:solidFill>
                <a:srgbClr val="F19D19">
                  <a:lumMod val="50000"/>
                </a:srgbClr>
              </a:solidFill>
              <a:latin typeface="Calibri" panose="020F0502020204030204"/>
            </a:endParaRPr>
          </a:p>
          <a:p>
            <a:pPr lvl="0" defTabSz="457200">
              <a:defRPr/>
            </a:pPr>
            <a:r>
              <a:rPr lang="fr-FR" sz="3200" dirty="0">
                <a:solidFill>
                  <a:srgbClr val="F19D19">
                    <a:lumMod val="50000"/>
                  </a:srgbClr>
                </a:solidFill>
                <a:latin typeface="Calibri" panose="020F0502020204030204"/>
              </a:rPr>
              <a:t>a</a:t>
            </a:r>
            <a:r>
              <a:rPr lang="fr-FR" sz="3200" dirty="0" smtClean="0">
                <a:solidFill>
                  <a:srgbClr val="F19D19">
                    <a:lumMod val="50000"/>
                  </a:srgbClr>
                </a:solidFill>
                <a:latin typeface="Calibri" panose="020F0502020204030204"/>
              </a:rPr>
              <a:t>ncien                                        chien </a:t>
            </a: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comédien                     gardien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8804176" y="1484784"/>
            <a:ext cx="2808312" cy="3693319"/>
          </a:xfrm>
          <a:prstGeom prst="rect">
            <a:avLst/>
          </a:prstGeom>
        </p:spPr>
        <p:txBody>
          <a:bodyPr wrap="square">
            <a:spAutoFit/>
          </a:bodyPr>
          <a:lstStyle/>
          <a:p>
            <a:pPr lvl="0">
              <a:defRPr/>
            </a:pPr>
            <a:r>
              <a:rPr lang="fr-FR" b="1" dirty="0">
                <a:solidFill>
                  <a:srgbClr val="404040"/>
                </a:solidFill>
                <a:latin typeface="Calibri" panose="020F0502020204030204" pitchFamily="34" charset="0"/>
              </a:rPr>
              <a:t>Consigne</a:t>
            </a:r>
            <a:r>
              <a:rPr lang="fr-FR" dirty="0">
                <a:solidFill>
                  <a:srgbClr val="404040"/>
                </a:solidFill>
                <a:latin typeface="Calibri" panose="020F0502020204030204" pitchFamily="34" charset="0"/>
              </a:rPr>
              <a:t> : Copier  seulement le ou les mots </a:t>
            </a:r>
            <a:r>
              <a:rPr lang="fr-FR" dirty="0" smtClean="0">
                <a:solidFill>
                  <a:srgbClr val="404040"/>
                </a:solidFill>
                <a:latin typeface="Calibri" panose="020F0502020204030204" pitchFamily="34" charset="0"/>
              </a:rPr>
              <a:t>manquants dans la liste. </a:t>
            </a:r>
          </a:p>
          <a:p>
            <a:pPr lvl="0">
              <a:defRPr/>
            </a:pPr>
            <a:endParaRPr lang="fr-FR" dirty="0">
              <a:solidFill>
                <a:srgbClr val="404040"/>
              </a:solidFill>
              <a:latin typeface="Calibri" panose="020F0502020204030204" pitchFamily="34" charset="0"/>
            </a:endParaRPr>
          </a:p>
          <a:p>
            <a:pPr lvl="0">
              <a:defRPr/>
            </a:pPr>
            <a:r>
              <a:rPr lang="fr-FR" dirty="0">
                <a:solidFill>
                  <a:srgbClr val="404040"/>
                </a:solidFill>
                <a:latin typeface="Calibri" panose="020F0502020204030204" pitchFamily="34" charset="0"/>
              </a:rPr>
              <a:t>Afficher la liste des mots issus d’une liste de mots analogique, demander aux élèves de les lire.  </a:t>
            </a:r>
            <a:endParaRPr lang="fr-FR" dirty="0" smtClean="0">
              <a:solidFill>
                <a:srgbClr val="404040"/>
              </a:solidFill>
              <a:latin typeface="Calibri" panose="020F0502020204030204" pitchFamily="34" charset="0"/>
            </a:endParaRPr>
          </a:p>
          <a:p>
            <a:pPr lvl="0">
              <a:defRPr/>
            </a:pPr>
            <a:endParaRPr lang="fr-FR" dirty="0">
              <a:solidFill>
                <a:srgbClr val="404040"/>
              </a:solidFill>
              <a:latin typeface="Calibri" panose="020F0502020204030204" pitchFamily="34" charset="0"/>
            </a:endParaRPr>
          </a:p>
          <a:p>
            <a:pPr lvl="0"/>
            <a:r>
              <a:rPr lang="fr-FR" dirty="0">
                <a:solidFill>
                  <a:srgbClr val="404040"/>
                </a:solidFill>
                <a:latin typeface="Calibri" panose="020F0502020204030204" pitchFamily="34" charset="0"/>
              </a:rPr>
              <a:t>Afficher la nouvelle liste de mots avec le ou les mots manquants que les élèves vont écrire de mémoire. </a:t>
            </a:r>
          </a:p>
        </p:txBody>
      </p:sp>
    </p:spTree>
    <p:extLst>
      <p:ext uri="{BB962C8B-B14F-4D97-AF65-F5344CB8AC3E}">
        <p14:creationId xmlns:p14="http://schemas.microsoft.com/office/powerpoint/2010/main" val="154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2 : copie en classe entière Jeu de Kim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
        <p:nvSpPr>
          <p:cNvPr id="7" name="ZoneTexte 6"/>
          <p:cNvSpPr txBox="1"/>
          <p:nvPr/>
        </p:nvSpPr>
        <p:spPr>
          <a:xfrm>
            <a:off x="435496" y="2069559"/>
            <a:ext cx="8036768" cy="4031873"/>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magicien				                        comédien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a</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ncien                                        chien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comédien                     gardien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8804176" y="1484784"/>
            <a:ext cx="2808312"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Consigne</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 Copier  seulement le ou les mots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manquants dans la liste.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liste des mots issus d’une liste de mots analogique, demander aux élèves de les lire.  </a:t>
            </a: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nouvelle liste de mots avec le ou les mots manquants que les élèves vont écrire de mémoire. </a:t>
            </a:r>
          </a:p>
        </p:txBody>
      </p:sp>
    </p:spTree>
    <p:extLst>
      <p:ext uri="{BB962C8B-B14F-4D97-AF65-F5344CB8AC3E}">
        <p14:creationId xmlns:p14="http://schemas.microsoft.com/office/powerpoint/2010/main" val="369847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2 : copie en classe entière Jeu de Kim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
        <p:nvSpPr>
          <p:cNvPr id="7" name="ZoneTexte 6"/>
          <p:cNvSpPr txBox="1"/>
          <p:nvPr/>
        </p:nvSpPr>
        <p:spPr>
          <a:xfrm>
            <a:off x="435496" y="2069559"/>
            <a:ext cx="8036768" cy="4031873"/>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magicien				                        comédien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3200" dirty="0" smtClean="0">
                <a:solidFill>
                  <a:srgbClr val="F19D19">
                    <a:lumMod val="50000"/>
                  </a:srgbClr>
                </a:solidFill>
                <a:latin typeface="Calibri" panose="020F0502020204030204"/>
              </a:rPr>
              <a:t>                      </a:t>
            </a:r>
            <a:r>
              <a:rPr lang="fr-FR" sz="3200" dirty="0" smtClean="0">
                <a:solidFill>
                  <a:srgbClr val="00B050"/>
                </a:solidFill>
                <a:latin typeface="Calibri" panose="020F0502020204030204"/>
              </a:rPr>
              <a:t>m</a:t>
            </a:r>
            <a:r>
              <a:rPr kumimoji="0" lang="fr-FR" sz="3200" b="0" i="0" u="none" strike="noStrike" kern="1200" cap="none" spc="0" normalizeH="0" baseline="0" noProof="0" dirty="0" err="1" smtClean="0">
                <a:ln>
                  <a:noFill/>
                </a:ln>
                <a:solidFill>
                  <a:srgbClr val="00B050"/>
                </a:solidFill>
                <a:effectLst/>
                <a:uLnTx/>
                <a:uFillTx/>
                <a:latin typeface="Calibri" panose="020F0502020204030204"/>
                <a:ea typeface="+mn-ea"/>
                <a:cs typeface="+mn-cs"/>
              </a:rPr>
              <a:t>usicien</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a</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ncien                                        chien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comédien                     gardien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8804176" y="1484784"/>
            <a:ext cx="2808312"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Consigne</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 Copier  seulement le ou les mots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manquants dans la liste.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liste des mots issus d’une liste de mots analogique, demander aux élèves de les lire.  </a:t>
            </a: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nouvelle liste de mots avec le ou les mots manquants que les élèves vont écrire de mémoire. </a:t>
            </a:r>
          </a:p>
        </p:txBody>
      </p:sp>
    </p:spTree>
    <p:extLst>
      <p:ext uri="{BB962C8B-B14F-4D97-AF65-F5344CB8AC3E}">
        <p14:creationId xmlns:p14="http://schemas.microsoft.com/office/powerpoint/2010/main" val="193491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800"/>
              </a:spcAft>
              <a:buClrTx/>
              <a:buSzTx/>
              <a:buFont typeface="+mj-lt"/>
              <a:buAutoNum type="alphaUcPeriod"/>
              <a:tabLst/>
              <a:defRPr/>
            </a:pPr>
            <a:r>
              <a:rPr kumimoji="0" lang="fr-FR" sz="2000" b="1"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Des activités d’écriture (copie et dictée) au service de la mémoire orthographique des mots</a:t>
            </a:r>
            <a:endParaRPr kumimoji="0" lang="fr-FR" sz="16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95400" y="1205368"/>
            <a:ext cx="1029714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2 : copie en classe entière Jeu de Kim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Proposition 3 : </a:t>
            </a:r>
            <a:r>
              <a:rPr kumimoji="0" lang="fr-FR" sz="20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t>copie bouchons  </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en classe </a:t>
            </a:r>
            <a:r>
              <a:rPr kumimoji="0" lang="fr-FR" sz="20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t>entière</a:t>
            </a:r>
            <a:endParaRPr kumimoji="0" lang="fr-FR"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p:txBody>
      </p:sp>
      <p:pic>
        <p:nvPicPr>
          <p:cNvPr id="5" name="Vidéo copie-bouchon Classe à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5519" y="1962867"/>
            <a:ext cx="8136905" cy="4577009"/>
          </a:xfrm>
          <a:prstGeom prst="rect">
            <a:avLst/>
          </a:prstGeom>
        </p:spPr>
      </p:pic>
    </p:spTree>
    <p:extLst>
      <p:ext uri="{BB962C8B-B14F-4D97-AF65-F5344CB8AC3E}">
        <p14:creationId xmlns:p14="http://schemas.microsoft.com/office/powerpoint/2010/main" val="12565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95455">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24314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2 : copie en classe entière Jeu de Kim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3 : </a:t>
            </a: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copie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bouchon  en classe entière   </a:t>
            </a:r>
            <a:endPar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t>Proposition </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4 : </a:t>
            </a:r>
            <a:r>
              <a:rPr kumimoji="0" lang="fr-FR" sz="20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t>copie </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au verso surveillée en binôme </a:t>
            </a:r>
            <a:endParaRPr kumimoji="0" lang="fr-FR"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En binôme, un élève observe son camarade qui copie et le chronomètre. C’est lui qui montre le texte au copieur à la demande de ce dernier et il note le nombre de fois où il a retourné la feuille.</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Celui qui observe surveille également l’orthographe de son camarade et l’aide à ne faire aucune erreur de copie.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32016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23392" y="1205368"/>
            <a:ext cx="10297144"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2 : copie en classe entière Jeu de Kim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3 : </a:t>
            </a: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copie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bouchon  en classe entière   </a:t>
            </a:r>
            <a:endPar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Proposition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4 </a:t>
            </a: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 </a:t>
            </a: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copie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au verso surveillée en </a:t>
            </a: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binôme</a:t>
            </a:r>
          </a:p>
          <a:p>
            <a:pPr lvl="0">
              <a:tabLst>
                <a:tab pos="3780790" algn="l"/>
              </a:tabLst>
            </a:pPr>
            <a:r>
              <a:rPr lang="fr-FR" sz="2000" b="1" dirty="0" smtClean="0">
                <a:solidFill>
                  <a:srgbClr val="FF0000"/>
                </a:solidFill>
                <a:latin typeface="Calibri" panose="020F0502020204030204" pitchFamily="34" charset="0"/>
                <a:ea typeface="Calibri" panose="020F0502020204030204" pitchFamily="34" charset="0"/>
              </a:rPr>
              <a:t>Proposition 5 : dictée en </a:t>
            </a:r>
            <a:r>
              <a:rPr lang="fr-FR" sz="2000" b="1" dirty="0">
                <a:solidFill>
                  <a:srgbClr val="FF0000"/>
                </a:solidFill>
                <a:latin typeface="Calibri" panose="020F0502020204030204" pitchFamily="34" charset="0"/>
                <a:ea typeface="Calibri" panose="020F0502020204030204" pitchFamily="34" charset="0"/>
              </a:rPr>
              <a:t>binôme de mots issus de listes analogiques</a:t>
            </a:r>
            <a:endParaRPr kumimoji="0" lang="fr-FR"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pic>
        <p:nvPicPr>
          <p:cNvPr id="5" name="Image 4"/>
          <p:cNvPicPr>
            <a:picLocks noChangeAspect="1"/>
          </p:cNvPicPr>
          <p:nvPr/>
        </p:nvPicPr>
        <p:blipFill>
          <a:blip r:embed="rId3"/>
          <a:stretch>
            <a:fillRect/>
          </a:stretch>
        </p:blipFill>
        <p:spPr>
          <a:xfrm>
            <a:off x="602094" y="2611292"/>
            <a:ext cx="3456384" cy="259006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309" y="3212976"/>
            <a:ext cx="4738331" cy="355374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7533" y="2971155"/>
            <a:ext cx="4149194" cy="3111896"/>
          </a:xfrm>
          <a:prstGeom prst="rect">
            <a:avLst/>
          </a:prstGeom>
        </p:spPr>
      </p:pic>
      <p:sp>
        <p:nvSpPr>
          <p:cNvPr id="8" name="Ellipse 7"/>
          <p:cNvSpPr/>
          <p:nvPr/>
        </p:nvSpPr>
        <p:spPr>
          <a:xfrm>
            <a:off x="3503712" y="5265780"/>
            <a:ext cx="1440160" cy="140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t>Les étiquettes portant les  mots à écrire et lus par l’élève </a:t>
            </a:r>
            <a:endParaRPr lang="fr-FR" sz="1200" dirty="0"/>
          </a:p>
        </p:txBody>
      </p:sp>
      <p:cxnSp>
        <p:nvCxnSpPr>
          <p:cNvPr id="12" name="Connecteur droit avec flèche 11"/>
          <p:cNvCxnSpPr/>
          <p:nvPr/>
        </p:nvCxnSpPr>
        <p:spPr>
          <a:xfrm flipV="1">
            <a:off x="4214878" y="3760435"/>
            <a:ext cx="144016" cy="137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4326169" y="4202910"/>
            <a:ext cx="801002" cy="953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200258" y="5121280"/>
            <a:ext cx="1413681" cy="1329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Une colonne pour écrire les mots dictée</a:t>
            </a:r>
            <a:endParaRPr lang="fr-FR" sz="1400" dirty="0"/>
          </a:p>
        </p:txBody>
      </p:sp>
      <p:cxnSp>
        <p:nvCxnSpPr>
          <p:cNvPr id="17" name="Connecteur droit avec flèche 16"/>
          <p:cNvCxnSpPr/>
          <p:nvPr/>
        </p:nvCxnSpPr>
        <p:spPr>
          <a:xfrm flipV="1">
            <a:off x="1130571" y="4202910"/>
            <a:ext cx="594659" cy="918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7775235" y="5201359"/>
            <a:ext cx="1575086" cy="1468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Une colonne pour coller l’étiquette de correction</a:t>
            </a:r>
            <a:endParaRPr lang="fr-FR" sz="1400" dirty="0"/>
          </a:p>
        </p:txBody>
      </p:sp>
      <p:cxnSp>
        <p:nvCxnSpPr>
          <p:cNvPr id="21" name="Connecteur droit avec flèche 20"/>
          <p:cNvCxnSpPr/>
          <p:nvPr/>
        </p:nvCxnSpPr>
        <p:spPr>
          <a:xfrm flipH="1" flipV="1">
            <a:off x="6833645" y="4941168"/>
            <a:ext cx="1205046"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21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éo mot-de-passe-dictee-differee-vocabulaire-producti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627801"/>
            <a:ext cx="9737027" cy="5472802"/>
          </a:xfrm>
          <a:prstGeom prst="rect">
            <a:avLst/>
          </a:prstGeom>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221821" y="6356350"/>
            <a:ext cx="32668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https://classe-a-12.beta.gouv.fr/</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21821" y="111674"/>
            <a:ext cx="4336508" cy="400110"/>
          </a:xfrm>
          <a:prstGeom prst="rect">
            <a:avLst/>
          </a:prstGeom>
        </p:spPr>
        <p:txBody>
          <a:bodyPr wrap="none">
            <a:spAutoFit/>
          </a:bodyPr>
          <a:lstStyle/>
          <a:p>
            <a:pPr lvl="0"/>
            <a:r>
              <a:rPr lang="fr-FR" sz="2000" b="1" dirty="0">
                <a:solidFill>
                  <a:srgbClr val="FF0000"/>
                </a:solidFill>
                <a:latin typeface="Calibri" panose="020F0502020204030204" pitchFamily="34" charset="0"/>
                <a:ea typeface="Calibri" panose="020F0502020204030204" pitchFamily="34" charset="0"/>
              </a:rPr>
              <a:t>Proposition 6 : le mot de passe du jour </a:t>
            </a:r>
            <a:endParaRPr lang="fr-FR" dirty="0">
              <a:solidFill>
                <a:srgbClr val="FF0000"/>
              </a:solidFill>
            </a:endParaRPr>
          </a:p>
        </p:txBody>
      </p:sp>
    </p:spTree>
    <p:extLst>
      <p:ext uri="{BB962C8B-B14F-4D97-AF65-F5344CB8AC3E}">
        <p14:creationId xmlns:p14="http://schemas.microsoft.com/office/powerpoint/2010/main" val="11338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365126"/>
            <a:ext cx="11521280" cy="543594"/>
          </a:xfrm>
        </p:spPr>
        <p:txBody>
          <a:bodyPr rtlCol="0">
            <a:noAutofit/>
          </a:bodyPr>
          <a:lstStyle/>
          <a:p>
            <a:r>
              <a:rPr lang="fr-FR" sz="2400" b="1" dirty="0" smtClean="0">
                <a:solidFill>
                  <a:schemeClr val="accent1">
                    <a:lumMod val="60000"/>
                    <a:lumOff val="40000"/>
                  </a:schemeClr>
                </a:solidFill>
                <a:latin typeface="Calibri" panose="020F0502020204030204" pitchFamily="34" charset="0"/>
              </a:rPr>
              <a:t>La fluence dans les textes de cadrage</a:t>
            </a:r>
            <a:endParaRPr lang="fr-FR" sz="2400" dirty="0">
              <a:solidFill>
                <a:schemeClr val="accent1">
                  <a:lumMod val="60000"/>
                  <a:lumOff val="40000"/>
                </a:schemeClr>
              </a:solidFill>
            </a:endParaRPr>
          </a:p>
        </p:txBody>
      </p:sp>
      <p:sp>
        <p:nvSpPr>
          <p:cNvPr id="6" name="ZoneTexte 5"/>
          <p:cNvSpPr txBox="1"/>
          <p:nvPr/>
        </p:nvSpPr>
        <p:spPr>
          <a:xfrm>
            <a:off x="349571" y="1052736"/>
            <a:ext cx="1022513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Le document est distribué par le formateur.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i="1" dirty="0" smtClean="0">
                <a:solidFill>
                  <a:srgbClr val="00B0F0"/>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Mise en activité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smtClean="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i="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Consignes : </a:t>
            </a:r>
            <a:endParaRPr kumimoji="0" lang="fr-FR" sz="2400" b="1" i="1"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2400" b="1" i="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Prendre </a:t>
            </a:r>
            <a:r>
              <a:rPr kumimoji="0" lang="fr-FR" sz="2400" b="1" i="1"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connaissance du document.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1" i="1"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Mettre par écrit : ce qui vous conforte, ce qui est nouveau, ce qui vous surprend et vous questionne.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2400" b="1" i="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Mise en commun à l’oral</a:t>
            </a:r>
            <a:endParaRPr kumimoji="0" lang="fr-F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089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5680" y="115614"/>
            <a:ext cx="7597552" cy="793106"/>
          </a:xfrm>
        </p:spPr>
        <p:txBody>
          <a:bodyPr>
            <a:normAutofit fontScale="90000"/>
          </a:bodyPr>
          <a:lstStyle/>
          <a:p>
            <a:pPr algn="ctr"/>
            <a:r>
              <a:rPr lang="fr-FR" b="1" dirty="0" smtClean="0">
                <a:solidFill>
                  <a:schemeClr val="accent1">
                    <a:lumMod val="60000"/>
                    <a:lumOff val="40000"/>
                  </a:schemeClr>
                </a:solidFill>
                <a:latin typeface="Calibri" panose="020F0502020204030204" pitchFamily="34" charset="0"/>
              </a:rPr>
              <a:t>Un outil pour entrainer la lecture à voix haute </a:t>
            </a:r>
            <a:br>
              <a:rPr lang="fr-FR" b="1" dirty="0" smtClean="0">
                <a:solidFill>
                  <a:schemeClr val="accent1">
                    <a:lumMod val="60000"/>
                    <a:lumOff val="40000"/>
                  </a:schemeClr>
                </a:solidFill>
                <a:latin typeface="Calibri" panose="020F0502020204030204" pitchFamily="34" charset="0"/>
              </a:rPr>
            </a:br>
            <a:r>
              <a:rPr lang="fr-FR" b="1" dirty="0" smtClean="0">
                <a:solidFill>
                  <a:schemeClr val="accent1">
                    <a:lumMod val="60000"/>
                    <a:lumOff val="40000"/>
                  </a:schemeClr>
                </a:solidFill>
                <a:latin typeface="Calibri" panose="020F0502020204030204" pitchFamily="34" charset="0"/>
              </a:rPr>
              <a:t>Fluence des éditions La Cigale </a:t>
            </a:r>
            <a:endParaRPr lang="fr-FR" b="1" dirty="0">
              <a:solidFill>
                <a:schemeClr val="accent1">
                  <a:lumMod val="60000"/>
                  <a:lumOff val="40000"/>
                </a:schemeClr>
              </a:solidFill>
              <a:latin typeface="Calibri" panose="020F0502020204030204" pitchFamily="34" charset="0"/>
            </a:endParaRPr>
          </a:p>
        </p:txBody>
      </p:sp>
      <p:pic>
        <p:nvPicPr>
          <p:cNvPr id="3" name="Image 2"/>
          <p:cNvPicPr>
            <a:picLocks noChangeAspect="1"/>
          </p:cNvPicPr>
          <p:nvPr/>
        </p:nvPicPr>
        <p:blipFill>
          <a:blip r:embed="rId3"/>
          <a:stretch>
            <a:fillRect/>
          </a:stretch>
        </p:blipFill>
        <p:spPr>
          <a:xfrm>
            <a:off x="525265" y="550822"/>
            <a:ext cx="2356494" cy="3312368"/>
          </a:xfrm>
          <a:prstGeom prst="rect">
            <a:avLst/>
          </a:prstGeom>
        </p:spPr>
      </p:pic>
      <p:sp>
        <p:nvSpPr>
          <p:cNvPr id="4" name="ZoneTexte 3"/>
          <p:cNvSpPr txBox="1"/>
          <p:nvPr/>
        </p:nvSpPr>
        <p:spPr>
          <a:xfrm>
            <a:off x="2901812" y="999886"/>
            <a:ext cx="626469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outil pour entraîner les élèves à la fluence de lecture, qui propose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L'évaluation</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initiale,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graphiques et tableaux</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à compléter pour visualiser les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progrès des élèves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déroulé des séances</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Des</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textes</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variés (récits, recettes, documentaires, lettres, …) adaptés </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à chaque niveau et évolutifs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(difficultés type de graphèmes, mots irréguliers, accords, syntaxe,  et longueur)</a:t>
            </a:r>
            <a:endPar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8" name="ZoneTexte 7"/>
          <p:cNvSpPr txBox="1"/>
          <p:nvPr/>
        </p:nvSpPr>
        <p:spPr>
          <a:xfrm>
            <a:off x="1703512" y="4429908"/>
            <a:ext cx="8808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Objectif :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travailler la lecture à voix haute pour passer d’une lecture analytique, de déchiffrage à une lecture par voie directe, de reconnaissance orthographique des mots.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0172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1424" y="260648"/>
            <a:ext cx="9829800" cy="576064"/>
          </a:xfrm>
        </p:spPr>
        <p:txBody>
          <a:bodyPr/>
          <a:lstStyle/>
          <a:p>
            <a:pPr algn="ctr"/>
            <a:r>
              <a:rPr lang="fr-FR" b="1" dirty="0" smtClean="0">
                <a:solidFill>
                  <a:schemeClr val="accent1">
                    <a:lumMod val="60000"/>
                    <a:lumOff val="40000"/>
                  </a:schemeClr>
                </a:solidFill>
                <a:latin typeface="Calibri" panose="020F0502020204030204" pitchFamily="34" charset="0"/>
              </a:rPr>
              <a:t>Fluence des éditions La Cigale </a:t>
            </a:r>
            <a:endParaRPr lang="fr-FR" b="1" dirty="0">
              <a:solidFill>
                <a:schemeClr val="accent1">
                  <a:lumMod val="60000"/>
                  <a:lumOff val="40000"/>
                </a:schemeClr>
              </a:solidFill>
              <a:latin typeface="Calibri" panose="020F0502020204030204" pitchFamily="34" charset="0"/>
            </a:endParaRPr>
          </a:p>
        </p:txBody>
      </p:sp>
      <p:pic>
        <p:nvPicPr>
          <p:cNvPr id="3" name="Image 2"/>
          <p:cNvPicPr>
            <a:picLocks noChangeAspect="1"/>
          </p:cNvPicPr>
          <p:nvPr/>
        </p:nvPicPr>
        <p:blipFill>
          <a:blip r:embed="rId3"/>
          <a:stretch>
            <a:fillRect/>
          </a:stretch>
        </p:blipFill>
        <p:spPr>
          <a:xfrm>
            <a:off x="407368" y="1196752"/>
            <a:ext cx="2356494" cy="3312368"/>
          </a:xfrm>
          <a:prstGeom prst="rect">
            <a:avLst/>
          </a:prstGeom>
        </p:spPr>
      </p:pic>
      <p:sp>
        <p:nvSpPr>
          <p:cNvPr id="7" name="ZoneTexte 6"/>
          <p:cNvSpPr txBox="1"/>
          <p:nvPr/>
        </p:nvSpPr>
        <p:spPr>
          <a:xfrm>
            <a:off x="2999656" y="1167444"/>
            <a:ext cx="8784976"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Démarche</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 Comme pour tout entraînement</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la fréquence et la régularité des séances est un facteur déterminant</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pour la réussite de cet apprentissage, particulièrement pour les élèves dont les acquis sont les plus fragiles.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Lectures répétées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et chronométrée d’un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même texte au sein d’une séance </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pour multiplier les rencontres avec les mots et automatiser leur reconnaissance.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groupe de 3 à 4 élèves. </a:t>
            </a:r>
            <a:endPar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Planification :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entraînement d’au moins  12 semaines à raison de deux à trois séances par semaine.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même texte doit être lu 6 à 8 fois à voix haute par l ’élève. Prévoir 3 à 4 séance sur un même texte</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Au CP , les séances débutent au deuxième trimestre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AU CE1, dès le début de l’année après avoir évalué les élèves et repéré les besoins.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Les séances seront inscrites à l’emploi du temps.  La ritualisation des séances facilite la mise au travail des élèves.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9573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7448" y="260648"/>
            <a:ext cx="10332640" cy="543594"/>
          </a:xfrm>
        </p:spPr>
        <p:txBody>
          <a:bodyPr>
            <a:normAutofit fontScale="90000"/>
          </a:bodyPr>
          <a:lstStyle/>
          <a:p>
            <a:pPr algn="ctr"/>
            <a:r>
              <a:rPr lang="fr-FR" sz="3600" b="1" dirty="0" smtClean="0">
                <a:solidFill>
                  <a:schemeClr val="accent1">
                    <a:lumMod val="60000"/>
                    <a:lumOff val="40000"/>
                  </a:schemeClr>
                </a:solidFill>
                <a:latin typeface="Calibri" panose="020F0502020204030204" pitchFamily="34" charset="0"/>
              </a:rPr>
              <a:t>Déroulé de la séance , une séance très structurée de 30 min  </a:t>
            </a:r>
            <a:endParaRPr lang="fr-FR" sz="3600" b="1" dirty="0">
              <a:solidFill>
                <a:schemeClr val="accent1">
                  <a:lumMod val="60000"/>
                  <a:lumOff val="40000"/>
                </a:schemeClr>
              </a:solidFill>
              <a:latin typeface="Calibri" panose="020F0502020204030204" pitchFamily="34" charset="0"/>
            </a:endParaRPr>
          </a:p>
        </p:txBody>
      </p:sp>
      <p:sp>
        <p:nvSpPr>
          <p:cNvPr id="4" name="ZoneTexte 3"/>
          <p:cNvSpPr txBox="1"/>
          <p:nvPr/>
        </p:nvSpPr>
        <p:spPr>
          <a:xfrm>
            <a:off x="1343472" y="804242"/>
            <a:ext cx="10514384" cy="67403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Rappeler  les objectifs de la séance.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3" action="ppaction://hlinkfile"/>
              </a:rPr>
              <a:t>Anticiper les mots difficiles à lire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L'enseignant débute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séance par une première lecture du texte, lentement et en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articulant bien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mots pour que les élèves entendent comment ils se prononcent.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Il revient avec les élèves sur les mots difficiles à décoder.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4"/>
              </a:rPr>
              <a:t>https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4"/>
              </a:rPr>
              <a:t>://www.editions-cigale.com/videos/anticiper-les-mots-difficiles-a-lire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4"/>
              </a:rPr>
              <a:t>#</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5" action="ppaction://hlinkfile"/>
              </a:rPr>
              <a:t>Expliquer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5" action="ppaction://hlinkfile"/>
              </a:rPr>
              <a:t>le sens des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5" action="ppaction://hlinkfile"/>
              </a:rPr>
              <a:t>mots, vérifier la compréhension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l’enseignant lit une deuxième fois le texte avec intonation pour favoriser la compréhension du texte ,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l'enseignant prend soin de donner le sens des mots qui pourraient faire obstacle à la compréhension du texte en les expliquant dans leur contexte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Il s’assure rapidement de la compréhension du texte. </a:t>
            </a: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6"/>
              </a:rPr>
              <a:t>https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6"/>
              </a:rPr>
              <a:t>://</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6"/>
              </a:rPr>
              <a:t>www.editions-cigale.com/videos/expliquer-le-sens-des-mots</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7" action="ppaction://hlinkfile"/>
              </a:rPr>
              <a:t>Revenir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7" action="ppaction://hlinkfile"/>
              </a:rPr>
              <a:t>sur les erreurs à l’issue des lectures individuelles des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7" action="ppaction://hlinkfile"/>
              </a:rPr>
              <a:t>élèves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 l'issue de chaque lecture par un élève,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l'enseignant reprend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oublis, les erreurs d'identification, qu’il a notés, décompose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mots et les fait relire pour améliorer la fluence de la prochaine lecture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Il s’appuie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sur les autres élèves qui ont suivi la lecture de leur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camarade.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Ces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temps d’explicitation permettent à l'élève et à ses camarades de progresser en anticipant les difficultés en vue des prochaines lectures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 texte est lu une deuxième fois par chaque élève.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8"/>
              </a:rPr>
              <a:t>https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8"/>
              </a:rPr>
              <a:t>://</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8"/>
              </a:rPr>
              <a:t>www.editions-cigale.com/videos/revenir-sur-les-erreurs-de-decodage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9" action="ppaction://hlinkfile"/>
              </a:rPr>
              <a:t>Mesurer les progrès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En fin de séance, </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l’enseignant calcule le score de chaque élève et le note sur un graphique. Il encourage </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et commente les </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progrès </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de chaque élève en lui permettant de visualiser facilement sa progression au fur et à mesure des lectures.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      </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hlinkClick r:id="rId10"/>
              </a:rPr>
              <a:t>https</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hlinkClick r:id="rId10"/>
              </a:rPr>
              <a:t>://</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hlinkClick r:id="rId10"/>
              </a:rPr>
              <a:t>www.editions-cigale.com/videos/mesurer-les-progres</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endPar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
            </a:r>
            <a:b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br>
            <a:endPar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151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1424" y="260648"/>
            <a:ext cx="9829800" cy="576064"/>
          </a:xfrm>
        </p:spPr>
        <p:txBody>
          <a:bodyPr/>
          <a:lstStyle/>
          <a:p>
            <a:pPr algn="ctr"/>
            <a:r>
              <a:rPr lang="fr-FR" b="1" dirty="0" smtClean="0">
                <a:solidFill>
                  <a:schemeClr val="accent1">
                    <a:lumMod val="60000"/>
                    <a:lumOff val="40000"/>
                  </a:schemeClr>
                </a:solidFill>
                <a:latin typeface="Calibri" panose="020F0502020204030204" pitchFamily="34" charset="0"/>
              </a:rPr>
              <a:t>Fluence des éditions La Cigale </a:t>
            </a:r>
            <a:endParaRPr lang="fr-FR" b="1" dirty="0">
              <a:solidFill>
                <a:schemeClr val="accent1">
                  <a:lumMod val="60000"/>
                  <a:lumOff val="40000"/>
                </a:schemeClr>
              </a:solidFill>
              <a:latin typeface="Calibri" panose="020F0502020204030204" pitchFamily="34" charset="0"/>
            </a:endParaRPr>
          </a:p>
        </p:txBody>
      </p:sp>
      <p:sp>
        <p:nvSpPr>
          <p:cNvPr id="7" name="ZoneTexte 6"/>
          <p:cNvSpPr txBox="1"/>
          <p:nvPr/>
        </p:nvSpPr>
        <p:spPr>
          <a:xfrm>
            <a:off x="551384" y="836712"/>
            <a:ext cx="11161240"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Modalités de mise en œuvre, organisation de la classe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'entraînement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à la fluence </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est  particulièrement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adapté à une mise en </a:t>
            </a:r>
            <a:r>
              <a:rPr kumimoji="0" lang="fr-FR" sz="20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mn-cs"/>
              </a:rPr>
              <a:t>oeuvre</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 dans </a:t>
            </a:r>
            <a:r>
              <a:rPr kumimoji="0" lang="fr-FR"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le cadre des activités pédagogiques </a:t>
            </a: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complémentaires APC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Les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séances de fluence peuvent aussi être mises en œuvre </a:t>
            </a:r>
            <a:r>
              <a:rPr kumimoji="0" lang="fr-FR"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en classe pendant que les autres élèves travaillent en </a:t>
            </a: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autonomie dans le cadre d’ateliers</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à l'aide </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de fichiers (combinatoire, conscience phonologique, décodage, compréhension).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Ce travail en autonomie des autres élèves est une condition nécessaire</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qui  nécessite une organisation rigoureuse et des activités adaptées (matériel accessible, horloge visible de tous, activités différenciées qui vont maintenir les élèves en activité durant 30 min, consignes claires, aides et outils de validation disponibles,…)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La présence de maître E dans la classe</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peut permettre aussi la prise en charge de deux groupes d’élèves.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 </a:t>
            </a:r>
            <a:endPar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 travail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d’équipe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facilite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mise en place de décloisonnements sur le cycle 2</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Ces séances axées sur la lecture orale doivent se dérouler dans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lieu adapté , dans un espace calme, un peu à l’écart  dans la classe. </a:t>
            </a:r>
            <a:endPar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6711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500"/>
                                        <p:tgtEl>
                                          <p:spTgt spid="7">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9829800" cy="615602"/>
          </a:xfrm>
        </p:spPr>
        <p:txBody>
          <a:bodyPr>
            <a:normAutofit fontScale="90000"/>
          </a:bodyPr>
          <a:lstStyle/>
          <a:p>
            <a:pPr algn="ctr"/>
            <a:r>
              <a:rPr lang="fr-FR" sz="4000" b="1" dirty="0" smtClean="0">
                <a:solidFill>
                  <a:srgbClr val="FF0000"/>
                </a:solidFill>
                <a:latin typeface="Calibri" panose="020F0502020204030204" pitchFamily="34" charset="0"/>
              </a:rPr>
              <a:t>Une ressource du GDML  pour conclure </a:t>
            </a:r>
            <a:endParaRPr lang="fr-FR" sz="4000" b="1" dirty="0">
              <a:solidFill>
                <a:srgbClr val="FF0000"/>
              </a:solidFill>
              <a:latin typeface="Calibri" panose="020F0502020204030204" pitchFamily="34" charset="0"/>
            </a:endParaRPr>
          </a:p>
        </p:txBody>
      </p:sp>
      <p:sp>
        <p:nvSpPr>
          <p:cNvPr id="4" name="Ellipse 3"/>
          <p:cNvSpPr/>
          <p:nvPr/>
        </p:nvSpPr>
        <p:spPr>
          <a:xfrm>
            <a:off x="3071664" y="1340768"/>
            <a:ext cx="4752528" cy="4464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latin typeface="Calibri" panose="020F0502020204030204" pitchFamily="34" charset="0"/>
                <a:hlinkClick r:id="rId2" action="ppaction://hlinkfile"/>
              </a:rPr>
              <a:t>La fiche ressource fluence du GDML26</a:t>
            </a:r>
            <a:endParaRPr lang="fr-FR" sz="3200" b="1" dirty="0">
              <a:latin typeface="Calibri" panose="020F0502020204030204" pitchFamily="34" charset="0"/>
            </a:endParaRPr>
          </a:p>
        </p:txBody>
      </p:sp>
    </p:spTree>
    <p:extLst>
      <p:ext uri="{BB962C8B-B14F-4D97-AF65-F5344CB8AC3E}">
        <p14:creationId xmlns:p14="http://schemas.microsoft.com/office/powerpoint/2010/main" val="203197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384" y="116632"/>
            <a:ext cx="10081120" cy="864096"/>
          </a:xfrm>
        </p:spPr>
        <p:txBody>
          <a:bodyPr rtlCol="0">
            <a:normAutofit fontScale="90000"/>
          </a:bodyPr>
          <a:lstStyle/>
          <a:p>
            <a:pPr rtl="0"/>
            <a:r>
              <a:rPr lang="fr-FR" b="1" dirty="0" smtClean="0">
                <a:solidFill>
                  <a:schemeClr val="accent1">
                    <a:lumMod val="60000"/>
                    <a:lumOff val="40000"/>
                  </a:schemeClr>
                </a:solidFill>
                <a:latin typeface="Calibri" panose="020F0502020204030204" pitchFamily="34" charset="0"/>
              </a:rPr>
              <a:t>Dans les mois à venir …. Un </a:t>
            </a:r>
            <a:r>
              <a:rPr lang="fr-FR" b="1" dirty="0" err="1" smtClean="0">
                <a:solidFill>
                  <a:schemeClr val="accent1">
                    <a:lumMod val="60000"/>
                    <a:lumOff val="40000"/>
                  </a:schemeClr>
                </a:solidFill>
                <a:latin typeface="Calibri" panose="020F0502020204030204" pitchFamily="34" charset="0"/>
              </a:rPr>
              <a:t>distanciel</a:t>
            </a:r>
            <a:r>
              <a:rPr lang="fr-FR" b="1" dirty="0" smtClean="0">
                <a:solidFill>
                  <a:schemeClr val="accent1">
                    <a:lumMod val="60000"/>
                    <a:lumOff val="40000"/>
                  </a:schemeClr>
                </a:solidFill>
                <a:latin typeface="Calibri" panose="020F0502020204030204" pitchFamily="34" charset="0"/>
              </a:rPr>
              <a:t> de trois heures à investir </a:t>
            </a:r>
            <a:r>
              <a:rPr lang="fr-FR" b="1" u="sng" dirty="0" smtClean="0">
                <a:solidFill>
                  <a:schemeClr val="accent1">
                    <a:lumMod val="60000"/>
                    <a:lumOff val="40000"/>
                  </a:schemeClr>
                </a:solidFill>
                <a:latin typeface="Calibri" panose="020F0502020204030204" pitchFamily="34" charset="0"/>
              </a:rPr>
              <a:t>obligatoirement</a:t>
            </a:r>
            <a:endParaRPr lang="fr-FR" b="1" u="sng" dirty="0">
              <a:solidFill>
                <a:schemeClr val="accent1">
                  <a:lumMod val="60000"/>
                  <a:lumOff val="40000"/>
                </a:schemeClr>
              </a:solidFill>
              <a:latin typeface="Calibri" panose="020F0502020204030204" pitchFamily="34" charset="0"/>
            </a:endParaRPr>
          </a:p>
        </p:txBody>
      </p:sp>
      <p:sp>
        <p:nvSpPr>
          <p:cNvPr id="4" name="Espace réservé du contenu 3"/>
          <p:cNvSpPr>
            <a:spLocks noGrp="1"/>
          </p:cNvSpPr>
          <p:nvPr>
            <p:ph sz="half" idx="2"/>
          </p:nvPr>
        </p:nvSpPr>
        <p:spPr>
          <a:xfrm>
            <a:off x="1055440" y="1255151"/>
            <a:ext cx="8136904" cy="4028668"/>
          </a:xfrm>
        </p:spPr>
        <p:txBody>
          <a:bodyPr rtlCol="0">
            <a:normAutofit/>
          </a:bodyPr>
          <a:lstStyle/>
          <a:p>
            <a:r>
              <a:rPr lang="fr-FR" b="1" dirty="0" smtClean="0">
                <a:latin typeface="Calibri" panose="020F0502020204030204" pitchFamily="34" charset="0"/>
              </a:rPr>
              <a:t>Mettre </a:t>
            </a:r>
            <a:r>
              <a:rPr lang="fr-FR" b="1" dirty="0">
                <a:latin typeface="Calibri" panose="020F0502020204030204" pitchFamily="34" charset="0"/>
              </a:rPr>
              <a:t>en </a:t>
            </a:r>
            <a:r>
              <a:rPr lang="fr-FR" b="1" dirty="0" smtClean="0">
                <a:latin typeface="Calibri" panose="020F0502020204030204" pitchFamily="34" charset="0"/>
              </a:rPr>
              <a:t>œuvre dans sa classe  </a:t>
            </a:r>
            <a:r>
              <a:rPr lang="fr-FR" b="1" dirty="0">
                <a:latin typeface="Calibri" panose="020F0502020204030204" pitchFamily="34" charset="0"/>
              </a:rPr>
              <a:t>une ou plusieurs activités visant à travailler la fluence en s’appuyant sur le développement de la mémoire </a:t>
            </a:r>
            <a:r>
              <a:rPr lang="fr-FR" b="1" dirty="0" smtClean="0">
                <a:latin typeface="Calibri" panose="020F0502020204030204" pitchFamily="34" charset="0"/>
              </a:rPr>
              <a:t>orthographique et / ou  l’entrainement de la lecture à voix haute </a:t>
            </a:r>
            <a:endParaRPr lang="fr-FR" b="1" dirty="0">
              <a:latin typeface="Calibri" panose="020F0502020204030204" pitchFamily="34" charset="0"/>
            </a:endParaRPr>
          </a:p>
          <a:p>
            <a:r>
              <a:rPr lang="fr-FR" b="1" dirty="0" smtClean="0">
                <a:latin typeface="Calibri" panose="020F0502020204030204" pitchFamily="34" charset="0"/>
              </a:rPr>
              <a:t>Mettre </a:t>
            </a:r>
            <a:r>
              <a:rPr lang="fr-FR" b="1" dirty="0">
                <a:latin typeface="Calibri" panose="020F0502020204030204" pitchFamily="34" charset="0"/>
              </a:rPr>
              <a:t>en œuvre des adaptations en fonction des différentes modalités d’organisation possibles : en groupe-classe, en groupes, en binômes, en </a:t>
            </a:r>
            <a:r>
              <a:rPr lang="fr-FR" b="1" dirty="0" smtClean="0">
                <a:latin typeface="Calibri" panose="020F0502020204030204" pitchFamily="34" charset="0"/>
              </a:rPr>
              <a:t>individuel, …</a:t>
            </a:r>
            <a:endParaRPr lang="fr-FR" b="1" dirty="0">
              <a:latin typeface="Calibri" panose="020F0502020204030204" pitchFamily="34" charset="0"/>
            </a:endParaRPr>
          </a:p>
          <a:p>
            <a:r>
              <a:rPr lang="fr-FR" b="1" dirty="0" smtClean="0">
                <a:latin typeface="Calibri" panose="020F0502020204030204" pitchFamily="34" charset="0"/>
              </a:rPr>
              <a:t>Rendre compte de son expérience en réalisant un document sous le format de votre choix et mutualiser ce travail le sur </a:t>
            </a:r>
            <a:r>
              <a:rPr lang="fr-FR" b="1" dirty="0" smtClean="0">
                <a:solidFill>
                  <a:srgbClr val="FF0000"/>
                </a:solidFill>
                <a:latin typeface="Calibri" panose="020F0502020204030204" pitchFamily="34" charset="0"/>
              </a:rPr>
              <a:t>le </a:t>
            </a:r>
            <a:r>
              <a:rPr lang="fr-FR" b="1" dirty="0" err="1" smtClean="0">
                <a:solidFill>
                  <a:srgbClr val="FF0000"/>
                </a:solidFill>
                <a:latin typeface="Calibri" panose="020F0502020204030204" pitchFamily="34" charset="0"/>
              </a:rPr>
              <a:t>padlet</a:t>
            </a:r>
            <a:r>
              <a:rPr lang="fr-FR" b="1" dirty="0" smtClean="0">
                <a:solidFill>
                  <a:srgbClr val="FF0000"/>
                </a:solidFill>
                <a:latin typeface="Calibri" panose="020F0502020204030204" pitchFamily="34" charset="0"/>
              </a:rPr>
              <a:t> </a:t>
            </a:r>
            <a:r>
              <a:rPr lang="fr-FR" b="1" dirty="0" smtClean="0">
                <a:latin typeface="Calibri" panose="020F0502020204030204" pitchFamily="34" charset="0"/>
              </a:rPr>
              <a:t>pour le lundi 1</a:t>
            </a:r>
            <a:r>
              <a:rPr lang="fr-FR" b="1" baseline="30000" dirty="0" smtClean="0">
                <a:latin typeface="Calibri" panose="020F0502020204030204" pitchFamily="34" charset="0"/>
              </a:rPr>
              <a:t>er</a:t>
            </a:r>
            <a:r>
              <a:rPr lang="fr-FR" b="1" dirty="0" smtClean="0">
                <a:latin typeface="Calibri" panose="020F0502020204030204" pitchFamily="34" charset="0"/>
              </a:rPr>
              <a:t> mars 2021.  </a:t>
            </a:r>
            <a:endParaRPr lang="fr-FR" b="1" dirty="0">
              <a:latin typeface="Calibri" panose="020F0502020204030204" pitchFamily="34" charset="0"/>
            </a:endParaRPr>
          </a:p>
          <a:p>
            <a:pPr marL="0" indent="0" rtl="0">
              <a:buNone/>
            </a:pPr>
            <a:endParaRPr lang="fr-FR" dirty="0"/>
          </a:p>
        </p:txBody>
      </p:sp>
      <p:sp>
        <p:nvSpPr>
          <p:cNvPr id="9" name="ZoneTexte 8"/>
          <p:cNvSpPr txBox="1"/>
          <p:nvPr/>
        </p:nvSpPr>
        <p:spPr>
          <a:xfrm>
            <a:off x="2130856" y="5676773"/>
            <a:ext cx="6768752" cy="461665"/>
          </a:xfrm>
          <a:prstGeom prst="rect">
            <a:avLst/>
          </a:prstGeom>
          <a:noFill/>
        </p:spPr>
        <p:txBody>
          <a:bodyPr wrap="square" rtlCol="0">
            <a:spAutoFit/>
          </a:bodyPr>
          <a:lstStyle/>
          <a:p>
            <a:r>
              <a:rPr lang="fr-FR" sz="2400" b="1" i="1" dirty="0" smtClean="0">
                <a:solidFill>
                  <a:srgbClr val="00B0F0"/>
                </a:solidFill>
                <a:latin typeface="Calibri" panose="020F0502020204030204" pitchFamily="34" charset="0"/>
              </a:rPr>
              <a:t>Merci pour votre attention et votre implication </a:t>
            </a:r>
            <a:endParaRPr lang="fr-FR" sz="2400" b="1" i="1" dirty="0">
              <a:solidFill>
                <a:srgbClr val="00B0F0"/>
              </a:solidFill>
              <a:latin typeface="Calibri" panose="020F0502020204030204" pitchFamily="34" charset="0"/>
            </a:endParaRPr>
          </a:p>
        </p:txBody>
      </p:sp>
      <p:sp>
        <p:nvSpPr>
          <p:cNvPr id="12" name="Soleil 11"/>
          <p:cNvSpPr/>
          <p:nvPr/>
        </p:nvSpPr>
        <p:spPr>
          <a:xfrm>
            <a:off x="8452680" y="4890865"/>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35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188640"/>
            <a:ext cx="11737304" cy="648072"/>
          </a:xfrm>
        </p:spPr>
        <p:txBody>
          <a:bodyPr>
            <a:normAutofit/>
          </a:bodyPr>
          <a:lstStyle/>
          <a:p>
            <a:pPr algn="ctr"/>
            <a:r>
              <a:rPr lang="fr-FR" sz="3600" b="1" dirty="0" smtClean="0">
                <a:solidFill>
                  <a:schemeClr val="accent1">
                    <a:lumMod val="60000"/>
                    <a:lumOff val="40000"/>
                  </a:schemeClr>
                </a:solidFill>
                <a:latin typeface="Calibri" panose="020F0502020204030204" pitchFamily="34" charset="0"/>
              </a:rPr>
              <a:t>Rappels essentiels </a:t>
            </a:r>
            <a:endParaRPr lang="fr-FR" sz="3600" b="1" dirty="0">
              <a:solidFill>
                <a:schemeClr val="accent1">
                  <a:lumMod val="60000"/>
                  <a:lumOff val="40000"/>
                </a:schemeClr>
              </a:solidFill>
              <a:latin typeface="Calibri" panose="020F0502020204030204" pitchFamily="34" charset="0"/>
            </a:endParaRPr>
          </a:p>
        </p:txBody>
      </p:sp>
      <p:sp>
        <p:nvSpPr>
          <p:cNvPr id="3" name="Espace réservé du contenu 2"/>
          <p:cNvSpPr>
            <a:spLocks noGrp="1"/>
          </p:cNvSpPr>
          <p:nvPr>
            <p:ph sz="half" idx="1"/>
          </p:nvPr>
        </p:nvSpPr>
        <p:spPr>
          <a:xfrm>
            <a:off x="296792" y="985779"/>
            <a:ext cx="11089232" cy="4896544"/>
          </a:xfrm>
        </p:spPr>
        <p:txBody>
          <a:bodyPr>
            <a:normAutofit/>
          </a:bodyPr>
          <a:lstStyle/>
          <a:p>
            <a:pPr marL="0" indent="0">
              <a:spcAft>
                <a:spcPts val="0"/>
              </a:spcAft>
              <a:buNone/>
            </a:pPr>
            <a:endParaRPr lang="fr-FR" sz="1900" b="1" i="1" dirty="0">
              <a:solidFill>
                <a:srgbClr val="FF0000"/>
              </a:solidFill>
              <a:latin typeface="Calibri" panose="020F0502020204030204" pitchFamily="34" charset="0"/>
              <a:cs typeface="Times New Roman" panose="02020603050405020304" pitchFamily="18" charset="0"/>
            </a:endParaRPr>
          </a:p>
        </p:txBody>
      </p:sp>
      <p:sp>
        <p:nvSpPr>
          <p:cNvPr id="4" name="Rectangle 3"/>
          <p:cNvSpPr/>
          <p:nvPr/>
        </p:nvSpPr>
        <p:spPr>
          <a:xfrm>
            <a:off x="263352" y="810769"/>
            <a:ext cx="3743436" cy="540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alibri" panose="020F0502020204030204" pitchFamily="34" charset="0"/>
                <a:ea typeface="Calibri" panose="020F0502020204030204" pitchFamily="34" charset="0"/>
                <a:cs typeface="Times New Roman" panose="02020603050405020304" pitchFamily="18" charset="0"/>
              </a:rPr>
              <a:t>DEFINITION </a:t>
            </a:r>
          </a:p>
          <a:p>
            <a:pPr algn="ctr"/>
            <a:r>
              <a:rPr lang="fr-FR" dirty="0" smtClean="0">
                <a:latin typeface="Calibri" panose="020F050202020403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b="1" dirty="0">
                <a:latin typeface="Calibri" panose="020F0502020204030204" pitchFamily="34" charset="0"/>
                <a:ea typeface="Calibri" panose="020F0502020204030204" pitchFamily="34" charset="0"/>
                <a:cs typeface="Times New Roman" panose="02020603050405020304" pitchFamily="18" charset="0"/>
              </a:rPr>
              <a:t>Trois mots clés définissent la fluidité de lecture : précision, rapidité et expression. » </a:t>
            </a:r>
            <a:r>
              <a:rPr lang="fr-FR" b="1" i="1" dirty="0">
                <a:latin typeface="Calibri" panose="020F0502020204030204" pitchFamily="34" charset="0"/>
                <a:ea typeface="Calibri" panose="020F0502020204030204" pitchFamily="34" charset="0"/>
                <a:cs typeface="Times New Roman" panose="02020603050405020304" pitchFamily="18" charset="0"/>
              </a:rPr>
              <a:t>(Kuhn, </a:t>
            </a:r>
            <a:r>
              <a:rPr lang="fr-FR" b="1" i="1" dirty="0" err="1">
                <a:latin typeface="Calibri" panose="020F0502020204030204" pitchFamily="34" charset="0"/>
                <a:ea typeface="Calibri" panose="020F0502020204030204" pitchFamily="34" charset="0"/>
                <a:cs typeface="Times New Roman" panose="02020603050405020304" pitchFamily="18" charset="0"/>
              </a:rPr>
              <a:t>Schwanenflugel</a:t>
            </a:r>
            <a:r>
              <a:rPr lang="fr-FR" b="1" i="1" dirty="0">
                <a:latin typeface="Calibri" panose="020F0502020204030204" pitchFamily="34" charset="0"/>
                <a:ea typeface="Calibri" panose="020F0502020204030204" pitchFamily="34" charset="0"/>
                <a:cs typeface="Times New Roman" panose="02020603050405020304" pitchFamily="18" charset="0"/>
              </a:rPr>
              <a:t> et </a:t>
            </a:r>
            <a:r>
              <a:rPr lang="fr-FR" b="1" i="1" dirty="0" err="1">
                <a:latin typeface="Calibri" panose="020F0502020204030204" pitchFamily="34" charset="0"/>
                <a:ea typeface="Calibri" panose="020F0502020204030204" pitchFamily="34" charset="0"/>
                <a:cs typeface="Times New Roman" panose="02020603050405020304" pitchFamily="18" charset="0"/>
              </a:rPr>
              <a:t>Mésinger</a:t>
            </a:r>
            <a:r>
              <a:rPr lang="fr-FR" b="1" i="1" dirty="0">
                <a:latin typeface="Calibri" panose="020F0502020204030204" pitchFamily="34" charset="0"/>
                <a:ea typeface="Calibri" panose="020F0502020204030204" pitchFamily="34" charset="0"/>
                <a:cs typeface="Times New Roman" panose="02020603050405020304" pitchFamily="18" charset="0"/>
              </a:rPr>
              <a:t>, 2010</a:t>
            </a:r>
            <a:r>
              <a:rPr lang="fr-FR" b="1" i="1" dirty="0" smtClean="0">
                <a:latin typeface="Calibri" panose="020F0502020204030204" pitchFamily="34" charset="0"/>
                <a:ea typeface="Calibri" panose="020F0502020204030204" pitchFamily="34" charset="0"/>
                <a:cs typeface="Times New Roman" panose="02020603050405020304" pitchFamily="18" charset="0"/>
              </a:rPr>
              <a:t>)</a:t>
            </a:r>
          </a:p>
          <a:p>
            <a:pPr algn="ctr"/>
            <a:endParaRPr lang="fr-FR" b="1"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ctr">
              <a:buFont typeface="Wingdings" panose="05000000000000000000" pitchFamily="2" charset="2"/>
              <a:buChar char="à"/>
            </a:pPr>
            <a:r>
              <a:rPr lang="fr-FR" b="1" i="1" dirty="0" smtClean="0">
                <a:solidFill>
                  <a:srgbClr val="FF0000"/>
                </a:solidFill>
                <a:latin typeface="Calibri" panose="020F0502020204030204" pitchFamily="34" charset="0"/>
                <a:cs typeface="Times New Roman" panose="02020603050405020304" pitchFamily="18" charset="0"/>
              </a:rPr>
              <a:t>FLUENCE </a:t>
            </a:r>
            <a:r>
              <a:rPr lang="fr-FR" b="1" i="1" dirty="0">
                <a:solidFill>
                  <a:srgbClr val="FF0000"/>
                </a:solidFill>
                <a:latin typeface="Calibri" panose="020F0502020204030204" pitchFamily="34" charset="0"/>
                <a:cs typeface="Times New Roman" panose="02020603050405020304" pitchFamily="18" charset="0"/>
              </a:rPr>
              <a:t>: capacité à lire avec exactitude , rapidement   et avec une intonation adaptée</a:t>
            </a:r>
            <a:r>
              <a:rPr lang="fr-FR" b="1" i="1" dirty="0" smtClean="0">
                <a:solidFill>
                  <a:srgbClr val="FF0000"/>
                </a:solidFill>
                <a:latin typeface="Calibri" panose="020F0502020204030204" pitchFamily="34" charset="0"/>
                <a:cs typeface="Times New Roman" panose="02020603050405020304" pitchFamily="18" charset="0"/>
              </a:rPr>
              <a:t>.</a:t>
            </a:r>
          </a:p>
          <a:p>
            <a:pPr marL="285750" indent="-285750" algn="ctr">
              <a:buFont typeface="Wingdings" panose="05000000000000000000" pitchFamily="2" charset="2"/>
              <a:buChar char="à"/>
            </a:pPr>
            <a:endParaRPr lang="fr-FR" b="1" i="1" dirty="0">
              <a:solidFill>
                <a:srgbClr val="FF0000"/>
              </a:solidFill>
              <a:latin typeface="Calibri" panose="020F0502020204030204" pitchFamily="34" charset="0"/>
              <a:cs typeface="Times New Roman" panose="02020603050405020304" pitchFamily="18" charset="0"/>
            </a:endParaRPr>
          </a:p>
          <a:p>
            <a:r>
              <a:rPr lang="fr-FR" b="1" dirty="0">
                <a:latin typeface="Calibri" panose="020F0502020204030204" pitchFamily="34" charset="0"/>
              </a:rPr>
              <a:t>Elle se mesure en mots correctement lus à la minute (MCLM</a:t>
            </a:r>
            <a:r>
              <a:rPr lang="fr-FR" b="1" dirty="0" smtClean="0">
                <a:latin typeface="Calibri" panose="020F0502020204030204" pitchFamily="34" charset="0"/>
              </a:rPr>
              <a:t>) grâce au test ELFE des laboratoires Cognisciences.</a:t>
            </a:r>
          </a:p>
          <a:p>
            <a:endParaRPr lang="fr-FR" dirty="0">
              <a:latin typeface="Calibri" panose="020F0502020204030204" pitchFamily="34" charset="0"/>
            </a:endParaRPr>
          </a:p>
          <a:p>
            <a:r>
              <a:rPr lang="fr-FR" b="1" i="1" dirty="0" smtClean="0">
                <a:latin typeface="Calibri" panose="020F0502020204030204" pitchFamily="34" charset="0"/>
              </a:rPr>
              <a:t>Remarque</a:t>
            </a:r>
            <a:r>
              <a:rPr lang="fr-FR" b="1" dirty="0" smtClean="0">
                <a:latin typeface="Calibri" panose="020F0502020204030204" pitchFamily="34" charset="0"/>
              </a:rPr>
              <a:t> : La </a:t>
            </a:r>
            <a:r>
              <a:rPr lang="fr-FR" b="1" dirty="0">
                <a:latin typeface="Calibri" panose="020F0502020204030204" pitchFamily="34" charset="0"/>
              </a:rPr>
              <a:t>fluence de lecture </a:t>
            </a:r>
            <a:r>
              <a:rPr lang="fr-FR" dirty="0">
                <a:latin typeface="Calibri" panose="020F0502020204030204" pitchFamily="34" charset="0"/>
              </a:rPr>
              <a:t>est plus perceptible en </a:t>
            </a:r>
            <a:r>
              <a:rPr lang="fr-FR" b="1" dirty="0">
                <a:latin typeface="Calibri" panose="020F0502020204030204" pitchFamily="34" charset="0"/>
              </a:rPr>
              <a:t>lecture orale</a:t>
            </a:r>
            <a:r>
              <a:rPr lang="fr-FR" dirty="0">
                <a:latin typeface="Calibri" panose="020F0502020204030204" pitchFamily="34" charset="0"/>
              </a:rPr>
              <a:t>, mais elle concerne également la </a:t>
            </a:r>
            <a:r>
              <a:rPr lang="fr-FR" b="1" dirty="0">
                <a:latin typeface="Calibri" panose="020F0502020204030204" pitchFamily="34" charset="0"/>
              </a:rPr>
              <a:t>lecture </a:t>
            </a:r>
            <a:r>
              <a:rPr lang="fr-FR" b="1" dirty="0" smtClean="0">
                <a:latin typeface="Calibri" panose="020F0502020204030204" pitchFamily="34" charset="0"/>
              </a:rPr>
              <a:t>silencieuse</a:t>
            </a:r>
          </a:p>
          <a:p>
            <a:endParaRPr lang="fr-FR" b="1" dirty="0">
              <a:latin typeface="Calibri" panose="020F0502020204030204" pitchFamily="34" charset="0"/>
            </a:endParaRPr>
          </a:p>
        </p:txBody>
      </p:sp>
      <p:sp>
        <p:nvSpPr>
          <p:cNvPr id="5" name="Rectangle 4"/>
          <p:cNvSpPr/>
          <p:nvPr/>
        </p:nvSpPr>
        <p:spPr>
          <a:xfrm>
            <a:off x="4545264" y="985779"/>
            <a:ext cx="2592288" cy="2772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alibri" panose="020F0502020204030204" pitchFamily="34" charset="0"/>
              </a:rPr>
              <a:t>ENJEU</a:t>
            </a:r>
          </a:p>
          <a:p>
            <a:pPr lvl="0" algn="ctr"/>
            <a:r>
              <a:rPr lang="fr-FR" b="1"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Lien </a:t>
            </a:r>
            <a:r>
              <a:rPr lang="fr-FR"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entre fluence ou fluidité de lecture et compréhension en </a:t>
            </a:r>
            <a:r>
              <a:rPr lang="fr-FR" b="1"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lecture:</a:t>
            </a:r>
          </a:p>
          <a:p>
            <a:pPr lvl="0" algn="ctr"/>
            <a:r>
              <a:rPr lang="fr-FR"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une </a:t>
            </a:r>
            <a:r>
              <a:rPr lang="fr-F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lecture fluente permet de se concentrer sur la compréhension</a:t>
            </a:r>
            <a:endParaRPr lang="fr-FR"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gn="ctr"/>
            <a:endParaRPr lang="fr-FR" b="1" dirty="0"/>
          </a:p>
        </p:txBody>
      </p:sp>
      <p:sp>
        <p:nvSpPr>
          <p:cNvPr id="6" name="Rectangle 5"/>
          <p:cNvSpPr/>
          <p:nvPr/>
        </p:nvSpPr>
        <p:spPr>
          <a:xfrm>
            <a:off x="7507499" y="942204"/>
            <a:ext cx="3524080" cy="315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alibri" panose="020F0502020204030204" pitchFamily="34" charset="0"/>
              </a:rPr>
              <a:t>POINT DE VIGILANCE</a:t>
            </a:r>
          </a:p>
          <a:p>
            <a:pPr algn="ctr"/>
            <a:r>
              <a:rPr lang="fr-FR" dirty="0" smtClean="0">
                <a:latin typeface="Calibri" panose="020F0502020204030204" pitchFamily="34" charset="0"/>
              </a:rPr>
              <a:t>Les </a:t>
            </a:r>
            <a:r>
              <a:rPr lang="fr-FR" dirty="0">
                <a:latin typeface="Calibri" panose="020F0502020204030204" pitchFamily="34" charset="0"/>
              </a:rPr>
              <a:t>habiletés cognitives doivent </a:t>
            </a:r>
            <a:r>
              <a:rPr lang="fr-FR" dirty="0" smtClean="0">
                <a:latin typeface="Calibri" panose="020F0502020204030204" pitchFamily="34" charset="0"/>
              </a:rPr>
              <a:t> </a:t>
            </a:r>
            <a:r>
              <a:rPr lang="fr-FR" dirty="0">
                <a:latin typeface="Calibri" panose="020F0502020204030204" pitchFamily="34" charset="0"/>
              </a:rPr>
              <a:t>être mises en œuvre de façon implicite sans nécessiter d’attention consciente. </a:t>
            </a:r>
          </a:p>
          <a:p>
            <a:pPr algn="ctr"/>
            <a:r>
              <a:rPr lang="fr-FR" b="1" dirty="0" smtClean="0">
                <a:solidFill>
                  <a:srgbClr val="FF0000"/>
                </a:solidFill>
                <a:latin typeface="Calibri" panose="020F0502020204030204" pitchFamily="34" charset="0"/>
                <a:sym typeface="Wingdings" panose="05000000000000000000" pitchFamily="2" charset="2"/>
              </a:rPr>
              <a:t> Pour ce faire,  nécessité d’enseigner la fluence de lecture dans l’ordinaire de la classe ou/et en remédiation  </a:t>
            </a:r>
            <a:endParaRPr lang="fr-FR" b="1" dirty="0" smtClean="0">
              <a:solidFill>
                <a:srgbClr val="FF0000"/>
              </a:solidFill>
              <a:latin typeface="Calibri" panose="020F0502020204030204" pitchFamily="34" charset="0"/>
            </a:endParaRPr>
          </a:p>
          <a:p>
            <a:pPr algn="ctr"/>
            <a:endParaRPr lang="fr-FR" dirty="0"/>
          </a:p>
        </p:txBody>
      </p:sp>
      <p:sp>
        <p:nvSpPr>
          <p:cNvPr id="8" name="Rectangle 7"/>
          <p:cNvSpPr/>
          <p:nvPr/>
        </p:nvSpPr>
        <p:spPr>
          <a:xfrm>
            <a:off x="4512867" y="4269205"/>
            <a:ext cx="7057764" cy="1599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pPr>
            <a:r>
              <a:rPr lang="fr-FR" b="1" dirty="0" smtClean="0">
                <a:solidFill>
                  <a:schemeClr val="bg1"/>
                </a:solidFill>
                <a:latin typeface="Calibri" panose="020F0502020204030204" pitchFamily="34" charset="0"/>
                <a:ea typeface="Calibri" panose="020F0502020204030204" pitchFamily="34" charset="0"/>
              </a:rPr>
              <a:t>MISE EN GARDE </a:t>
            </a:r>
          </a:p>
          <a:p>
            <a:pPr lvl="0">
              <a:lnSpc>
                <a:spcPct val="107000"/>
              </a:lnSpc>
            </a:pPr>
            <a:r>
              <a:rPr lang="fr-FR" dirty="0" smtClean="0">
                <a:solidFill>
                  <a:srgbClr val="FF0000"/>
                </a:solidFill>
                <a:latin typeface="Calibri" panose="020F0502020204030204" pitchFamily="34" charset="0"/>
                <a:ea typeface="Calibri" panose="020F0502020204030204" pitchFamily="34" charset="0"/>
              </a:rPr>
              <a:t> « </a:t>
            </a:r>
            <a:r>
              <a:rPr lang="fr-FR" dirty="0" smtClean="0">
                <a:solidFill>
                  <a:schemeClr val="bg1"/>
                </a:solidFill>
                <a:latin typeface="Calibri" panose="020F0502020204030204" pitchFamily="34" charset="0"/>
                <a:ea typeface="Calibri" panose="020F0502020204030204" pitchFamily="34" charset="0"/>
              </a:rPr>
              <a:t>Améliorer </a:t>
            </a:r>
            <a:r>
              <a:rPr lang="fr-FR" dirty="0">
                <a:solidFill>
                  <a:schemeClr val="bg1"/>
                </a:solidFill>
                <a:latin typeface="Calibri" panose="020F0502020204030204" pitchFamily="34" charset="0"/>
                <a:ea typeface="Calibri" panose="020F0502020204030204" pitchFamily="34" charset="0"/>
              </a:rPr>
              <a:t>la fluence de lecture des élèves, qui est primordiale, ne suffit pas à en faire des lecteurs </a:t>
            </a:r>
            <a:r>
              <a:rPr lang="fr-FR" dirty="0" smtClean="0">
                <a:solidFill>
                  <a:schemeClr val="bg1"/>
                </a:solidFill>
                <a:latin typeface="Calibri" panose="020F0502020204030204" pitchFamily="34" charset="0"/>
                <a:ea typeface="Calibri" panose="020F0502020204030204" pitchFamily="34" charset="0"/>
              </a:rPr>
              <a:t>experts , </a:t>
            </a:r>
            <a:r>
              <a:rPr lang="fr-FR" b="1" dirty="0" smtClean="0">
                <a:solidFill>
                  <a:srgbClr val="FF0000"/>
                </a:solidFill>
                <a:latin typeface="Calibri" panose="020F0502020204030204" pitchFamily="34" charset="0"/>
                <a:ea typeface="Calibri" panose="020F0502020204030204" pitchFamily="34" charset="0"/>
              </a:rPr>
              <a:t>le </a:t>
            </a:r>
            <a:r>
              <a:rPr lang="fr-FR" b="1" dirty="0">
                <a:solidFill>
                  <a:srgbClr val="FF0000"/>
                </a:solidFill>
                <a:latin typeface="Calibri" panose="020F0502020204030204" pitchFamily="34" charset="0"/>
                <a:ea typeface="Calibri" panose="020F0502020204030204" pitchFamily="34" charset="0"/>
              </a:rPr>
              <a:t>travail sur la compréhension doit être mené de concert.</a:t>
            </a:r>
            <a:r>
              <a:rPr lang="fr-FR" b="1" dirty="0">
                <a:solidFill>
                  <a:schemeClr val="bg1"/>
                </a:solidFill>
                <a:latin typeface="Calibri" panose="020F0502020204030204" pitchFamily="34" charset="0"/>
                <a:ea typeface="Calibri" panose="020F0502020204030204" pitchFamily="34" charset="0"/>
              </a:rPr>
              <a:t> </a:t>
            </a:r>
            <a:r>
              <a:rPr lang="fr-FR" dirty="0">
                <a:solidFill>
                  <a:srgbClr val="FF0000"/>
                </a:solidFill>
                <a:latin typeface="Calibri" panose="020F0502020204030204" pitchFamily="34" charset="0"/>
                <a:ea typeface="Calibri" panose="020F0502020204030204" pitchFamily="34" charset="0"/>
              </a:rPr>
              <a:t>»</a:t>
            </a:r>
            <a:r>
              <a:rPr lang="fr-FR" i="1" dirty="0">
                <a:solidFill>
                  <a:srgbClr val="FF0000"/>
                </a:solidFill>
                <a:latin typeface="Calibri" panose="020F0502020204030204" pitchFamily="34" charset="0"/>
                <a:ea typeface="Calibri" panose="020F0502020204030204" pitchFamily="34" charset="0"/>
              </a:rPr>
              <a:t> </a:t>
            </a:r>
            <a:r>
              <a:rPr lang="fr-FR" sz="1600" i="1" dirty="0">
                <a:solidFill>
                  <a:srgbClr val="000000"/>
                </a:solidFill>
                <a:latin typeface="Calibri" panose="020F0502020204030204" pitchFamily="34" charset="0"/>
                <a:ea typeface="Calibri" panose="020F0502020204030204" pitchFamily="34" charset="0"/>
              </a:rPr>
              <a:t>(</a:t>
            </a:r>
            <a:r>
              <a:rPr lang="fr-FR" sz="1600" b="1" i="1" dirty="0">
                <a:solidFill>
                  <a:srgbClr val="000000"/>
                </a:solidFill>
                <a:latin typeface="Calibri" panose="020F0502020204030204" pitchFamily="34" charset="0"/>
                <a:ea typeface="Calibri" panose="020F0502020204030204" pitchFamily="34" charset="0"/>
              </a:rPr>
              <a:t>Extrait La lecture Apprentissage et difficultés Jocelyne </a:t>
            </a:r>
            <a:r>
              <a:rPr lang="fr-FR" sz="1600" b="1" i="1" dirty="0" err="1">
                <a:solidFill>
                  <a:srgbClr val="000000"/>
                </a:solidFill>
                <a:latin typeface="Calibri" panose="020F0502020204030204" pitchFamily="34" charset="0"/>
                <a:ea typeface="Calibri" panose="020F0502020204030204" pitchFamily="34" charset="0"/>
              </a:rPr>
              <a:t>Giasson</a:t>
            </a:r>
            <a:r>
              <a:rPr lang="fr-FR" sz="1600" b="1" i="1" dirty="0">
                <a:solidFill>
                  <a:srgbClr val="000000"/>
                </a:solidFill>
                <a:latin typeface="Calibri" panose="020F0502020204030204" pitchFamily="34" charset="0"/>
                <a:ea typeface="Calibri" panose="020F0502020204030204" pitchFamily="34" charset="0"/>
              </a:rPr>
              <a:t>)</a:t>
            </a:r>
            <a:endParaRPr lang="fr-FR" sz="160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821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399" y="188640"/>
            <a:ext cx="8640961" cy="646331"/>
          </a:xfrm>
          <a:prstGeom prst="rect">
            <a:avLst/>
          </a:prstGeom>
        </p:spPr>
        <p:txBody>
          <a:bodyPr wrap="square">
            <a:spAutoFit/>
          </a:bodyPr>
          <a:lstStyle/>
          <a:p>
            <a:pPr marL="441960" algn="ctr">
              <a:spcAft>
                <a:spcPts val="0"/>
              </a:spcAft>
            </a:pPr>
            <a:r>
              <a:rPr lang="fr-FR" sz="3600" b="1" dirty="0" smtClean="0">
                <a:solidFill>
                  <a:schemeClr val="accent1">
                    <a:lumMod val="60000"/>
                    <a:lumOff val="40000"/>
                  </a:schemeClr>
                </a:solidFill>
                <a:latin typeface="Calibri" panose="020F0502020204030204" pitchFamily="34" charset="0"/>
                <a:ea typeface="Calibri" panose="020F0502020204030204" pitchFamily="34" charset="0"/>
              </a:rPr>
              <a:t>Difficultés des élèves </a:t>
            </a:r>
            <a:endParaRPr lang="fr-FR" sz="3600" b="1" dirty="0">
              <a:solidFill>
                <a:schemeClr val="accent1">
                  <a:lumMod val="60000"/>
                  <a:lumOff val="40000"/>
                </a:schemeClr>
              </a:solidFill>
              <a:latin typeface="Calibri" panose="020F0502020204030204" pitchFamily="34" charset="0"/>
              <a:ea typeface="Calibri" panose="020F0502020204030204" pitchFamily="34" charset="0"/>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379765" y="1052736"/>
            <a:ext cx="9272228" cy="4832092"/>
          </a:xfrm>
          <a:prstGeom prst="rect">
            <a:avLst/>
          </a:prstGeom>
        </p:spPr>
        <p:txBody>
          <a:bodyPr wrap="square">
            <a:spAutoFit/>
          </a:bodyPr>
          <a:lstStyle/>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Déchiffrer rapidement les </a:t>
            </a:r>
            <a:r>
              <a:rPr lang="fr-FR" sz="2800" b="1" dirty="0" smtClean="0">
                <a:solidFill>
                  <a:srgbClr val="000000"/>
                </a:solidFill>
                <a:latin typeface="Calibri" panose="020F0502020204030204" pitchFamily="34" charset="0"/>
                <a:ea typeface="Calibri" panose="020F0502020204030204" pitchFamily="34" charset="0"/>
                <a:cs typeface="Arial" panose="020B0604020202020204" pitchFamily="34" charset="0"/>
              </a:rPr>
              <a:t>mots par la voie indirecte  </a:t>
            </a:r>
          </a:p>
          <a:p>
            <a:pPr marL="342900" lvl="0" indent="-342900">
              <a:spcAft>
                <a:spcPts val="0"/>
              </a:spcAft>
              <a:buFont typeface="Calibri" panose="020F0502020204030204" pitchFamily="34" charset="0"/>
              <a:buChar char="-"/>
            </a:pPr>
            <a:r>
              <a:rPr lang="fr-FR" sz="2800" b="1" dirty="0" smtClean="0">
                <a:solidFill>
                  <a:srgbClr val="000000"/>
                </a:solidFill>
                <a:latin typeface="Calibri" panose="020F0502020204030204" pitchFamily="34" charset="0"/>
                <a:ea typeface="Calibri" panose="020F0502020204030204" pitchFamily="34" charset="0"/>
                <a:cs typeface="Arial" panose="020B0604020202020204" pitchFamily="34" charset="0"/>
              </a:rPr>
              <a:t>Identifier  </a:t>
            </a: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rapidement  des mots par la voie directe </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ce qui  permet de détourner son attention du code pour </a:t>
            </a: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aller vers la construction du sens</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la compréhension du texte</a:t>
            </a:r>
            <a:endParaRPr lang="fr-FR" sz="2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Mobiliser  des compétences </a:t>
            </a:r>
            <a:r>
              <a:rPr lang="fr-FR" sz="2800" b="1" dirty="0" err="1">
                <a:solidFill>
                  <a:srgbClr val="000000"/>
                </a:solidFill>
                <a:latin typeface="Calibri" panose="020F0502020204030204" pitchFamily="34" charset="0"/>
                <a:ea typeface="Calibri" panose="020F0502020204030204" pitchFamily="34" charset="0"/>
                <a:cs typeface="Arial" panose="020B0604020202020204" pitchFamily="34" charset="0"/>
              </a:rPr>
              <a:t>inférentielles</a:t>
            </a: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 notamment connaissances littéraires</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 qui participent  à construire du </a:t>
            </a:r>
            <a:r>
              <a:rPr lang="fr-FR" sz="2800" dirty="0" smtClean="0">
                <a:solidFill>
                  <a:srgbClr val="000000"/>
                </a:solidFill>
                <a:latin typeface="Calibri" panose="020F0502020204030204" pitchFamily="34" charset="0"/>
                <a:ea typeface="Calibri" panose="020F0502020204030204" pitchFamily="34" charset="0"/>
                <a:cs typeface="Arial" panose="020B0604020202020204" pitchFamily="34" charset="0"/>
              </a:rPr>
              <a:t>sens</a:t>
            </a:r>
            <a:endParaRPr lang="fr-FR"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Mobiliser des  compétences linguistiques</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 (syntaxe et vocabulaire).</a:t>
            </a:r>
            <a:endParaRPr lang="fr-FR"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Mobiliser  des compétences d’autorégulation </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après avoir émis des hypothèses concernant la reconnaissance des mots</a:t>
            </a:r>
            <a:endParaRPr lang="fr-FR"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74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260649"/>
            <a:ext cx="11521280" cy="432048"/>
          </a:xfrm>
        </p:spPr>
        <p:txBody>
          <a:bodyPr rtlCol="0">
            <a:noAutofit/>
          </a:bodyPr>
          <a:lstStyle/>
          <a:p>
            <a:r>
              <a:rPr lang="fr-FR" sz="2400" dirty="0">
                <a:latin typeface="Calibri" panose="020F0502020204030204" pitchFamily="34" charset="0"/>
              </a:rPr>
              <a:t/>
            </a:r>
            <a:br>
              <a:rPr lang="fr-FR" sz="2400" dirty="0">
                <a:latin typeface="Calibri" panose="020F0502020204030204" pitchFamily="34" charset="0"/>
              </a:rPr>
            </a:br>
            <a:r>
              <a:rPr lang="fr-FR" sz="2800" b="1" dirty="0" smtClean="0">
                <a:solidFill>
                  <a:schemeClr val="accent1">
                    <a:lumMod val="60000"/>
                    <a:lumOff val="40000"/>
                  </a:schemeClr>
                </a:solidFill>
                <a:latin typeface="Calibri" panose="020F0502020204030204" pitchFamily="34" charset="0"/>
              </a:rPr>
              <a:t>Quelles </a:t>
            </a:r>
            <a:r>
              <a:rPr lang="fr-FR" sz="2800" b="1" dirty="0">
                <a:solidFill>
                  <a:schemeClr val="accent1">
                    <a:lumMod val="60000"/>
                    <a:lumOff val="40000"/>
                  </a:schemeClr>
                </a:solidFill>
                <a:latin typeface="Calibri" panose="020F0502020204030204" pitchFamily="34" charset="0"/>
              </a:rPr>
              <a:t>compétences et connaissances doit-on développer chez les </a:t>
            </a:r>
            <a:r>
              <a:rPr lang="fr-FR" sz="2800" b="1" dirty="0" smtClean="0">
                <a:solidFill>
                  <a:schemeClr val="accent1">
                    <a:lumMod val="60000"/>
                    <a:lumOff val="40000"/>
                  </a:schemeClr>
                </a:solidFill>
                <a:latin typeface="Calibri" panose="020F0502020204030204" pitchFamily="34" charset="0"/>
              </a:rPr>
              <a:t>élèves ? </a:t>
            </a:r>
            <a:endParaRPr lang="fr-FR" sz="2800" dirty="0">
              <a:solidFill>
                <a:schemeClr val="accent1">
                  <a:lumMod val="60000"/>
                  <a:lumOff val="40000"/>
                </a:schemeClr>
              </a:solidFill>
              <a:latin typeface="Calibri" panose="020F0502020204030204" pitchFamily="34" charset="0"/>
            </a:endParaRPr>
          </a:p>
        </p:txBody>
      </p:sp>
      <p:graphicFrame>
        <p:nvGraphicFramePr>
          <p:cNvPr id="7" name="Diagramme 6"/>
          <p:cNvGraphicFramePr/>
          <p:nvPr>
            <p:extLst>
              <p:ext uri="{D42A27DB-BD31-4B8C-83A1-F6EECF244321}">
                <p14:modId xmlns:p14="http://schemas.microsoft.com/office/powerpoint/2010/main" val="3466590757"/>
              </p:ext>
            </p:extLst>
          </p:nvPr>
        </p:nvGraphicFramePr>
        <p:xfrm>
          <a:off x="191344" y="1340768"/>
          <a:ext cx="9032552" cy="5112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ccolade fermante 7"/>
          <p:cNvSpPr/>
          <p:nvPr/>
        </p:nvSpPr>
        <p:spPr>
          <a:xfrm>
            <a:off x="7536160" y="3212976"/>
            <a:ext cx="576064" cy="31683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p:cNvSpPr txBox="1"/>
          <p:nvPr/>
        </p:nvSpPr>
        <p:spPr>
          <a:xfrm>
            <a:off x="8328248" y="4571836"/>
            <a:ext cx="3672408" cy="369332"/>
          </a:xfrm>
          <a:prstGeom prst="rect">
            <a:avLst/>
          </a:prstGeom>
          <a:noFill/>
        </p:spPr>
        <p:txBody>
          <a:bodyPr wrap="square" rtlCol="0">
            <a:spAutoFit/>
          </a:bodyPr>
          <a:lstStyle/>
          <a:p>
            <a:r>
              <a:rPr lang="fr-FR" b="1" dirty="0" smtClean="0">
                <a:latin typeface="Calibri" panose="020F0502020204030204" pitchFamily="34" charset="0"/>
              </a:rPr>
              <a:t>Entraîner la lecture à voix haute</a:t>
            </a:r>
            <a:endParaRPr lang="fr-FR" b="1" dirty="0">
              <a:latin typeface="Calibri" panose="020F0502020204030204" pitchFamily="34" charset="0"/>
            </a:endParaRPr>
          </a:p>
        </p:txBody>
      </p:sp>
      <p:cxnSp>
        <p:nvCxnSpPr>
          <p:cNvPr id="14" name="Connecteur droit avec flèche 13"/>
          <p:cNvCxnSpPr/>
          <p:nvPr/>
        </p:nvCxnSpPr>
        <p:spPr>
          <a:xfrm>
            <a:off x="7248128" y="1700808"/>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8112224" y="1479025"/>
            <a:ext cx="2582245" cy="369332"/>
          </a:xfrm>
          <a:prstGeom prst="rect">
            <a:avLst/>
          </a:prstGeom>
          <a:noFill/>
        </p:spPr>
        <p:txBody>
          <a:bodyPr wrap="none" rtlCol="0">
            <a:spAutoFit/>
          </a:bodyPr>
          <a:lstStyle/>
          <a:p>
            <a:r>
              <a:rPr lang="fr-FR" b="1" dirty="0" smtClean="0">
                <a:latin typeface="Calibri" panose="020F0502020204030204" pitchFamily="34" charset="0"/>
              </a:rPr>
              <a:t>Voie indirecte, décodage </a:t>
            </a:r>
            <a:endParaRPr lang="fr-FR" b="1" dirty="0">
              <a:latin typeface="Calibri" panose="020F0502020204030204" pitchFamily="34" charset="0"/>
            </a:endParaRPr>
          </a:p>
        </p:txBody>
      </p:sp>
      <p:cxnSp>
        <p:nvCxnSpPr>
          <p:cNvPr id="16" name="Connecteur droit avec flèche 15"/>
          <p:cNvCxnSpPr/>
          <p:nvPr/>
        </p:nvCxnSpPr>
        <p:spPr>
          <a:xfrm>
            <a:off x="7248128" y="2564904"/>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8093425" y="2334943"/>
            <a:ext cx="2383666" cy="369332"/>
          </a:xfrm>
          <a:prstGeom prst="rect">
            <a:avLst/>
          </a:prstGeom>
          <a:noFill/>
        </p:spPr>
        <p:txBody>
          <a:bodyPr wrap="none" rtlCol="0">
            <a:spAutoFit/>
          </a:bodyPr>
          <a:lstStyle/>
          <a:p>
            <a:r>
              <a:rPr lang="fr-FR" b="1" dirty="0" smtClean="0">
                <a:latin typeface="Calibri" panose="020F0502020204030204" pitchFamily="34" charset="0"/>
              </a:rPr>
              <a:t>Voie directe, adressage</a:t>
            </a:r>
            <a:endParaRPr lang="fr-FR" b="1" dirty="0">
              <a:latin typeface="Calibri" panose="020F0502020204030204" pitchFamily="34" charset="0"/>
            </a:endParaRPr>
          </a:p>
        </p:txBody>
      </p:sp>
    </p:spTree>
    <p:extLst>
      <p:ext uri="{BB962C8B-B14F-4D97-AF65-F5344CB8AC3E}">
        <p14:creationId xmlns:p14="http://schemas.microsoft.com/office/powerpoint/2010/main" val="347429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209578"/>
            <a:ext cx="11809312" cy="985611"/>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 </a:t>
            </a:r>
            <a:r>
              <a:rPr lang="fr-FR" sz="2400" b="1" dirty="0" smtClean="0">
                <a:solidFill>
                  <a:schemeClr val="accent1">
                    <a:lumMod val="60000"/>
                    <a:lumOff val="40000"/>
                  </a:schemeClr>
                </a:solidFill>
                <a:latin typeface="Calibri" panose="020F0502020204030204" pitchFamily="34" charset="0"/>
              </a:rPr>
              <a:t>  Repères </a:t>
            </a:r>
            <a:r>
              <a:rPr lang="fr-FR" sz="2400" b="1" dirty="0">
                <a:solidFill>
                  <a:schemeClr val="accent1">
                    <a:lumMod val="60000"/>
                    <a:lumOff val="40000"/>
                  </a:schemeClr>
                </a:solidFill>
                <a:latin typeface="Calibri" panose="020F0502020204030204" pitchFamily="34" charset="0"/>
              </a:rPr>
              <a:t>pédagogiques et didactiques</a:t>
            </a:r>
            <a:br>
              <a:rPr lang="fr-FR" sz="2400" b="1" dirty="0">
                <a:solidFill>
                  <a:schemeClr val="accent1">
                    <a:lumMod val="60000"/>
                    <a:lumOff val="40000"/>
                  </a:schemeClr>
                </a:solidFill>
                <a:latin typeface="Calibri" panose="020F0502020204030204" pitchFamily="34" charset="0"/>
              </a:rPr>
            </a:br>
            <a:r>
              <a:rPr lang="fr-FR" sz="2400" b="1" dirty="0">
                <a:solidFill>
                  <a:schemeClr val="accent1">
                    <a:lumMod val="60000"/>
                    <a:lumOff val="40000"/>
                  </a:schemeClr>
                </a:solidFill>
                <a:latin typeface="Calibri" panose="020F0502020204030204" pitchFamily="34" charset="0"/>
              </a:rPr>
              <a:t>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479376" y="658091"/>
            <a:ext cx="11377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rgbClr val="404040"/>
                </a:solidFill>
                <a:latin typeface="Calibri" panose="020F0502020204030204" pitchFamily="34" charset="0"/>
              </a:rPr>
              <a:t>En résumé :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graphicFrame>
        <p:nvGraphicFramePr>
          <p:cNvPr id="5" name="Diagramme 4"/>
          <p:cNvGraphicFramePr/>
          <p:nvPr>
            <p:extLst>
              <p:ext uri="{D42A27DB-BD31-4B8C-83A1-F6EECF244321}">
                <p14:modId xmlns:p14="http://schemas.microsoft.com/office/powerpoint/2010/main" val="431781671"/>
              </p:ext>
            </p:extLst>
          </p:nvPr>
        </p:nvGraphicFramePr>
        <p:xfrm>
          <a:off x="263352" y="658091"/>
          <a:ext cx="11305256" cy="5480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cteur droit 6"/>
          <p:cNvCxnSpPr/>
          <p:nvPr/>
        </p:nvCxnSpPr>
        <p:spPr>
          <a:xfrm>
            <a:off x="3215680" y="285293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4223792" y="1556792"/>
            <a:ext cx="576064" cy="576065"/>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7012302" y="4487685"/>
            <a:ext cx="1584177" cy="15705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Relation d’analogie</a:t>
            </a:r>
          </a:p>
          <a:p>
            <a:pPr algn="ctr"/>
            <a:r>
              <a:rPr lang="fr-FR" sz="1400" dirty="0" smtClean="0"/>
              <a:t>-</a:t>
            </a:r>
            <a:r>
              <a:rPr lang="fr-FR" sz="1400" dirty="0" err="1" smtClean="0"/>
              <a:t>ien</a:t>
            </a:r>
            <a:r>
              <a:rPr lang="fr-FR" sz="1400" dirty="0" smtClean="0"/>
              <a:t>  </a:t>
            </a:r>
            <a:endParaRPr lang="fr-FR" sz="1400" dirty="0"/>
          </a:p>
        </p:txBody>
      </p:sp>
      <p:sp>
        <p:nvSpPr>
          <p:cNvPr id="15" name="Ellipse 14"/>
          <p:cNvSpPr/>
          <p:nvPr/>
        </p:nvSpPr>
        <p:spPr>
          <a:xfrm>
            <a:off x="8090140" y="5145083"/>
            <a:ext cx="1859807" cy="163869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Relation</a:t>
            </a:r>
            <a:r>
              <a:rPr lang="fr-FR" dirty="0" smtClean="0"/>
              <a:t> </a:t>
            </a:r>
            <a:r>
              <a:rPr lang="fr-FR" sz="1400" dirty="0" smtClean="0"/>
              <a:t>morpho </a:t>
            </a:r>
            <a:r>
              <a:rPr lang="fr-FR" sz="1400" dirty="0" err="1" smtClean="0"/>
              <a:t>dérivationnele</a:t>
            </a:r>
            <a:r>
              <a:rPr lang="fr-FR" sz="1400" dirty="0" smtClean="0"/>
              <a:t> –</a:t>
            </a:r>
            <a:r>
              <a:rPr lang="fr-FR" sz="1400" dirty="0" err="1" smtClean="0"/>
              <a:t>ette</a:t>
            </a:r>
            <a:r>
              <a:rPr lang="fr-FR" sz="1400" dirty="0" smtClean="0"/>
              <a:t>  </a:t>
            </a:r>
            <a:r>
              <a:rPr lang="fr-FR" sz="1400" dirty="0" err="1" smtClean="0"/>
              <a:t>octo</a:t>
            </a:r>
            <a:r>
              <a:rPr lang="fr-FR" sz="1400" dirty="0" smtClean="0"/>
              <a:t>-</a:t>
            </a:r>
          </a:p>
          <a:p>
            <a:pPr algn="ctr"/>
            <a:r>
              <a:rPr lang="fr-FR" sz="1400" dirty="0"/>
              <a:t>v</a:t>
            </a:r>
            <a:r>
              <a:rPr lang="fr-FR" sz="1400" dirty="0" smtClean="0"/>
              <a:t>ent </a:t>
            </a:r>
            <a:endParaRPr lang="fr-FR" sz="1400" dirty="0"/>
          </a:p>
        </p:txBody>
      </p:sp>
      <p:sp>
        <p:nvSpPr>
          <p:cNvPr id="16" name="Ellipse 15"/>
          <p:cNvSpPr/>
          <p:nvPr/>
        </p:nvSpPr>
        <p:spPr>
          <a:xfrm>
            <a:off x="9462932" y="4255568"/>
            <a:ext cx="1872208" cy="15841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Relation morpho  flexionnelle</a:t>
            </a:r>
          </a:p>
          <a:p>
            <a:pPr algn="ctr"/>
            <a:r>
              <a:rPr lang="fr-FR" sz="1400" dirty="0" smtClean="0"/>
              <a:t>-</a:t>
            </a:r>
            <a:r>
              <a:rPr lang="fr-FR" sz="1400" dirty="0" err="1" smtClean="0"/>
              <a:t>ent</a:t>
            </a:r>
            <a:endParaRPr lang="fr-FR" sz="1400" dirty="0" smtClean="0"/>
          </a:p>
          <a:p>
            <a:pPr algn="ctr"/>
            <a:r>
              <a:rPr lang="fr-FR" sz="1400" dirty="0" smtClean="0"/>
              <a:t>-s</a:t>
            </a:r>
            <a:endParaRPr lang="fr-FR" sz="1400" dirty="0"/>
          </a:p>
        </p:txBody>
      </p:sp>
      <p:sp>
        <p:nvSpPr>
          <p:cNvPr id="17" name="Ellipse 16"/>
          <p:cNvSpPr/>
          <p:nvPr/>
        </p:nvSpPr>
        <p:spPr>
          <a:xfrm>
            <a:off x="10585029" y="5592058"/>
            <a:ext cx="1448804" cy="141277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Lettres muettes</a:t>
            </a:r>
          </a:p>
          <a:p>
            <a:pPr algn="ctr"/>
            <a:r>
              <a:rPr lang="fr-FR" sz="1400" dirty="0" smtClean="0"/>
              <a:t>lait </a:t>
            </a:r>
          </a:p>
          <a:p>
            <a:pPr algn="ctr"/>
            <a:r>
              <a:rPr lang="fr-FR" sz="1400" dirty="0"/>
              <a:t>a</a:t>
            </a:r>
            <a:r>
              <a:rPr lang="fr-FR" sz="1400" dirty="0" smtClean="0"/>
              <a:t>mies </a:t>
            </a:r>
            <a:endParaRPr lang="fr-FR" sz="1400" dirty="0"/>
          </a:p>
        </p:txBody>
      </p:sp>
      <p:cxnSp>
        <p:nvCxnSpPr>
          <p:cNvPr id="20" name="Connecteur droit 19"/>
          <p:cNvCxnSpPr/>
          <p:nvPr/>
        </p:nvCxnSpPr>
        <p:spPr>
          <a:xfrm flipV="1">
            <a:off x="7410314" y="2255761"/>
            <a:ext cx="1552467" cy="482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7437366" y="2738530"/>
            <a:ext cx="1519818" cy="494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7421501" y="2748219"/>
            <a:ext cx="1455637" cy="1076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8989833" y="4280573"/>
            <a:ext cx="382160" cy="864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cteur droit 33"/>
          <p:cNvCxnSpPr>
            <a:stCxn id="17" idx="2"/>
          </p:cNvCxnSpPr>
          <p:nvPr/>
        </p:nvCxnSpPr>
        <p:spPr>
          <a:xfrm flipH="1" flipV="1">
            <a:off x="9359477" y="4254794"/>
            <a:ext cx="1225552" cy="2043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cteur droit 36"/>
          <p:cNvCxnSpPr>
            <a:endCxn id="14" idx="7"/>
          </p:cNvCxnSpPr>
          <p:nvPr/>
        </p:nvCxnSpPr>
        <p:spPr>
          <a:xfrm flipH="1">
            <a:off x="8364482" y="4238228"/>
            <a:ext cx="1007511" cy="479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cteur droit 38"/>
          <p:cNvCxnSpPr>
            <a:endCxn id="16" idx="1"/>
          </p:cNvCxnSpPr>
          <p:nvPr/>
        </p:nvCxnSpPr>
        <p:spPr>
          <a:xfrm>
            <a:off x="9376467" y="4255568"/>
            <a:ext cx="360644" cy="2319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55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688" y="392277"/>
            <a:ext cx="11809312" cy="520025"/>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a:t>
            </a:r>
            <a:r>
              <a:rPr lang="fr-FR" sz="2400" b="1" dirty="0" smtClean="0">
                <a:solidFill>
                  <a:schemeClr val="accent1">
                    <a:lumMod val="60000"/>
                    <a:lumOff val="40000"/>
                  </a:schemeClr>
                </a:solidFill>
                <a:latin typeface="Calibri" panose="020F0502020204030204" pitchFamily="34" charset="0"/>
              </a:rPr>
              <a:t>classe ?   Repères </a:t>
            </a:r>
            <a:r>
              <a:rPr lang="fr-FR" sz="2400" b="1" dirty="0">
                <a:solidFill>
                  <a:schemeClr val="accent1">
                    <a:lumMod val="60000"/>
                    <a:lumOff val="40000"/>
                  </a:schemeClr>
                </a:solidFill>
                <a:latin typeface="Calibri" panose="020F0502020204030204" pitchFamily="34" charset="0"/>
              </a:rPr>
              <a:t>pédagogiques et didactiques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4" name="Rectangle 3"/>
          <p:cNvSpPr/>
          <p:nvPr/>
        </p:nvSpPr>
        <p:spPr>
          <a:xfrm>
            <a:off x="263352" y="912302"/>
            <a:ext cx="8099461" cy="400110"/>
          </a:xfrm>
          <a:prstGeom prst="rect">
            <a:avLst/>
          </a:prstGeom>
        </p:spPr>
        <p:txBody>
          <a:bodyPr wrap="none">
            <a:spAutoFit/>
          </a:bodyPr>
          <a:lstStyle/>
          <a:p>
            <a:pPr lvl="1">
              <a:spcAft>
                <a:spcPts val="0"/>
              </a:spcAft>
            </a:pPr>
            <a:r>
              <a:rPr lang="fr-FR" sz="2000" b="1" dirty="0" smtClean="0">
                <a:solidFill>
                  <a:srgbClr val="000000"/>
                </a:solidFill>
                <a:latin typeface="Calibri" panose="020F0502020204030204" pitchFamily="34" charset="0"/>
                <a:ea typeface="Calibri" panose="020F0502020204030204" pitchFamily="34" charset="0"/>
                <a:cs typeface="Arial" panose="020B0604020202020204" pitchFamily="34" charset="0"/>
              </a:rPr>
              <a:t> Des </a:t>
            </a:r>
            <a:r>
              <a:rPr lang="fr-FR" sz="2000" b="1" dirty="0">
                <a:solidFill>
                  <a:srgbClr val="000000"/>
                </a:solidFill>
                <a:latin typeface="Calibri" panose="020F0502020204030204" pitchFamily="34" charset="0"/>
                <a:ea typeface="Calibri" panose="020F0502020204030204" pitchFamily="34" charset="0"/>
                <a:cs typeface="Arial" panose="020B0604020202020204" pitchFamily="34" charset="0"/>
              </a:rPr>
              <a:t>modalités d’organisation variées favorisent les apprentissages </a:t>
            </a:r>
            <a:r>
              <a:rPr lang="fr-FR" sz="1400" b="1" dirty="0">
                <a:solidFill>
                  <a:srgbClr val="000000"/>
                </a:solidFill>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3738865208"/>
              </p:ext>
            </p:extLst>
          </p:nvPr>
        </p:nvGraphicFramePr>
        <p:xfrm>
          <a:off x="767408" y="1414325"/>
          <a:ext cx="10009112" cy="4592934"/>
        </p:xfrm>
        <a:graphic>
          <a:graphicData uri="http://schemas.openxmlformats.org/drawingml/2006/table">
            <a:tbl>
              <a:tblPr firstRow="1" bandRow="1">
                <a:tableStyleId>{5C22544A-7EE6-4342-B048-85BDC9FD1C3A}</a:tableStyleId>
              </a:tblPr>
              <a:tblGrid>
                <a:gridCol w="2502278">
                  <a:extLst>
                    <a:ext uri="{9D8B030D-6E8A-4147-A177-3AD203B41FA5}">
                      <a16:colId xmlns:a16="http://schemas.microsoft.com/office/drawing/2014/main" val="1519032500"/>
                    </a:ext>
                  </a:extLst>
                </a:gridCol>
                <a:gridCol w="2502278">
                  <a:extLst>
                    <a:ext uri="{9D8B030D-6E8A-4147-A177-3AD203B41FA5}">
                      <a16:colId xmlns:a16="http://schemas.microsoft.com/office/drawing/2014/main" val="4284925347"/>
                    </a:ext>
                  </a:extLst>
                </a:gridCol>
                <a:gridCol w="2502278">
                  <a:extLst>
                    <a:ext uri="{9D8B030D-6E8A-4147-A177-3AD203B41FA5}">
                      <a16:colId xmlns:a16="http://schemas.microsoft.com/office/drawing/2014/main" val="3098810735"/>
                    </a:ext>
                  </a:extLst>
                </a:gridCol>
                <a:gridCol w="2502278">
                  <a:extLst>
                    <a:ext uri="{9D8B030D-6E8A-4147-A177-3AD203B41FA5}">
                      <a16:colId xmlns:a16="http://schemas.microsoft.com/office/drawing/2014/main" val="1442736537"/>
                    </a:ext>
                  </a:extLst>
                </a:gridCol>
              </a:tblGrid>
              <a:tr h="731243">
                <a:tc>
                  <a:txBody>
                    <a:bodyPr/>
                    <a:lstStyle/>
                    <a:p>
                      <a:r>
                        <a:rPr lang="fr-FR" dirty="0" smtClean="0"/>
                        <a:t>Modalité d’organisation 1</a:t>
                      </a:r>
                      <a:endParaRPr lang="fr-FR" dirty="0"/>
                    </a:p>
                  </a:txBody>
                  <a:tcPr/>
                </a:tc>
                <a:tc>
                  <a:txBody>
                    <a:bodyPr/>
                    <a:lstStyle/>
                    <a:p>
                      <a:r>
                        <a:rPr lang="fr-FR" dirty="0" smtClean="0"/>
                        <a:t>Modalité d’organisation</a:t>
                      </a:r>
                      <a:r>
                        <a:rPr lang="fr-FR" baseline="0" dirty="0" smtClean="0"/>
                        <a:t> 2</a:t>
                      </a:r>
                      <a:endParaRPr lang="fr-FR" dirty="0"/>
                    </a:p>
                  </a:txBody>
                  <a:tcPr/>
                </a:tc>
                <a:tc>
                  <a:txBody>
                    <a:bodyPr/>
                    <a:lstStyle/>
                    <a:p>
                      <a:r>
                        <a:rPr lang="fr-FR" dirty="0" smtClean="0"/>
                        <a:t>Modalité d’organisation 3</a:t>
                      </a:r>
                      <a:endParaRPr lang="fr-FR" dirty="0"/>
                    </a:p>
                  </a:txBody>
                  <a:tcPr/>
                </a:tc>
                <a:tc>
                  <a:txBody>
                    <a:bodyPr/>
                    <a:lstStyle/>
                    <a:p>
                      <a:r>
                        <a:rPr lang="fr-FR" dirty="0" smtClean="0"/>
                        <a:t>Modalité d’organisation 4</a:t>
                      </a:r>
                      <a:endParaRPr lang="fr-FR" dirty="0"/>
                    </a:p>
                  </a:txBody>
                  <a:tcPr/>
                </a:tc>
                <a:extLst>
                  <a:ext uri="{0D108BD9-81ED-4DB2-BD59-A6C34878D82A}">
                    <a16:rowId xmlns:a16="http://schemas.microsoft.com/office/drawing/2014/main" val="1904026481"/>
                  </a:ext>
                </a:extLst>
              </a:tr>
              <a:tr h="1150674">
                <a:tc>
                  <a:txBody>
                    <a:bodyPr/>
                    <a:lstStyle/>
                    <a:p>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Travail en classe entière avec le maître </a:t>
                      </a:r>
                      <a:endParaRPr lang="fr-FR" dirty="0"/>
                    </a:p>
                  </a:txBody>
                  <a:tcPr/>
                </a:tc>
                <a:tc>
                  <a:txBody>
                    <a:bodyPr/>
                    <a:lstStyle/>
                    <a:p>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Travail en ateliers  sur la semaine avec constitution de 4 groupes de besoin</a:t>
                      </a:r>
                      <a:endParaRPr lang="fr-FR" dirty="0"/>
                    </a:p>
                  </a:txBody>
                  <a:tcPr/>
                </a:tc>
                <a:tc>
                  <a:txBody>
                    <a:bodyPr/>
                    <a:lstStyle/>
                    <a:p>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Travail en binômes </a:t>
                      </a:r>
                      <a:endParaRPr lang="fr-FR" dirty="0"/>
                    </a:p>
                  </a:txBody>
                  <a:tcPr/>
                </a:tc>
                <a:tc>
                  <a:txBody>
                    <a:bodyPr/>
                    <a:lstStyle/>
                    <a:p>
                      <a:r>
                        <a:rPr lang="fr-FR" b="1" dirty="0" smtClean="0">
                          <a:latin typeface="Calibri" panose="020F0502020204030204" pitchFamily="34" charset="0"/>
                        </a:rPr>
                        <a:t>Travail individuel</a:t>
                      </a:r>
                      <a:endParaRPr lang="fr-FR" b="1" dirty="0">
                        <a:latin typeface="Calibri" panose="020F0502020204030204" pitchFamily="34" charset="0"/>
                      </a:endParaRPr>
                    </a:p>
                  </a:txBody>
                  <a:tcPr/>
                </a:tc>
                <a:extLst>
                  <a:ext uri="{0D108BD9-81ED-4DB2-BD59-A6C34878D82A}">
                    <a16:rowId xmlns:a16="http://schemas.microsoft.com/office/drawing/2014/main" val="3860449552"/>
                  </a:ext>
                </a:extLst>
              </a:tr>
              <a:tr h="2672971">
                <a:tc>
                  <a:txBody>
                    <a:bodyPr/>
                    <a:lstStyle/>
                    <a:p>
                      <a:r>
                        <a:rPr lang="fr-FR" dirty="0" smtClean="0">
                          <a:latin typeface="Calibri" panose="020F0502020204030204" pitchFamily="34" charset="0"/>
                        </a:rPr>
                        <a:t>Pour des situations de lecture et d’encodage, d’entraînement à la lecture à voix haute par exemple</a:t>
                      </a:r>
                      <a:endParaRPr lang="fr-FR" dirty="0">
                        <a:latin typeface="Calibri" panose="020F0502020204030204" pitchFamily="34" charset="0"/>
                      </a:endParaRPr>
                    </a:p>
                  </a:txBody>
                  <a:tcPr/>
                </a:tc>
                <a:tc>
                  <a:txBody>
                    <a:bodyPr/>
                    <a:lstStyle/>
                    <a:p>
                      <a:r>
                        <a:rPr lang="fr-FR" dirty="0" smtClean="0">
                          <a:latin typeface="Calibri" panose="020F0502020204030204" pitchFamily="34" charset="0"/>
                        </a:rPr>
                        <a:t>Deux possibilités :</a:t>
                      </a:r>
                    </a:p>
                    <a:p>
                      <a:r>
                        <a:rPr lang="fr-FR" dirty="0" smtClean="0">
                          <a:latin typeface="Calibri" panose="020F0502020204030204" pitchFamily="34" charset="0"/>
                        </a:rPr>
                        <a:t>- une séance courte quotidienne : un atelier par jour et rotation sur la semaine</a:t>
                      </a:r>
                    </a:p>
                    <a:p>
                      <a:r>
                        <a:rPr lang="fr-FR" dirty="0" smtClean="0">
                          <a:latin typeface="Calibri" panose="020F0502020204030204" pitchFamily="34" charset="0"/>
                        </a:rPr>
                        <a:t>- une séance longue : les quatre ateliers sont réalisés le même jour.</a:t>
                      </a:r>
                    </a:p>
                    <a:p>
                      <a:endParaRPr lang="fr-FR" dirty="0">
                        <a:latin typeface="Calibri" panose="020F0502020204030204" pitchFamily="34" charset="0"/>
                      </a:endParaRPr>
                    </a:p>
                  </a:txBody>
                  <a:tcPr/>
                </a:tc>
                <a:tc>
                  <a:txBody>
                    <a:bodyPr/>
                    <a:lstStyle/>
                    <a:p>
                      <a:r>
                        <a:rPr lang="fr-FR" dirty="0" smtClean="0">
                          <a:latin typeface="Calibri" panose="020F0502020204030204" pitchFamily="34" charset="0"/>
                        </a:rPr>
                        <a:t>Plusieurs séances sont nécessaires pour construire les rôles de chacun.</a:t>
                      </a:r>
                      <a:endParaRPr lang="fr-FR" dirty="0">
                        <a:latin typeface="Calibri" panose="020F0502020204030204" pitchFamily="34" charset="0"/>
                      </a:endParaRPr>
                    </a:p>
                  </a:txBody>
                  <a:tcPr/>
                </a:tc>
                <a:tc>
                  <a:txBody>
                    <a:bodyPr/>
                    <a:lstStyle/>
                    <a:p>
                      <a:r>
                        <a:rPr lang="fr-FR" dirty="0" smtClean="0">
                          <a:latin typeface="Calibri" panose="020F0502020204030204" pitchFamily="34" charset="0"/>
                        </a:rPr>
                        <a:t>Points de vigilance :</a:t>
                      </a:r>
                    </a:p>
                    <a:p>
                      <a:pPr marL="285750" indent="-285750">
                        <a:buFont typeface="Arial" panose="020B0604020202020204" pitchFamily="34" charset="0"/>
                        <a:buChar char="•"/>
                      </a:pPr>
                      <a:r>
                        <a:rPr lang="fr-FR" dirty="0" smtClean="0">
                          <a:latin typeface="Calibri" panose="020F0502020204030204" pitchFamily="34" charset="0"/>
                        </a:rPr>
                        <a:t>Explicitation des consignes</a:t>
                      </a:r>
                    </a:p>
                    <a:p>
                      <a:pPr marL="285750" indent="-285750">
                        <a:buFont typeface="Arial" panose="020B0604020202020204" pitchFamily="34" charset="0"/>
                        <a:buChar char="•"/>
                      </a:pPr>
                      <a:r>
                        <a:rPr lang="fr-FR" dirty="0" smtClean="0">
                          <a:latin typeface="Calibri" panose="020F0502020204030204" pitchFamily="34" charset="0"/>
                        </a:rPr>
                        <a:t>Qualité de l’activité</a:t>
                      </a:r>
                      <a:r>
                        <a:rPr lang="fr-FR" baseline="0" dirty="0" smtClean="0">
                          <a:latin typeface="Calibri" panose="020F0502020204030204" pitchFamily="34" charset="0"/>
                        </a:rPr>
                        <a:t> cognitive engagée</a:t>
                      </a:r>
                    </a:p>
                    <a:p>
                      <a:pPr marL="285750" indent="-285750">
                        <a:buFont typeface="Arial" panose="020B0604020202020204" pitchFamily="34" charset="0"/>
                        <a:buChar char="•"/>
                      </a:pPr>
                      <a:r>
                        <a:rPr lang="fr-FR" baseline="0" dirty="0" smtClean="0">
                          <a:latin typeface="Calibri" panose="020F0502020204030204" pitchFamily="34" charset="0"/>
                        </a:rPr>
                        <a:t>Activités de manipulations</a:t>
                      </a:r>
                    </a:p>
                    <a:p>
                      <a:pPr marL="285750" indent="-285750">
                        <a:buFont typeface="Arial" panose="020B0604020202020204" pitchFamily="34" charset="0"/>
                        <a:buChar char="•"/>
                      </a:pPr>
                      <a:r>
                        <a:rPr lang="fr-FR" baseline="0" dirty="0" smtClean="0">
                          <a:latin typeface="Calibri" panose="020F0502020204030204" pitchFamily="34" charset="0"/>
                        </a:rPr>
                        <a:t>Activités de lecture à voix haute et écriture</a:t>
                      </a:r>
                      <a:endParaRPr lang="fr-FR" dirty="0">
                        <a:latin typeface="Calibri" panose="020F0502020204030204" pitchFamily="34" charset="0"/>
                      </a:endParaRPr>
                    </a:p>
                  </a:txBody>
                  <a:tcPr/>
                </a:tc>
                <a:extLst>
                  <a:ext uri="{0D108BD9-81ED-4DB2-BD59-A6C34878D82A}">
                    <a16:rowId xmlns:a16="http://schemas.microsoft.com/office/drawing/2014/main" val="4106061098"/>
                  </a:ext>
                </a:extLst>
              </a:tr>
            </a:tbl>
          </a:graphicData>
        </a:graphic>
      </p:graphicFrame>
    </p:spTree>
    <p:extLst>
      <p:ext uri="{BB962C8B-B14F-4D97-AF65-F5344CB8AC3E}">
        <p14:creationId xmlns:p14="http://schemas.microsoft.com/office/powerpoint/2010/main" val="330910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368" y="365126"/>
            <a:ext cx="10260632" cy="543594"/>
          </a:xfrm>
        </p:spPr>
        <p:txBody>
          <a:bodyPr>
            <a:normAutofit fontScale="90000"/>
          </a:bodyPr>
          <a:lstStyle/>
          <a:p>
            <a:r>
              <a:rPr lang="fr-FR" b="1" dirty="0" smtClean="0">
                <a:latin typeface="Calibri" panose="020F0502020204030204" pitchFamily="34" charset="0"/>
              </a:rPr>
              <a:t>Exemple d’organisation possible en atelier sur une demi  journée :  </a:t>
            </a:r>
            <a:endParaRPr lang="fr-FR" b="1" dirty="0">
              <a:latin typeface="Calibri" panose="020F0502020204030204" pitchFamily="34" charset="0"/>
            </a:endParaRPr>
          </a:p>
        </p:txBody>
      </p:sp>
      <p:pic>
        <p:nvPicPr>
          <p:cNvPr id="3" name="Image4"/>
          <p:cNvPicPr/>
          <p:nvPr/>
        </p:nvPicPr>
        <p:blipFill>
          <a:blip r:embed="rId3"/>
          <a:stretch>
            <a:fillRect/>
          </a:stretch>
        </p:blipFill>
        <p:spPr bwMode="auto">
          <a:xfrm>
            <a:off x="2423592" y="1447800"/>
            <a:ext cx="7128792" cy="4645496"/>
          </a:xfrm>
          <a:prstGeom prst="rect">
            <a:avLst/>
          </a:prstGeom>
        </p:spPr>
      </p:pic>
    </p:spTree>
    <p:extLst>
      <p:ext uri="{BB962C8B-B14F-4D97-AF65-F5344CB8AC3E}">
        <p14:creationId xmlns:p14="http://schemas.microsoft.com/office/powerpoint/2010/main" val="110463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fants amis 16 x 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6701_TF03896101" id="{F231FC5F-9B3B-424D-9F9D-9C5C9BE5DAD0}" vid="{78E01B54-1707-4259-920B-D2E00895BDB6}"/>
    </a:ext>
  </a:extLst>
</a:theme>
</file>

<file path=ppt/theme/theme2.xml><?xml version="1.0" encoding="utf-8"?>
<a:theme xmlns:a="http://schemas.openxmlformats.org/drawingml/2006/main" name="Thèm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2.xml><?xml version="1.0" encoding="utf-8"?>
<ds:datastoreItem xmlns:ds="http://schemas.openxmlformats.org/officeDocument/2006/customXml" ds:itemID="{1DA15C6C-6BB6-4DB6-B7D6-7F14EAB2CC5C}">
  <ds:schemaRefs>
    <ds:schemaRef ds:uri="http://www.w3.org/XML/1998/namespace"/>
    <ds:schemaRef ds:uri="http://purl.org/dc/dcmitype/"/>
    <ds:schemaRef ds:uri="http://schemas.microsoft.com/office/2006/documentManagement/types"/>
    <ds:schemaRef ds:uri="http://purl.org/dc/elements/1.1/"/>
    <ds:schemaRef ds:uri="40262f94-9f35-4ac3-9a90-690165a166b7"/>
    <ds:schemaRef ds:uri="a4f35948-e619-41b3-aa29-22878b09cfd2"/>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1920</TotalTime>
  <Words>4809</Words>
  <Application>Microsoft Office PowerPoint</Application>
  <PresentationFormat>Grand écran</PresentationFormat>
  <Paragraphs>408</Paragraphs>
  <Slides>35</Slides>
  <Notes>33</Notes>
  <HiddenSlides>0</HiddenSlides>
  <MMClips>3</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35</vt:i4>
      </vt:variant>
    </vt:vector>
  </HeadingPairs>
  <TitlesOfParts>
    <vt:vector size="41" baseType="lpstr">
      <vt:lpstr>Arial</vt:lpstr>
      <vt:lpstr>Calibri</vt:lpstr>
      <vt:lpstr>Symbol</vt:lpstr>
      <vt:lpstr>Times New Roman</vt:lpstr>
      <vt:lpstr>Wingdings</vt:lpstr>
      <vt:lpstr>Enfants amis 16 x 9</vt:lpstr>
      <vt:lpstr>Fluence de lecture au CE suite… Formation circonscription Romans Isère</vt:lpstr>
      <vt:lpstr>Objectifs de la formation en présentiel </vt:lpstr>
      <vt:lpstr>La fluence dans les textes de cadrage</vt:lpstr>
      <vt:lpstr>Rappels essentiels </vt:lpstr>
      <vt:lpstr>Présentation PowerPoint</vt:lpstr>
      <vt:lpstr> Quelles compétences et connaissances doit-on développer chez les élèves ? </vt:lpstr>
      <vt:lpstr>Comment enseigner la fluence de lecture en classe ?   Repères pédagogiques et didactiques   </vt:lpstr>
      <vt:lpstr>Comment enseigner la fluence de lecture en classe ?   Repères pédagogiques et didactiques  </vt:lpstr>
      <vt:lpstr>Exemple d’organisation possible en atelier sur une demi  journée :  </vt:lpstr>
      <vt:lpstr>   Comment enseigner la fluence de lecture en classe ?  Des outils, des pistes, des activités  </vt:lpstr>
      <vt:lpstr>Comment enseigner la fluence de lecture en classe ?  Des ouvrages</vt:lpstr>
      <vt:lpstr>Découvrir et s’approprier des outils </vt:lpstr>
      <vt:lpstr>Comment enseigner la fluence de lecture en classe, propositions d’activités ? </vt:lpstr>
      <vt:lpstr>Comment enseigner la fluence de lecture en classe, propositions d’activités ? </vt:lpstr>
      <vt:lpstr>Présentation PowerPoint</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Présentation PowerPoint</vt:lpstr>
      <vt:lpstr>Un outil pour entrainer la lecture à voix haute  Fluence des éditions La Cigale </vt:lpstr>
      <vt:lpstr>Fluence des éditions La Cigale </vt:lpstr>
      <vt:lpstr>Déroulé de la séance , une séance très structurée de 30 min  </vt:lpstr>
      <vt:lpstr>Fluence des éditions La Cigale </vt:lpstr>
      <vt:lpstr>Une ressource du GDML  pour conclure </vt:lpstr>
      <vt:lpstr>Dans les mois à venir …. Un distanciel de trois heures à investir obligatoirement</vt:lpstr>
    </vt:vector>
  </TitlesOfParts>
  <Company>Rectorat 38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Disposition Titre</dc:title>
  <dc:creator>Liautard Marina</dc:creator>
  <cp:lastModifiedBy>Liautard Marina</cp:lastModifiedBy>
  <cp:revision>162</cp:revision>
  <dcterms:created xsi:type="dcterms:W3CDTF">2020-03-03T16:40:02Z</dcterms:created>
  <dcterms:modified xsi:type="dcterms:W3CDTF">2020-09-29T16:20:10Z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