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7" r:id="rId2"/>
    <p:sldId id="296" r:id="rId3"/>
    <p:sldId id="281" r:id="rId4"/>
    <p:sldId id="257" r:id="rId5"/>
    <p:sldId id="269" r:id="rId6"/>
    <p:sldId id="278" r:id="rId7"/>
    <p:sldId id="291" r:id="rId8"/>
    <p:sldId id="258" r:id="rId9"/>
    <p:sldId id="293" r:id="rId10"/>
    <p:sldId id="256" r:id="rId11"/>
    <p:sldId id="297" r:id="rId12"/>
    <p:sldId id="283" r:id="rId13"/>
    <p:sldId id="299" r:id="rId14"/>
    <p:sldId id="300" r:id="rId15"/>
    <p:sldId id="264" r:id="rId16"/>
    <p:sldId id="265" r:id="rId17"/>
    <p:sldId id="295" r:id="rId18"/>
    <p:sldId id="263" r:id="rId19"/>
    <p:sldId id="290" r:id="rId20"/>
    <p:sldId id="260" r:id="rId21"/>
    <p:sldId id="262" r:id="rId22"/>
    <p:sldId id="280" r:id="rId23"/>
    <p:sldId id="267" r:id="rId24"/>
    <p:sldId id="270" r:id="rId25"/>
    <p:sldId id="285" r:id="rId26"/>
    <p:sldId id="287" r:id="rId27"/>
    <p:sldId id="286" r:id="rId28"/>
    <p:sldId id="294" r:id="rId29"/>
    <p:sldId id="28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Boyries" initials="PB" lastIdx="2" clrIdx="0">
    <p:extLst>
      <p:ext uri="{19B8F6BF-5375-455C-9EA6-DF929625EA0E}">
        <p15:presenceInfo xmlns:p15="http://schemas.microsoft.com/office/powerpoint/2012/main" userId="Pascal Boyr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1" autoAdjust="0"/>
    <p:restoredTop sz="94660"/>
  </p:normalViewPr>
  <p:slideViewPr>
    <p:cSldViewPr snapToGrid="0">
      <p:cViewPr varScale="1">
        <p:scale>
          <a:sx n="112" d="100"/>
          <a:sy n="112"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D2F7A-67DE-5147-82F4-596A4E8ADD7D}"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fr-FR"/>
        </a:p>
      </dgm:t>
    </dgm:pt>
    <dgm:pt modelId="{556E30F9-AFB2-ED48-B8DE-87AE3349A1E5}">
      <dgm:prSet phldrT="[Texte]"/>
      <dgm:spPr>
        <a:solidFill>
          <a:schemeClr val="accent1">
            <a:lumMod val="40000"/>
            <a:lumOff val="60000"/>
          </a:schemeClr>
        </a:solidFill>
      </dgm:spPr>
      <dgm:t>
        <a:bodyPr/>
        <a:lstStyle/>
        <a:p>
          <a:r>
            <a:rPr lang="fr-FR" b="1">
              <a:solidFill>
                <a:sysClr val="windowText" lastClr="000000"/>
              </a:solidFill>
            </a:rPr>
            <a:t>Repères pour enseigner la citoyenneté de l’école maternelle au lycée</a:t>
          </a:r>
        </a:p>
      </dgm:t>
    </dgm:pt>
    <dgm:pt modelId="{12B8F605-0083-4C46-ACB5-5FE50ABE29F0}" type="parTrans" cxnId="{1AF99500-2326-A148-B71B-384B9054AE37}">
      <dgm:prSet/>
      <dgm:spPr/>
      <dgm:t>
        <a:bodyPr/>
        <a:lstStyle/>
        <a:p>
          <a:endParaRPr lang="fr-FR"/>
        </a:p>
      </dgm:t>
    </dgm:pt>
    <dgm:pt modelId="{98D26712-DAA5-564F-ACEE-85B04F7AA735}" type="sibTrans" cxnId="{1AF99500-2326-A148-B71B-384B9054AE37}">
      <dgm:prSet/>
      <dgm:spPr/>
      <dgm:t>
        <a:bodyPr/>
        <a:lstStyle/>
        <a:p>
          <a:endParaRPr lang="fr-FR"/>
        </a:p>
      </dgm:t>
    </dgm:pt>
    <dgm:pt modelId="{F945DE43-FAAA-6A44-AEB8-B84F63D38A1D}">
      <dgm:prSet phldrT="[Texte]" custT="1"/>
      <dgm:spPr>
        <a:solidFill>
          <a:srgbClr val="EA6EE9"/>
        </a:solidFill>
      </dgm:spPr>
      <dgm:t>
        <a:bodyPr/>
        <a:lstStyle/>
        <a:p>
          <a:r>
            <a:rPr lang="fr-FR" sz="900" b="1"/>
            <a:t>apprendre à vivre dans un collectif</a:t>
          </a:r>
        </a:p>
      </dgm:t>
    </dgm:pt>
    <dgm:pt modelId="{CAD3C3D0-D6E9-F04B-AF52-182993F831F7}" type="parTrans" cxnId="{14817892-B167-6548-A473-6DA42CDB6816}">
      <dgm:prSet/>
      <dgm:spPr/>
      <dgm:t>
        <a:bodyPr/>
        <a:lstStyle/>
        <a:p>
          <a:endParaRPr lang="fr-FR"/>
        </a:p>
      </dgm:t>
    </dgm:pt>
    <dgm:pt modelId="{CDC4BADA-D0F1-C342-A08D-CA9D15D6A6AE}" type="sibTrans" cxnId="{14817892-B167-6548-A473-6DA42CDB6816}">
      <dgm:prSet/>
      <dgm:spPr/>
      <dgm:t>
        <a:bodyPr/>
        <a:lstStyle/>
        <a:p>
          <a:endParaRPr lang="fr-FR"/>
        </a:p>
      </dgm:t>
    </dgm:pt>
    <dgm:pt modelId="{DE28EE3B-4230-1340-9A0D-5D77329F1436}">
      <dgm:prSet phldrT="[Texte]" custT="1"/>
      <dgm:spPr>
        <a:solidFill>
          <a:srgbClr val="DF81EA">
            <a:alpha val="89804"/>
          </a:srgbClr>
        </a:solidFill>
      </dgm:spPr>
      <dgm:t>
        <a:bodyPr/>
        <a:lstStyle/>
        <a:p>
          <a:r>
            <a:rPr lang="fr-FR" sz="900" b="1"/>
            <a:t>rencontrer l'autre</a:t>
          </a:r>
        </a:p>
      </dgm:t>
    </dgm:pt>
    <dgm:pt modelId="{72B5931B-CEE6-BC4F-8229-0A3643CD334E}" type="parTrans" cxnId="{4705333F-4D75-734E-9CC9-E42DC176BA80}">
      <dgm:prSet/>
      <dgm:spPr/>
      <dgm:t>
        <a:bodyPr/>
        <a:lstStyle/>
        <a:p>
          <a:endParaRPr lang="fr-FR"/>
        </a:p>
      </dgm:t>
    </dgm:pt>
    <dgm:pt modelId="{B264CC4B-78F4-8D41-8E9A-07747930CD61}" type="sibTrans" cxnId="{4705333F-4D75-734E-9CC9-E42DC176BA80}">
      <dgm:prSet/>
      <dgm:spPr/>
      <dgm:t>
        <a:bodyPr/>
        <a:lstStyle/>
        <a:p>
          <a:endParaRPr lang="fr-FR"/>
        </a:p>
      </dgm:t>
    </dgm:pt>
    <dgm:pt modelId="{1774A6D7-F13A-B94C-BBAA-0842DBEA4C4B}">
      <dgm:prSet phldrT="[Texte]"/>
      <dgm:spPr>
        <a:solidFill>
          <a:srgbClr val="4B1BC4"/>
        </a:solidFill>
      </dgm:spPr>
      <dgm:t>
        <a:bodyPr/>
        <a:lstStyle/>
        <a:p>
          <a:r>
            <a:rPr lang="fr-FR" b="1"/>
            <a:t>À l’école élémentaire</a:t>
          </a:r>
        </a:p>
      </dgm:t>
    </dgm:pt>
    <dgm:pt modelId="{2689B37A-C6FB-964E-B6AE-C848F12E41F4}" type="parTrans" cxnId="{12BF2CFB-F7E8-F24C-B6CD-024EDCB6E5AB}">
      <dgm:prSet/>
      <dgm:spPr/>
      <dgm:t>
        <a:bodyPr/>
        <a:lstStyle/>
        <a:p>
          <a:endParaRPr lang="fr-FR"/>
        </a:p>
      </dgm:t>
    </dgm:pt>
    <dgm:pt modelId="{7E13C7CF-ABE6-4D41-8E72-0A67A66EC1C7}" type="sibTrans" cxnId="{12BF2CFB-F7E8-F24C-B6CD-024EDCB6E5AB}">
      <dgm:prSet/>
      <dgm:spPr/>
      <dgm:t>
        <a:bodyPr/>
        <a:lstStyle/>
        <a:p>
          <a:endParaRPr lang="fr-FR"/>
        </a:p>
      </dgm:t>
    </dgm:pt>
    <dgm:pt modelId="{6E99CB80-58AB-7B40-A8C3-F6132E43472D}">
      <dgm:prSet phldrT="[Texte]" custT="1"/>
      <dgm:spPr>
        <a:solidFill>
          <a:srgbClr val="6142EA">
            <a:alpha val="89804"/>
          </a:srgbClr>
        </a:solidFill>
      </dgm:spPr>
      <dgm:t>
        <a:bodyPr/>
        <a:lstStyle/>
        <a:p>
          <a:r>
            <a:rPr lang="fr-FR" sz="900" b="1"/>
            <a:t>apprendre et connaitre les valeurs</a:t>
          </a:r>
        </a:p>
      </dgm:t>
    </dgm:pt>
    <dgm:pt modelId="{E9FE4724-D36B-8247-AC19-DFAF5A45D360}" type="parTrans" cxnId="{AF3FF927-7347-7048-BEED-52B51740B584}">
      <dgm:prSet/>
      <dgm:spPr/>
      <dgm:t>
        <a:bodyPr/>
        <a:lstStyle/>
        <a:p>
          <a:endParaRPr lang="fr-FR"/>
        </a:p>
      </dgm:t>
    </dgm:pt>
    <dgm:pt modelId="{DFB6F45A-FFD5-BC4C-8632-CC5F1C414041}" type="sibTrans" cxnId="{AF3FF927-7347-7048-BEED-52B51740B584}">
      <dgm:prSet/>
      <dgm:spPr/>
      <dgm:t>
        <a:bodyPr/>
        <a:lstStyle/>
        <a:p>
          <a:endParaRPr lang="fr-FR"/>
        </a:p>
      </dgm:t>
    </dgm:pt>
    <dgm:pt modelId="{6E1A730F-EA97-7444-8843-5CD2C29C6F4C}">
      <dgm:prSet phldrT="[Texte]" custT="1"/>
      <dgm:spPr>
        <a:solidFill>
          <a:srgbClr val="9377EA">
            <a:alpha val="89804"/>
          </a:srgbClr>
        </a:solidFill>
      </dgm:spPr>
      <dgm:t>
        <a:bodyPr/>
        <a:lstStyle/>
        <a:p>
          <a:r>
            <a:rPr lang="fr-FR" sz="900" b="1"/>
            <a:t>savoir qu’elles structurent les rapports à l’autre</a:t>
          </a:r>
        </a:p>
      </dgm:t>
    </dgm:pt>
    <dgm:pt modelId="{8F977086-57D5-E24F-95D5-C0545D580857}" type="parTrans" cxnId="{CC0F1C38-CD58-DA40-97D8-D883BFE08E9C}">
      <dgm:prSet/>
      <dgm:spPr/>
      <dgm:t>
        <a:bodyPr/>
        <a:lstStyle/>
        <a:p>
          <a:endParaRPr lang="fr-FR"/>
        </a:p>
      </dgm:t>
    </dgm:pt>
    <dgm:pt modelId="{94A0470A-A6D5-0248-9663-18C8509BF799}" type="sibTrans" cxnId="{CC0F1C38-CD58-DA40-97D8-D883BFE08E9C}">
      <dgm:prSet/>
      <dgm:spPr/>
      <dgm:t>
        <a:bodyPr/>
        <a:lstStyle/>
        <a:p>
          <a:endParaRPr lang="fr-FR"/>
        </a:p>
      </dgm:t>
    </dgm:pt>
    <dgm:pt modelId="{3ADCF600-3A2A-AE43-8328-4FC1FB208542}">
      <dgm:prSet phldrT="[Texte]"/>
      <dgm:spPr>
        <a:solidFill>
          <a:srgbClr val="0686C4"/>
        </a:solidFill>
      </dgm:spPr>
      <dgm:t>
        <a:bodyPr/>
        <a:lstStyle/>
        <a:p>
          <a:r>
            <a:rPr lang="fr-FR" b="1"/>
            <a:t>Au collège</a:t>
          </a:r>
        </a:p>
      </dgm:t>
    </dgm:pt>
    <dgm:pt modelId="{3F31DA59-DE8D-5640-A537-A439D215A8F2}" type="parTrans" cxnId="{B921E607-92BC-4243-A40E-5F37B000CBA6}">
      <dgm:prSet/>
      <dgm:spPr/>
      <dgm:t>
        <a:bodyPr/>
        <a:lstStyle/>
        <a:p>
          <a:endParaRPr lang="fr-FR"/>
        </a:p>
      </dgm:t>
    </dgm:pt>
    <dgm:pt modelId="{FAA82D15-A7E8-7741-92EA-02F49B7F5842}" type="sibTrans" cxnId="{B921E607-92BC-4243-A40E-5F37B000CBA6}">
      <dgm:prSet/>
      <dgm:spPr/>
      <dgm:t>
        <a:bodyPr/>
        <a:lstStyle/>
        <a:p>
          <a:endParaRPr lang="fr-FR"/>
        </a:p>
      </dgm:t>
    </dgm:pt>
    <dgm:pt modelId="{885BC32D-5DBC-8348-B31D-3FED2EB951C3}">
      <dgm:prSet phldrT="[Texte]" custT="1"/>
      <dgm:spPr>
        <a:solidFill>
          <a:srgbClr val="6CB6EA">
            <a:alpha val="89804"/>
          </a:srgbClr>
        </a:solidFill>
      </dgm:spPr>
      <dgm:t>
        <a:bodyPr/>
        <a:lstStyle/>
        <a:p>
          <a:r>
            <a:rPr lang="fr-FR" sz="900" b="1"/>
            <a:t>de la connaissance à l’intégration des valeurs</a:t>
          </a:r>
        </a:p>
      </dgm:t>
    </dgm:pt>
    <dgm:pt modelId="{EFA4DBA5-A982-4B40-85E7-30D18AEF2EE4}" type="parTrans" cxnId="{7BDE0C43-1BE0-0E4D-8AA2-2C48F186CD9E}">
      <dgm:prSet/>
      <dgm:spPr/>
      <dgm:t>
        <a:bodyPr/>
        <a:lstStyle/>
        <a:p>
          <a:endParaRPr lang="fr-FR"/>
        </a:p>
      </dgm:t>
    </dgm:pt>
    <dgm:pt modelId="{3ABDD6C7-834A-C04B-9FAB-25FF29148267}" type="sibTrans" cxnId="{7BDE0C43-1BE0-0E4D-8AA2-2C48F186CD9E}">
      <dgm:prSet/>
      <dgm:spPr/>
      <dgm:t>
        <a:bodyPr/>
        <a:lstStyle/>
        <a:p>
          <a:endParaRPr lang="fr-FR"/>
        </a:p>
      </dgm:t>
    </dgm:pt>
    <dgm:pt modelId="{2D2A2B8E-77CA-0C48-AEF2-61BD23F796E1}">
      <dgm:prSet phldrT="[Texte]" custT="1"/>
      <dgm:spPr>
        <a:solidFill>
          <a:srgbClr val="46C3EA">
            <a:alpha val="89804"/>
          </a:srgbClr>
        </a:solidFill>
      </dgm:spPr>
      <dgm:t>
        <a:bodyPr/>
        <a:lstStyle/>
        <a:p>
          <a:r>
            <a:rPr lang="fr-FR" sz="900" b="1"/>
            <a:t>exercer ses droits</a:t>
          </a:r>
        </a:p>
      </dgm:t>
    </dgm:pt>
    <dgm:pt modelId="{7D5AF021-4850-7C40-B120-23C3CCF4041B}" type="parTrans" cxnId="{CB05ABE8-5EF4-104C-A352-1AE52F0447D1}">
      <dgm:prSet/>
      <dgm:spPr/>
      <dgm:t>
        <a:bodyPr/>
        <a:lstStyle/>
        <a:p>
          <a:endParaRPr lang="fr-FR"/>
        </a:p>
      </dgm:t>
    </dgm:pt>
    <dgm:pt modelId="{C541DB1D-FF45-0B48-80D3-B6F4A14DE95D}" type="sibTrans" cxnId="{CB05ABE8-5EF4-104C-A352-1AE52F0447D1}">
      <dgm:prSet/>
      <dgm:spPr/>
      <dgm:t>
        <a:bodyPr/>
        <a:lstStyle/>
        <a:p>
          <a:endParaRPr lang="fr-FR"/>
        </a:p>
      </dgm:t>
    </dgm:pt>
    <dgm:pt modelId="{69E2FB0C-4870-DE45-812F-7FDBA4B2706F}">
      <dgm:prSet/>
      <dgm:spPr/>
      <dgm:t>
        <a:bodyPr/>
        <a:lstStyle/>
        <a:p>
          <a:r>
            <a:rPr lang="fr-FR" b="1"/>
            <a:t>Au lycée</a:t>
          </a:r>
        </a:p>
      </dgm:t>
    </dgm:pt>
    <dgm:pt modelId="{2D2E24FC-64AC-5D45-AD48-C9AA04C59F8F}" type="parTrans" cxnId="{43E44089-D92E-234A-96DD-2F065BFD3489}">
      <dgm:prSet/>
      <dgm:spPr/>
      <dgm:t>
        <a:bodyPr/>
        <a:lstStyle/>
        <a:p>
          <a:endParaRPr lang="fr-FR"/>
        </a:p>
      </dgm:t>
    </dgm:pt>
    <dgm:pt modelId="{7F4919CF-4607-DE49-8EB6-5DF6A309953D}" type="sibTrans" cxnId="{43E44089-D92E-234A-96DD-2F065BFD3489}">
      <dgm:prSet/>
      <dgm:spPr/>
      <dgm:t>
        <a:bodyPr/>
        <a:lstStyle/>
        <a:p>
          <a:endParaRPr lang="fr-FR"/>
        </a:p>
      </dgm:t>
    </dgm:pt>
    <dgm:pt modelId="{37852010-78B4-954B-8C76-EE028B332C85}">
      <dgm:prSet custT="1"/>
      <dgm:spPr>
        <a:solidFill>
          <a:srgbClr val="758FEA">
            <a:alpha val="89804"/>
          </a:srgbClr>
        </a:solidFill>
      </dgm:spPr>
      <dgm:t>
        <a:bodyPr/>
        <a:lstStyle/>
        <a:p>
          <a:r>
            <a:rPr lang="fr-FR" sz="900" b="1"/>
            <a:t>approfondir la réflexion sur les valeurs</a:t>
          </a:r>
        </a:p>
      </dgm:t>
    </dgm:pt>
    <dgm:pt modelId="{FECC03BD-33C6-154A-911B-A6C9594A5646}" type="parTrans" cxnId="{CC3BAA40-4EBC-D945-B9C5-4A5B03342103}">
      <dgm:prSet/>
      <dgm:spPr/>
      <dgm:t>
        <a:bodyPr/>
        <a:lstStyle/>
        <a:p>
          <a:endParaRPr lang="fr-FR"/>
        </a:p>
      </dgm:t>
    </dgm:pt>
    <dgm:pt modelId="{F389BBA4-62DA-BD44-A96F-F0286946EC61}" type="sibTrans" cxnId="{CC3BAA40-4EBC-D945-B9C5-4A5B03342103}">
      <dgm:prSet/>
      <dgm:spPr/>
      <dgm:t>
        <a:bodyPr/>
        <a:lstStyle/>
        <a:p>
          <a:endParaRPr lang="fr-FR"/>
        </a:p>
      </dgm:t>
    </dgm:pt>
    <dgm:pt modelId="{F66D2E34-B6C1-F042-A636-DC1CA5C25980}">
      <dgm:prSet custT="1"/>
      <dgm:spPr>
        <a:solidFill>
          <a:srgbClr val="DAC2EA">
            <a:alpha val="89804"/>
          </a:srgbClr>
        </a:solidFill>
      </dgm:spPr>
      <dgm:t>
        <a:bodyPr/>
        <a:lstStyle/>
        <a:p>
          <a:r>
            <a:rPr lang="fr-FR" sz="900" b="1"/>
            <a:t>communiquer avec autrui</a:t>
          </a:r>
        </a:p>
      </dgm:t>
    </dgm:pt>
    <dgm:pt modelId="{B0B02129-7D54-4E47-918B-473EA5C416DC}" type="parTrans" cxnId="{C290AF67-8DF7-6448-9C0A-AD287EB9BAF9}">
      <dgm:prSet/>
      <dgm:spPr/>
      <dgm:t>
        <a:bodyPr/>
        <a:lstStyle/>
        <a:p>
          <a:endParaRPr lang="fr-FR"/>
        </a:p>
      </dgm:t>
    </dgm:pt>
    <dgm:pt modelId="{9B9F864B-CE96-C748-9293-D72F710FEA54}" type="sibTrans" cxnId="{C290AF67-8DF7-6448-9C0A-AD287EB9BAF9}">
      <dgm:prSet/>
      <dgm:spPr/>
      <dgm:t>
        <a:bodyPr/>
        <a:lstStyle/>
        <a:p>
          <a:endParaRPr lang="fr-FR"/>
        </a:p>
      </dgm:t>
    </dgm:pt>
    <dgm:pt modelId="{33D9E4D8-8BE1-254B-9A34-BDE6C11C1079}">
      <dgm:prSet custT="1"/>
      <dgm:spPr>
        <a:solidFill>
          <a:srgbClr val="B9BEEA">
            <a:alpha val="89804"/>
          </a:srgbClr>
        </a:solidFill>
      </dgm:spPr>
      <dgm:t>
        <a:bodyPr/>
        <a:lstStyle/>
        <a:p>
          <a:r>
            <a:rPr lang="fr-FR" sz="900" b="1"/>
            <a:t>les expérimenter dans la classe et dans l’école</a:t>
          </a:r>
        </a:p>
      </dgm:t>
    </dgm:pt>
    <dgm:pt modelId="{BD0483ED-EF7F-6B40-BB9C-78CA1136898D}" type="parTrans" cxnId="{DE833E98-8144-3A4C-B7A6-077926F0DF06}">
      <dgm:prSet/>
      <dgm:spPr/>
      <dgm:t>
        <a:bodyPr/>
        <a:lstStyle/>
        <a:p>
          <a:endParaRPr lang="fr-FR"/>
        </a:p>
      </dgm:t>
    </dgm:pt>
    <dgm:pt modelId="{32D9CB1E-5663-2B46-9E4A-D8081B011715}" type="sibTrans" cxnId="{DE833E98-8144-3A4C-B7A6-077926F0DF06}">
      <dgm:prSet/>
      <dgm:spPr/>
      <dgm:t>
        <a:bodyPr/>
        <a:lstStyle/>
        <a:p>
          <a:endParaRPr lang="fr-FR"/>
        </a:p>
      </dgm:t>
    </dgm:pt>
    <dgm:pt modelId="{F6FB08E5-EC73-0543-8E3E-088D1EF77B9F}">
      <dgm:prSet custT="1"/>
      <dgm:spPr>
        <a:solidFill>
          <a:srgbClr val="B9E2EA">
            <a:alpha val="89804"/>
          </a:srgbClr>
        </a:solidFill>
      </dgm:spPr>
      <dgm:t>
        <a:bodyPr/>
        <a:lstStyle/>
        <a:p>
          <a:r>
            <a:rPr lang="fr-FR" sz="900" b="1"/>
            <a:t>expérimenter et participer pour comprendre la citoyenneté en action</a:t>
          </a:r>
        </a:p>
      </dgm:t>
    </dgm:pt>
    <dgm:pt modelId="{E9D1C8E6-2E3F-A447-99B2-A90BBFBA9CFD}" type="parTrans" cxnId="{407FC711-7DFC-CB49-BA0F-15B518D5A133}">
      <dgm:prSet/>
      <dgm:spPr/>
      <dgm:t>
        <a:bodyPr/>
        <a:lstStyle/>
        <a:p>
          <a:endParaRPr lang="fr-FR"/>
        </a:p>
      </dgm:t>
    </dgm:pt>
    <dgm:pt modelId="{7D3C5141-24C3-6D4F-A1B5-DDCBBE7E05AF}" type="sibTrans" cxnId="{407FC711-7DFC-CB49-BA0F-15B518D5A133}">
      <dgm:prSet/>
      <dgm:spPr/>
      <dgm:t>
        <a:bodyPr/>
        <a:lstStyle/>
        <a:p>
          <a:endParaRPr lang="fr-FR"/>
        </a:p>
      </dgm:t>
    </dgm:pt>
    <dgm:pt modelId="{F26F8F68-51E2-B94C-A98E-A6A6755F2304}">
      <dgm:prSet custT="1"/>
      <dgm:spPr/>
      <dgm:t>
        <a:bodyPr/>
        <a:lstStyle/>
        <a:p>
          <a:r>
            <a:rPr lang="fr-FR" sz="900" b="1"/>
            <a:t>se préparer à exercer sa citoyenneté</a:t>
          </a:r>
        </a:p>
      </dgm:t>
    </dgm:pt>
    <dgm:pt modelId="{A34AF6CC-2B37-014F-AA2B-65B5D9F6C393}" type="parTrans" cxnId="{FC617F7A-CE3F-024F-B6DA-2775FA935830}">
      <dgm:prSet/>
      <dgm:spPr/>
      <dgm:t>
        <a:bodyPr/>
        <a:lstStyle/>
        <a:p>
          <a:endParaRPr lang="fr-FR"/>
        </a:p>
      </dgm:t>
    </dgm:pt>
    <dgm:pt modelId="{75CE3D03-06BC-B949-B251-4493E92B2CB9}" type="sibTrans" cxnId="{FC617F7A-CE3F-024F-B6DA-2775FA935830}">
      <dgm:prSet/>
      <dgm:spPr/>
      <dgm:t>
        <a:bodyPr/>
        <a:lstStyle/>
        <a:p>
          <a:endParaRPr lang="fr-FR"/>
        </a:p>
      </dgm:t>
    </dgm:pt>
    <dgm:pt modelId="{666B0BA7-0E31-B749-A7AF-A48FA8C6018A}">
      <dgm:prSet/>
      <dgm:spPr>
        <a:solidFill>
          <a:srgbClr val="9B1DC4"/>
        </a:solidFill>
      </dgm:spPr>
      <dgm:t>
        <a:bodyPr/>
        <a:lstStyle/>
        <a:p>
          <a:r>
            <a:rPr lang="fr-FR" b="1"/>
            <a:t>À l’école maternelle</a:t>
          </a:r>
        </a:p>
      </dgm:t>
    </dgm:pt>
    <dgm:pt modelId="{36E3E4B5-EE2E-ED40-8D00-8A4DFDDB5A66}" type="parTrans" cxnId="{0E4837F5-AC21-8B4D-9370-64993AEFA382}">
      <dgm:prSet/>
      <dgm:spPr/>
      <dgm:t>
        <a:bodyPr/>
        <a:lstStyle/>
        <a:p>
          <a:endParaRPr lang="fr-FR"/>
        </a:p>
      </dgm:t>
    </dgm:pt>
    <dgm:pt modelId="{46C5A798-8512-4A42-A521-CF6271A30DAB}" type="sibTrans" cxnId="{0E4837F5-AC21-8B4D-9370-64993AEFA382}">
      <dgm:prSet/>
      <dgm:spPr/>
      <dgm:t>
        <a:bodyPr/>
        <a:lstStyle/>
        <a:p>
          <a:endParaRPr lang="fr-FR"/>
        </a:p>
      </dgm:t>
    </dgm:pt>
    <dgm:pt modelId="{97509F21-8642-D446-804E-8189ED4E2658}" type="pres">
      <dgm:prSet presAssocID="{31CD2F7A-67DE-5147-82F4-596A4E8ADD7D}" presName="Name0" presStyleCnt="0">
        <dgm:presLayoutVars>
          <dgm:chPref val="3"/>
          <dgm:dir/>
          <dgm:animLvl val="lvl"/>
          <dgm:resizeHandles/>
        </dgm:presLayoutVars>
      </dgm:prSet>
      <dgm:spPr/>
    </dgm:pt>
    <dgm:pt modelId="{E9144063-1887-2E41-A2EE-75C9F900ACEA}" type="pres">
      <dgm:prSet presAssocID="{556E30F9-AFB2-ED48-B8DE-87AE3349A1E5}" presName="horFlow" presStyleCnt="0"/>
      <dgm:spPr/>
    </dgm:pt>
    <dgm:pt modelId="{1052762C-C5A1-124E-997F-0785B8D03C21}" type="pres">
      <dgm:prSet presAssocID="{556E30F9-AFB2-ED48-B8DE-87AE3349A1E5}" presName="bigChev" presStyleLbl="node1" presStyleIdx="0" presStyleCnt="5" custScaleX="372983" custLinFactNeighborX="1371" custLinFactNeighborY="-203"/>
      <dgm:spPr/>
    </dgm:pt>
    <dgm:pt modelId="{A55650E2-148B-594C-9C41-D127224AF910}" type="pres">
      <dgm:prSet presAssocID="{556E30F9-AFB2-ED48-B8DE-87AE3349A1E5}" presName="vSp" presStyleCnt="0"/>
      <dgm:spPr/>
    </dgm:pt>
    <dgm:pt modelId="{8D460165-DC76-5D41-8D1F-6D18020C7B43}" type="pres">
      <dgm:prSet presAssocID="{666B0BA7-0E31-B749-A7AF-A48FA8C6018A}" presName="horFlow" presStyleCnt="0"/>
      <dgm:spPr/>
    </dgm:pt>
    <dgm:pt modelId="{C5B0482B-CD94-9F4E-AB13-0F9D49E9D3C2}" type="pres">
      <dgm:prSet presAssocID="{666B0BA7-0E31-B749-A7AF-A48FA8C6018A}" presName="bigChev" presStyleLbl="node1" presStyleIdx="1" presStyleCnt="5" custScaleX="101228"/>
      <dgm:spPr/>
    </dgm:pt>
    <dgm:pt modelId="{FCCD2F1E-9601-CC4A-827E-DB94B2F30166}" type="pres">
      <dgm:prSet presAssocID="{CAD3C3D0-D6E9-F04B-AF52-182993F831F7}" presName="parTrans" presStyleCnt="0"/>
      <dgm:spPr/>
    </dgm:pt>
    <dgm:pt modelId="{3CDC3FAB-8FA9-884D-88CA-D3D66B428D66}" type="pres">
      <dgm:prSet presAssocID="{F945DE43-FAAA-6A44-AEB8-B84F63D38A1D}" presName="node" presStyleLbl="alignAccFollowNode1" presStyleIdx="0" presStyleCnt="11" custScaleY="120347">
        <dgm:presLayoutVars>
          <dgm:bulletEnabled val="1"/>
        </dgm:presLayoutVars>
      </dgm:prSet>
      <dgm:spPr/>
    </dgm:pt>
    <dgm:pt modelId="{AB0DE9F4-DF89-B342-9FEE-7894996C2FA9}" type="pres">
      <dgm:prSet presAssocID="{CDC4BADA-D0F1-C342-A08D-CA9D15D6A6AE}" presName="sibTrans" presStyleCnt="0"/>
      <dgm:spPr/>
    </dgm:pt>
    <dgm:pt modelId="{2962D999-BFD3-8C45-9B58-4C48964A71C6}" type="pres">
      <dgm:prSet presAssocID="{DE28EE3B-4230-1340-9A0D-5D77329F1436}" presName="node" presStyleLbl="alignAccFollowNode1" presStyleIdx="1" presStyleCnt="11" custScaleY="117689" custLinFactNeighborX="6072">
        <dgm:presLayoutVars>
          <dgm:bulletEnabled val="1"/>
        </dgm:presLayoutVars>
      </dgm:prSet>
      <dgm:spPr/>
    </dgm:pt>
    <dgm:pt modelId="{5ABB6379-208D-7941-99AC-8673D80C4345}" type="pres">
      <dgm:prSet presAssocID="{B264CC4B-78F4-8D41-8E9A-07747930CD61}" presName="sibTrans" presStyleCnt="0"/>
      <dgm:spPr/>
    </dgm:pt>
    <dgm:pt modelId="{F6F707E8-F1A3-8F46-A660-7787EEE133F8}" type="pres">
      <dgm:prSet presAssocID="{F66D2E34-B6C1-F042-A636-DC1CA5C25980}" presName="node" presStyleLbl="alignAccFollowNode1" presStyleIdx="2" presStyleCnt="11" custScaleX="124967" custScaleY="116097">
        <dgm:presLayoutVars>
          <dgm:bulletEnabled val="1"/>
        </dgm:presLayoutVars>
      </dgm:prSet>
      <dgm:spPr/>
    </dgm:pt>
    <dgm:pt modelId="{40A1B833-1B7E-DF41-8FE5-6C081AEECBA0}" type="pres">
      <dgm:prSet presAssocID="{666B0BA7-0E31-B749-A7AF-A48FA8C6018A}" presName="vSp" presStyleCnt="0"/>
      <dgm:spPr/>
    </dgm:pt>
    <dgm:pt modelId="{9CA9C8EF-0096-C045-B8FF-45E285B37AB9}" type="pres">
      <dgm:prSet presAssocID="{1774A6D7-F13A-B94C-BBAA-0842DBEA4C4B}" presName="horFlow" presStyleCnt="0"/>
      <dgm:spPr/>
    </dgm:pt>
    <dgm:pt modelId="{A0170520-FDC2-824A-ACBA-3C88324BFE17}" type="pres">
      <dgm:prSet presAssocID="{1774A6D7-F13A-B94C-BBAA-0842DBEA4C4B}" presName="bigChev" presStyleLbl="node1" presStyleIdx="2" presStyleCnt="5"/>
      <dgm:spPr/>
    </dgm:pt>
    <dgm:pt modelId="{E5A9EC75-E90E-E445-8915-886385A321B2}" type="pres">
      <dgm:prSet presAssocID="{E9FE4724-D36B-8247-AC19-DFAF5A45D360}" presName="parTrans" presStyleCnt="0"/>
      <dgm:spPr/>
    </dgm:pt>
    <dgm:pt modelId="{0870B9DE-D27A-324C-B098-BF6A62B47182}" type="pres">
      <dgm:prSet presAssocID="{6E99CB80-58AB-7B40-A8C3-F6132E43472D}" presName="node" presStyleLbl="alignAccFollowNode1" presStyleIdx="3" presStyleCnt="11" custScaleY="120346">
        <dgm:presLayoutVars>
          <dgm:bulletEnabled val="1"/>
        </dgm:presLayoutVars>
      </dgm:prSet>
      <dgm:spPr/>
    </dgm:pt>
    <dgm:pt modelId="{63431AF7-D58A-4C4D-BC1B-554D7D9EA5DB}" type="pres">
      <dgm:prSet presAssocID="{DFB6F45A-FFD5-BC4C-8632-CC5F1C414041}" presName="sibTrans" presStyleCnt="0"/>
      <dgm:spPr/>
    </dgm:pt>
    <dgm:pt modelId="{8EC585F6-AAAD-C04C-87CF-942F5FAAAB35}" type="pres">
      <dgm:prSet presAssocID="{6E1A730F-EA97-7444-8843-5CD2C29C6F4C}" presName="node" presStyleLbl="alignAccFollowNode1" presStyleIdx="4" presStyleCnt="11" custScaleX="130632" custScaleY="120346">
        <dgm:presLayoutVars>
          <dgm:bulletEnabled val="1"/>
        </dgm:presLayoutVars>
      </dgm:prSet>
      <dgm:spPr/>
    </dgm:pt>
    <dgm:pt modelId="{9AD497D7-6D43-E643-9924-AC25EDA12529}" type="pres">
      <dgm:prSet presAssocID="{94A0470A-A6D5-0248-9663-18C8509BF799}" presName="sibTrans" presStyleCnt="0"/>
      <dgm:spPr/>
    </dgm:pt>
    <dgm:pt modelId="{4961FB4E-3251-C34F-917B-19005EFE4D72}" type="pres">
      <dgm:prSet presAssocID="{33D9E4D8-8BE1-254B-9A34-BDE6C11C1079}" presName="node" presStyleLbl="alignAccFollowNode1" presStyleIdx="5" presStyleCnt="11" custScaleX="134797" custScaleY="124597">
        <dgm:presLayoutVars>
          <dgm:bulletEnabled val="1"/>
        </dgm:presLayoutVars>
      </dgm:prSet>
      <dgm:spPr/>
    </dgm:pt>
    <dgm:pt modelId="{C87AE8CE-500E-D049-A308-36959DF45CFE}" type="pres">
      <dgm:prSet presAssocID="{1774A6D7-F13A-B94C-BBAA-0842DBEA4C4B}" presName="vSp" presStyleCnt="0"/>
      <dgm:spPr/>
    </dgm:pt>
    <dgm:pt modelId="{DB152FE8-7CAF-804E-856D-0E7BD90D37DE}" type="pres">
      <dgm:prSet presAssocID="{3ADCF600-3A2A-AE43-8328-4FC1FB208542}" presName="horFlow" presStyleCnt="0"/>
      <dgm:spPr/>
    </dgm:pt>
    <dgm:pt modelId="{27A010DE-FFFD-8646-9EDB-7AF6D4B6CA1F}" type="pres">
      <dgm:prSet presAssocID="{3ADCF600-3A2A-AE43-8328-4FC1FB208542}" presName="bigChev" presStyleLbl="node1" presStyleIdx="3" presStyleCnt="5"/>
      <dgm:spPr/>
    </dgm:pt>
    <dgm:pt modelId="{3548EB09-262C-2944-A7AB-9F9921ECE4DF}" type="pres">
      <dgm:prSet presAssocID="{EFA4DBA5-A982-4B40-85E7-30D18AEF2EE4}" presName="parTrans" presStyleCnt="0"/>
      <dgm:spPr/>
    </dgm:pt>
    <dgm:pt modelId="{EDAC7F74-1989-5B44-9AE7-EAEC68E708AC}" type="pres">
      <dgm:prSet presAssocID="{885BC32D-5DBC-8348-B31D-3FED2EB951C3}" presName="node" presStyleLbl="alignAccFollowNode1" presStyleIdx="6" presStyleCnt="11" custScaleX="147192" custScaleY="126167" custLinFactNeighborX="12244" custLinFactNeighborY="-1581">
        <dgm:presLayoutVars>
          <dgm:bulletEnabled val="1"/>
        </dgm:presLayoutVars>
      </dgm:prSet>
      <dgm:spPr/>
    </dgm:pt>
    <dgm:pt modelId="{2F8D4E37-C15B-D047-8555-2C33E6E4A943}" type="pres">
      <dgm:prSet presAssocID="{3ABDD6C7-834A-C04B-9FAB-25FF29148267}" presName="sibTrans" presStyleCnt="0"/>
      <dgm:spPr/>
    </dgm:pt>
    <dgm:pt modelId="{065560CB-C36E-3A40-A3C6-AFABAA9C4886}" type="pres">
      <dgm:prSet presAssocID="{2D2A2B8E-77CA-0C48-AEF2-61BD23F796E1}" presName="node" presStyleLbl="alignAccFollowNode1" presStyleIdx="7" presStyleCnt="11" custScaleY="117676">
        <dgm:presLayoutVars>
          <dgm:bulletEnabled val="1"/>
        </dgm:presLayoutVars>
      </dgm:prSet>
      <dgm:spPr/>
    </dgm:pt>
    <dgm:pt modelId="{E4C4AEF4-42B8-2941-BFF5-DEAAC26A36E0}" type="pres">
      <dgm:prSet presAssocID="{C541DB1D-FF45-0B48-80D3-B6F4A14DE95D}" presName="sibTrans" presStyleCnt="0"/>
      <dgm:spPr/>
    </dgm:pt>
    <dgm:pt modelId="{3A63280F-834A-5D44-930A-6AB1D220A2D1}" type="pres">
      <dgm:prSet presAssocID="{F6FB08E5-EC73-0543-8E3E-088D1EF77B9F}" presName="node" presStyleLbl="alignAccFollowNode1" presStyleIdx="8" presStyleCnt="11" custScaleX="147833" custScaleY="113371">
        <dgm:presLayoutVars>
          <dgm:bulletEnabled val="1"/>
        </dgm:presLayoutVars>
      </dgm:prSet>
      <dgm:spPr/>
    </dgm:pt>
    <dgm:pt modelId="{F81D44A5-A73E-F445-9B60-8C401C202868}" type="pres">
      <dgm:prSet presAssocID="{3ADCF600-3A2A-AE43-8328-4FC1FB208542}" presName="vSp" presStyleCnt="0"/>
      <dgm:spPr/>
    </dgm:pt>
    <dgm:pt modelId="{4CB5932E-9ED4-9348-A75F-C9E1FC65C67E}" type="pres">
      <dgm:prSet presAssocID="{69E2FB0C-4870-DE45-812F-7FDBA4B2706F}" presName="horFlow" presStyleCnt="0"/>
      <dgm:spPr/>
    </dgm:pt>
    <dgm:pt modelId="{AFCEB8EC-B1E4-4C46-AED1-1449678E0756}" type="pres">
      <dgm:prSet presAssocID="{69E2FB0C-4870-DE45-812F-7FDBA4B2706F}" presName="bigChev" presStyleLbl="node1" presStyleIdx="4" presStyleCnt="5" custLinFactNeighborX="17009" custLinFactNeighborY="108"/>
      <dgm:spPr/>
    </dgm:pt>
    <dgm:pt modelId="{2B5D17E8-3937-874D-AEC7-B589E2B0450F}" type="pres">
      <dgm:prSet presAssocID="{FECC03BD-33C6-154A-911B-A6C9594A5646}" presName="parTrans" presStyleCnt="0"/>
      <dgm:spPr/>
    </dgm:pt>
    <dgm:pt modelId="{7E5BB349-DFF9-8947-8446-2A3A2633D434}" type="pres">
      <dgm:prSet presAssocID="{37852010-78B4-954B-8C76-EE028B332C85}" presName="node" presStyleLbl="alignAccFollowNode1" presStyleIdx="9" presStyleCnt="11" custScaleX="188037" custScaleY="121431">
        <dgm:presLayoutVars>
          <dgm:bulletEnabled val="1"/>
        </dgm:presLayoutVars>
      </dgm:prSet>
      <dgm:spPr/>
    </dgm:pt>
    <dgm:pt modelId="{87C7ACB5-49C3-F64A-805D-6979D3CF0C07}" type="pres">
      <dgm:prSet presAssocID="{F389BBA4-62DA-BD44-A96F-F0286946EC61}" presName="sibTrans" presStyleCnt="0"/>
      <dgm:spPr/>
    </dgm:pt>
    <dgm:pt modelId="{58BB6613-B7F8-8846-A428-2F9210492DED}" type="pres">
      <dgm:prSet presAssocID="{F26F8F68-51E2-B94C-A98E-A6A6755F2304}" presName="node" presStyleLbl="alignAccFollowNode1" presStyleIdx="10" presStyleCnt="11" custScaleX="218822" custScaleY="121431">
        <dgm:presLayoutVars>
          <dgm:bulletEnabled val="1"/>
        </dgm:presLayoutVars>
      </dgm:prSet>
      <dgm:spPr/>
    </dgm:pt>
  </dgm:ptLst>
  <dgm:cxnLst>
    <dgm:cxn modelId="{1AF99500-2326-A148-B71B-384B9054AE37}" srcId="{31CD2F7A-67DE-5147-82F4-596A4E8ADD7D}" destId="{556E30F9-AFB2-ED48-B8DE-87AE3349A1E5}" srcOrd="0" destOrd="0" parTransId="{12B8F605-0083-4C46-ACB5-5FE50ABE29F0}" sibTransId="{98D26712-DAA5-564F-ACEE-85B04F7AA735}"/>
    <dgm:cxn modelId="{CA822801-A0A8-2143-AFA7-80D7A2674981}" type="presOf" srcId="{3ADCF600-3A2A-AE43-8328-4FC1FB208542}" destId="{27A010DE-FFFD-8646-9EDB-7AF6D4B6CA1F}" srcOrd="0" destOrd="0" presId="urn:microsoft.com/office/officeart/2005/8/layout/lProcess3"/>
    <dgm:cxn modelId="{A75E5B01-1233-7C4F-98DE-FBC21C797E0D}" type="presOf" srcId="{6E1A730F-EA97-7444-8843-5CD2C29C6F4C}" destId="{8EC585F6-AAAD-C04C-87CF-942F5FAAAB35}" srcOrd="0" destOrd="0" presId="urn:microsoft.com/office/officeart/2005/8/layout/lProcess3"/>
    <dgm:cxn modelId="{B921E607-92BC-4243-A40E-5F37B000CBA6}" srcId="{31CD2F7A-67DE-5147-82F4-596A4E8ADD7D}" destId="{3ADCF600-3A2A-AE43-8328-4FC1FB208542}" srcOrd="3" destOrd="0" parTransId="{3F31DA59-DE8D-5640-A537-A439D215A8F2}" sibTransId="{FAA82D15-A7E8-7741-92EA-02F49B7F5842}"/>
    <dgm:cxn modelId="{407FC711-7DFC-CB49-BA0F-15B518D5A133}" srcId="{3ADCF600-3A2A-AE43-8328-4FC1FB208542}" destId="{F6FB08E5-EC73-0543-8E3E-088D1EF77B9F}" srcOrd="2" destOrd="0" parTransId="{E9D1C8E6-2E3F-A447-99B2-A90BBFBA9CFD}" sibTransId="{7D3C5141-24C3-6D4F-A1B5-DDCBBE7E05AF}"/>
    <dgm:cxn modelId="{8043AC18-B112-5542-806C-5FA18F07BDB5}" type="presOf" srcId="{69E2FB0C-4870-DE45-812F-7FDBA4B2706F}" destId="{AFCEB8EC-B1E4-4C46-AED1-1449678E0756}" srcOrd="0" destOrd="0" presId="urn:microsoft.com/office/officeart/2005/8/layout/lProcess3"/>
    <dgm:cxn modelId="{22687722-638D-9748-8E90-E8439B450F7D}" type="presOf" srcId="{1774A6D7-F13A-B94C-BBAA-0842DBEA4C4B}" destId="{A0170520-FDC2-824A-ACBA-3C88324BFE17}" srcOrd="0" destOrd="0" presId="urn:microsoft.com/office/officeart/2005/8/layout/lProcess3"/>
    <dgm:cxn modelId="{5DCBCF22-154C-C04E-BF15-BA0B158BEFC1}" type="presOf" srcId="{31CD2F7A-67DE-5147-82F4-596A4E8ADD7D}" destId="{97509F21-8642-D446-804E-8189ED4E2658}" srcOrd="0" destOrd="0" presId="urn:microsoft.com/office/officeart/2005/8/layout/lProcess3"/>
    <dgm:cxn modelId="{AF3FF927-7347-7048-BEED-52B51740B584}" srcId="{1774A6D7-F13A-B94C-BBAA-0842DBEA4C4B}" destId="{6E99CB80-58AB-7B40-A8C3-F6132E43472D}" srcOrd="0" destOrd="0" parTransId="{E9FE4724-D36B-8247-AC19-DFAF5A45D360}" sibTransId="{DFB6F45A-FFD5-BC4C-8632-CC5F1C414041}"/>
    <dgm:cxn modelId="{0BBE6B2D-005D-B146-B7BB-7E0FF756C9FB}" type="presOf" srcId="{666B0BA7-0E31-B749-A7AF-A48FA8C6018A}" destId="{C5B0482B-CD94-9F4E-AB13-0F9D49E9D3C2}" srcOrd="0" destOrd="0" presId="urn:microsoft.com/office/officeart/2005/8/layout/lProcess3"/>
    <dgm:cxn modelId="{CC0F1C38-CD58-DA40-97D8-D883BFE08E9C}" srcId="{1774A6D7-F13A-B94C-BBAA-0842DBEA4C4B}" destId="{6E1A730F-EA97-7444-8843-5CD2C29C6F4C}" srcOrd="1" destOrd="0" parTransId="{8F977086-57D5-E24F-95D5-C0545D580857}" sibTransId="{94A0470A-A6D5-0248-9663-18C8509BF799}"/>
    <dgm:cxn modelId="{4705333F-4D75-734E-9CC9-E42DC176BA80}" srcId="{666B0BA7-0E31-B749-A7AF-A48FA8C6018A}" destId="{DE28EE3B-4230-1340-9A0D-5D77329F1436}" srcOrd="1" destOrd="0" parTransId="{72B5931B-CEE6-BC4F-8229-0A3643CD334E}" sibTransId="{B264CC4B-78F4-8D41-8E9A-07747930CD61}"/>
    <dgm:cxn modelId="{CC3BAA40-4EBC-D945-B9C5-4A5B03342103}" srcId="{69E2FB0C-4870-DE45-812F-7FDBA4B2706F}" destId="{37852010-78B4-954B-8C76-EE028B332C85}" srcOrd="0" destOrd="0" parTransId="{FECC03BD-33C6-154A-911B-A6C9594A5646}" sibTransId="{F389BBA4-62DA-BD44-A96F-F0286946EC61}"/>
    <dgm:cxn modelId="{7BDE0C43-1BE0-0E4D-8AA2-2C48F186CD9E}" srcId="{3ADCF600-3A2A-AE43-8328-4FC1FB208542}" destId="{885BC32D-5DBC-8348-B31D-3FED2EB951C3}" srcOrd="0" destOrd="0" parTransId="{EFA4DBA5-A982-4B40-85E7-30D18AEF2EE4}" sibTransId="{3ABDD6C7-834A-C04B-9FAB-25FF29148267}"/>
    <dgm:cxn modelId="{9ACD7A66-DEC0-BC41-9B4A-A13E7014203E}" type="presOf" srcId="{37852010-78B4-954B-8C76-EE028B332C85}" destId="{7E5BB349-DFF9-8947-8446-2A3A2633D434}" srcOrd="0" destOrd="0" presId="urn:microsoft.com/office/officeart/2005/8/layout/lProcess3"/>
    <dgm:cxn modelId="{C290AF67-8DF7-6448-9C0A-AD287EB9BAF9}" srcId="{666B0BA7-0E31-B749-A7AF-A48FA8C6018A}" destId="{F66D2E34-B6C1-F042-A636-DC1CA5C25980}" srcOrd="2" destOrd="0" parTransId="{B0B02129-7D54-4E47-918B-473EA5C416DC}" sibTransId="{9B9F864B-CE96-C748-9293-D72F710FEA54}"/>
    <dgm:cxn modelId="{EB96BA6B-C9AC-9941-B612-9526EE05F35A}" type="presOf" srcId="{33D9E4D8-8BE1-254B-9A34-BDE6C11C1079}" destId="{4961FB4E-3251-C34F-917B-19005EFE4D72}" srcOrd="0" destOrd="0" presId="urn:microsoft.com/office/officeart/2005/8/layout/lProcess3"/>
    <dgm:cxn modelId="{75823B6D-D81A-7442-A83F-AC88F756EFD7}" type="presOf" srcId="{556E30F9-AFB2-ED48-B8DE-87AE3349A1E5}" destId="{1052762C-C5A1-124E-997F-0785B8D03C21}" srcOrd="0" destOrd="0" presId="urn:microsoft.com/office/officeart/2005/8/layout/lProcess3"/>
    <dgm:cxn modelId="{FC617F7A-CE3F-024F-B6DA-2775FA935830}" srcId="{69E2FB0C-4870-DE45-812F-7FDBA4B2706F}" destId="{F26F8F68-51E2-B94C-A98E-A6A6755F2304}" srcOrd="1" destOrd="0" parTransId="{A34AF6CC-2B37-014F-AA2B-65B5D9F6C393}" sibTransId="{75CE3D03-06BC-B949-B251-4493E92B2CB9}"/>
    <dgm:cxn modelId="{AA8E187C-6625-564E-AB11-AB3EE780BE35}" type="presOf" srcId="{F6FB08E5-EC73-0543-8E3E-088D1EF77B9F}" destId="{3A63280F-834A-5D44-930A-6AB1D220A2D1}" srcOrd="0" destOrd="0" presId="urn:microsoft.com/office/officeart/2005/8/layout/lProcess3"/>
    <dgm:cxn modelId="{43E44089-D92E-234A-96DD-2F065BFD3489}" srcId="{31CD2F7A-67DE-5147-82F4-596A4E8ADD7D}" destId="{69E2FB0C-4870-DE45-812F-7FDBA4B2706F}" srcOrd="4" destOrd="0" parTransId="{2D2E24FC-64AC-5D45-AD48-C9AA04C59F8F}" sibTransId="{7F4919CF-4607-DE49-8EB6-5DF6A309953D}"/>
    <dgm:cxn modelId="{17BC6F89-3C29-6A47-911F-9540D69E8CEE}" type="presOf" srcId="{F26F8F68-51E2-B94C-A98E-A6A6755F2304}" destId="{58BB6613-B7F8-8846-A428-2F9210492DED}" srcOrd="0" destOrd="0" presId="urn:microsoft.com/office/officeart/2005/8/layout/lProcess3"/>
    <dgm:cxn modelId="{14817892-B167-6548-A473-6DA42CDB6816}" srcId="{666B0BA7-0E31-B749-A7AF-A48FA8C6018A}" destId="{F945DE43-FAAA-6A44-AEB8-B84F63D38A1D}" srcOrd="0" destOrd="0" parTransId="{CAD3C3D0-D6E9-F04B-AF52-182993F831F7}" sibTransId="{CDC4BADA-D0F1-C342-A08D-CA9D15D6A6AE}"/>
    <dgm:cxn modelId="{DE833E98-8144-3A4C-B7A6-077926F0DF06}" srcId="{1774A6D7-F13A-B94C-BBAA-0842DBEA4C4B}" destId="{33D9E4D8-8BE1-254B-9A34-BDE6C11C1079}" srcOrd="2" destOrd="0" parTransId="{BD0483ED-EF7F-6B40-BB9C-78CA1136898D}" sibTransId="{32D9CB1E-5663-2B46-9E4A-D8081B011715}"/>
    <dgm:cxn modelId="{7E817C9C-FE2A-F84B-A9DC-171CD05BD55F}" type="presOf" srcId="{885BC32D-5DBC-8348-B31D-3FED2EB951C3}" destId="{EDAC7F74-1989-5B44-9AE7-EAEC68E708AC}" srcOrd="0" destOrd="0" presId="urn:microsoft.com/office/officeart/2005/8/layout/lProcess3"/>
    <dgm:cxn modelId="{224302A9-6DFA-7944-A4E1-8980B372AE1A}" type="presOf" srcId="{2D2A2B8E-77CA-0C48-AEF2-61BD23F796E1}" destId="{065560CB-C36E-3A40-A3C6-AFABAA9C4886}" srcOrd="0" destOrd="0" presId="urn:microsoft.com/office/officeart/2005/8/layout/lProcess3"/>
    <dgm:cxn modelId="{BD0F43AD-8951-2340-BA0C-08869B6D16A5}" type="presOf" srcId="{DE28EE3B-4230-1340-9A0D-5D77329F1436}" destId="{2962D999-BFD3-8C45-9B58-4C48964A71C6}" srcOrd="0" destOrd="0" presId="urn:microsoft.com/office/officeart/2005/8/layout/lProcess3"/>
    <dgm:cxn modelId="{8D9FEEC9-B95A-E54E-8A8F-8556DA5C83E3}" type="presOf" srcId="{6E99CB80-58AB-7B40-A8C3-F6132E43472D}" destId="{0870B9DE-D27A-324C-B098-BF6A62B47182}" srcOrd="0" destOrd="0" presId="urn:microsoft.com/office/officeart/2005/8/layout/lProcess3"/>
    <dgm:cxn modelId="{6EDCC9CE-E37E-674B-B871-E73CA3D0FE17}" type="presOf" srcId="{F945DE43-FAAA-6A44-AEB8-B84F63D38A1D}" destId="{3CDC3FAB-8FA9-884D-88CA-D3D66B428D66}" srcOrd="0" destOrd="0" presId="urn:microsoft.com/office/officeart/2005/8/layout/lProcess3"/>
    <dgm:cxn modelId="{CB05ABE8-5EF4-104C-A352-1AE52F0447D1}" srcId="{3ADCF600-3A2A-AE43-8328-4FC1FB208542}" destId="{2D2A2B8E-77CA-0C48-AEF2-61BD23F796E1}" srcOrd="1" destOrd="0" parTransId="{7D5AF021-4850-7C40-B120-23C3CCF4041B}" sibTransId="{C541DB1D-FF45-0B48-80D3-B6F4A14DE95D}"/>
    <dgm:cxn modelId="{CFACFAEA-ACDA-0245-9B39-636A2C29DBEB}" type="presOf" srcId="{F66D2E34-B6C1-F042-A636-DC1CA5C25980}" destId="{F6F707E8-F1A3-8F46-A660-7787EEE133F8}" srcOrd="0" destOrd="0" presId="urn:microsoft.com/office/officeart/2005/8/layout/lProcess3"/>
    <dgm:cxn modelId="{0E4837F5-AC21-8B4D-9370-64993AEFA382}" srcId="{31CD2F7A-67DE-5147-82F4-596A4E8ADD7D}" destId="{666B0BA7-0E31-B749-A7AF-A48FA8C6018A}" srcOrd="1" destOrd="0" parTransId="{36E3E4B5-EE2E-ED40-8D00-8A4DFDDB5A66}" sibTransId="{46C5A798-8512-4A42-A521-CF6271A30DAB}"/>
    <dgm:cxn modelId="{12BF2CFB-F7E8-F24C-B6CD-024EDCB6E5AB}" srcId="{31CD2F7A-67DE-5147-82F4-596A4E8ADD7D}" destId="{1774A6D7-F13A-B94C-BBAA-0842DBEA4C4B}" srcOrd="2" destOrd="0" parTransId="{2689B37A-C6FB-964E-B6AE-C848F12E41F4}" sibTransId="{7E13C7CF-ABE6-4D41-8E72-0A67A66EC1C7}"/>
    <dgm:cxn modelId="{73FE8122-1E8B-E14C-B88E-C55C48FA6E14}" type="presParOf" srcId="{97509F21-8642-D446-804E-8189ED4E2658}" destId="{E9144063-1887-2E41-A2EE-75C9F900ACEA}" srcOrd="0" destOrd="0" presId="urn:microsoft.com/office/officeart/2005/8/layout/lProcess3"/>
    <dgm:cxn modelId="{CD4FCB10-FA5A-C24B-8CD1-9BA72FA31F9C}" type="presParOf" srcId="{E9144063-1887-2E41-A2EE-75C9F900ACEA}" destId="{1052762C-C5A1-124E-997F-0785B8D03C21}" srcOrd="0" destOrd="0" presId="urn:microsoft.com/office/officeart/2005/8/layout/lProcess3"/>
    <dgm:cxn modelId="{5CEBBF17-D727-384B-8804-B717A13AE6A5}" type="presParOf" srcId="{97509F21-8642-D446-804E-8189ED4E2658}" destId="{A55650E2-148B-594C-9C41-D127224AF910}" srcOrd="1" destOrd="0" presId="urn:microsoft.com/office/officeart/2005/8/layout/lProcess3"/>
    <dgm:cxn modelId="{BC120E5C-7F27-9747-B902-DC10214F7A24}" type="presParOf" srcId="{97509F21-8642-D446-804E-8189ED4E2658}" destId="{8D460165-DC76-5D41-8D1F-6D18020C7B43}" srcOrd="2" destOrd="0" presId="urn:microsoft.com/office/officeart/2005/8/layout/lProcess3"/>
    <dgm:cxn modelId="{EFEFF582-521D-7747-B99A-57E5E42570CB}" type="presParOf" srcId="{8D460165-DC76-5D41-8D1F-6D18020C7B43}" destId="{C5B0482B-CD94-9F4E-AB13-0F9D49E9D3C2}" srcOrd="0" destOrd="0" presId="urn:microsoft.com/office/officeart/2005/8/layout/lProcess3"/>
    <dgm:cxn modelId="{4A5E048F-13E2-5747-9611-F90D8467D15B}" type="presParOf" srcId="{8D460165-DC76-5D41-8D1F-6D18020C7B43}" destId="{FCCD2F1E-9601-CC4A-827E-DB94B2F30166}" srcOrd="1" destOrd="0" presId="urn:microsoft.com/office/officeart/2005/8/layout/lProcess3"/>
    <dgm:cxn modelId="{145B0F5D-D470-1249-9425-EB50CCAE0127}" type="presParOf" srcId="{8D460165-DC76-5D41-8D1F-6D18020C7B43}" destId="{3CDC3FAB-8FA9-884D-88CA-D3D66B428D66}" srcOrd="2" destOrd="0" presId="urn:microsoft.com/office/officeart/2005/8/layout/lProcess3"/>
    <dgm:cxn modelId="{D98EE58D-966C-C847-85B3-C7BADEB9E58C}" type="presParOf" srcId="{8D460165-DC76-5D41-8D1F-6D18020C7B43}" destId="{AB0DE9F4-DF89-B342-9FEE-7894996C2FA9}" srcOrd="3" destOrd="0" presId="urn:microsoft.com/office/officeart/2005/8/layout/lProcess3"/>
    <dgm:cxn modelId="{125EB89F-6D6E-134A-9354-8D2CB00420C5}" type="presParOf" srcId="{8D460165-DC76-5D41-8D1F-6D18020C7B43}" destId="{2962D999-BFD3-8C45-9B58-4C48964A71C6}" srcOrd="4" destOrd="0" presId="urn:microsoft.com/office/officeart/2005/8/layout/lProcess3"/>
    <dgm:cxn modelId="{5AA73EF6-64BC-1041-93DF-A21C1FB4918E}" type="presParOf" srcId="{8D460165-DC76-5D41-8D1F-6D18020C7B43}" destId="{5ABB6379-208D-7941-99AC-8673D80C4345}" srcOrd="5" destOrd="0" presId="urn:microsoft.com/office/officeart/2005/8/layout/lProcess3"/>
    <dgm:cxn modelId="{C078436A-7724-3E46-A45E-8E7B43067886}" type="presParOf" srcId="{8D460165-DC76-5D41-8D1F-6D18020C7B43}" destId="{F6F707E8-F1A3-8F46-A660-7787EEE133F8}" srcOrd="6" destOrd="0" presId="urn:microsoft.com/office/officeart/2005/8/layout/lProcess3"/>
    <dgm:cxn modelId="{8C80FC8E-78A5-6045-8D55-C769C2177FE1}" type="presParOf" srcId="{97509F21-8642-D446-804E-8189ED4E2658}" destId="{40A1B833-1B7E-DF41-8FE5-6C081AEECBA0}" srcOrd="3" destOrd="0" presId="urn:microsoft.com/office/officeart/2005/8/layout/lProcess3"/>
    <dgm:cxn modelId="{ED6EAB35-AF31-A749-AC74-C2F5DE3342F3}" type="presParOf" srcId="{97509F21-8642-D446-804E-8189ED4E2658}" destId="{9CA9C8EF-0096-C045-B8FF-45E285B37AB9}" srcOrd="4" destOrd="0" presId="urn:microsoft.com/office/officeart/2005/8/layout/lProcess3"/>
    <dgm:cxn modelId="{10D20330-ADDF-894B-B339-D06F79A4A746}" type="presParOf" srcId="{9CA9C8EF-0096-C045-B8FF-45E285B37AB9}" destId="{A0170520-FDC2-824A-ACBA-3C88324BFE17}" srcOrd="0" destOrd="0" presId="urn:microsoft.com/office/officeart/2005/8/layout/lProcess3"/>
    <dgm:cxn modelId="{33C21BA0-170F-D547-BEDD-B7EC11E6B9D8}" type="presParOf" srcId="{9CA9C8EF-0096-C045-B8FF-45E285B37AB9}" destId="{E5A9EC75-E90E-E445-8915-886385A321B2}" srcOrd="1" destOrd="0" presId="urn:microsoft.com/office/officeart/2005/8/layout/lProcess3"/>
    <dgm:cxn modelId="{2162CDD0-FB83-7A41-BA60-0BBE90AAB19F}" type="presParOf" srcId="{9CA9C8EF-0096-C045-B8FF-45E285B37AB9}" destId="{0870B9DE-D27A-324C-B098-BF6A62B47182}" srcOrd="2" destOrd="0" presId="urn:microsoft.com/office/officeart/2005/8/layout/lProcess3"/>
    <dgm:cxn modelId="{3F6BF24F-0E26-834A-8D02-05071235A56E}" type="presParOf" srcId="{9CA9C8EF-0096-C045-B8FF-45E285B37AB9}" destId="{63431AF7-D58A-4C4D-BC1B-554D7D9EA5DB}" srcOrd="3" destOrd="0" presId="urn:microsoft.com/office/officeart/2005/8/layout/lProcess3"/>
    <dgm:cxn modelId="{5CC6C1FD-C685-AA4B-902A-2EDD65ED5961}" type="presParOf" srcId="{9CA9C8EF-0096-C045-B8FF-45E285B37AB9}" destId="{8EC585F6-AAAD-C04C-87CF-942F5FAAAB35}" srcOrd="4" destOrd="0" presId="urn:microsoft.com/office/officeart/2005/8/layout/lProcess3"/>
    <dgm:cxn modelId="{3E03D3AB-C9AB-A243-8FE3-522F777AC945}" type="presParOf" srcId="{9CA9C8EF-0096-C045-B8FF-45E285B37AB9}" destId="{9AD497D7-6D43-E643-9924-AC25EDA12529}" srcOrd="5" destOrd="0" presId="urn:microsoft.com/office/officeart/2005/8/layout/lProcess3"/>
    <dgm:cxn modelId="{CE7F8A00-493A-6444-B958-C913B82CEE10}" type="presParOf" srcId="{9CA9C8EF-0096-C045-B8FF-45E285B37AB9}" destId="{4961FB4E-3251-C34F-917B-19005EFE4D72}" srcOrd="6" destOrd="0" presId="urn:microsoft.com/office/officeart/2005/8/layout/lProcess3"/>
    <dgm:cxn modelId="{1439A429-7481-9C42-AE9A-42736FED25DD}" type="presParOf" srcId="{97509F21-8642-D446-804E-8189ED4E2658}" destId="{C87AE8CE-500E-D049-A308-36959DF45CFE}" srcOrd="5" destOrd="0" presId="urn:microsoft.com/office/officeart/2005/8/layout/lProcess3"/>
    <dgm:cxn modelId="{B29CDF73-6FD7-AE40-BF76-0A452A925655}" type="presParOf" srcId="{97509F21-8642-D446-804E-8189ED4E2658}" destId="{DB152FE8-7CAF-804E-856D-0E7BD90D37DE}" srcOrd="6" destOrd="0" presId="urn:microsoft.com/office/officeart/2005/8/layout/lProcess3"/>
    <dgm:cxn modelId="{D3E21113-4CD2-C64F-A6A4-CFE8AD6CC1FC}" type="presParOf" srcId="{DB152FE8-7CAF-804E-856D-0E7BD90D37DE}" destId="{27A010DE-FFFD-8646-9EDB-7AF6D4B6CA1F}" srcOrd="0" destOrd="0" presId="urn:microsoft.com/office/officeart/2005/8/layout/lProcess3"/>
    <dgm:cxn modelId="{104B85D1-11C1-9743-84DA-0DAF0C01B86A}" type="presParOf" srcId="{DB152FE8-7CAF-804E-856D-0E7BD90D37DE}" destId="{3548EB09-262C-2944-A7AB-9F9921ECE4DF}" srcOrd="1" destOrd="0" presId="urn:microsoft.com/office/officeart/2005/8/layout/lProcess3"/>
    <dgm:cxn modelId="{4213D2AC-721C-1E4C-9609-46494041B092}" type="presParOf" srcId="{DB152FE8-7CAF-804E-856D-0E7BD90D37DE}" destId="{EDAC7F74-1989-5B44-9AE7-EAEC68E708AC}" srcOrd="2" destOrd="0" presId="urn:microsoft.com/office/officeart/2005/8/layout/lProcess3"/>
    <dgm:cxn modelId="{C547FEA3-5A56-1145-87F1-C82F8EEF914D}" type="presParOf" srcId="{DB152FE8-7CAF-804E-856D-0E7BD90D37DE}" destId="{2F8D4E37-C15B-D047-8555-2C33E6E4A943}" srcOrd="3" destOrd="0" presId="urn:microsoft.com/office/officeart/2005/8/layout/lProcess3"/>
    <dgm:cxn modelId="{E68434F9-74A7-9D43-9D75-3576F9782E7D}" type="presParOf" srcId="{DB152FE8-7CAF-804E-856D-0E7BD90D37DE}" destId="{065560CB-C36E-3A40-A3C6-AFABAA9C4886}" srcOrd="4" destOrd="0" presId="urn:microsoft.com/office/officeart/2005/8/layout/lProcess3"/>
    <dgm:cxn modelId="{F4043454-74A5-1244-A904-CB6910FE62FB}" type="presParOf" srcId="{DB152FE8-7CAF-804E-856D-0E7BD90D37DE}" destId="{E4C4AEF4-42B8-2941-BFF5-DEAAC26A36E0}" srcOrd="5" destOrd="0" presId="urn:microsoft.com/office/officeart/2005/8/layout/lProcess3"/>
    <dgm:cxn modelId="{88F1E153-6E75-4441-9C55-1EA607CC2ED1}" type="presParOf" srcId="{DB152FE8-7CAF-804E-856D-0E7BD90D37DE}" destId="{3A63280F-834A-5D44-930A-6AB1D220A2D1}" srcOrd="6" destOrd="0" presId="urn:microsoft.com/office/officeart/2005/8/layout/lProcess3"/>
    <dgm:cxn modelId="{A6A9287B-EB95-8B45-967C-3B886775D7AE}" type="presParOf" srcId="{97509F21-8642-D446-804E-8189ED4E2658}" destId="{F81D44A5-A73E-F445-9B60-8C401C202868}" srcOrd="7" destOrd="0" presId="urn:microsoft.com/office/officeart/2005/8/layout/lProcess3"/>
    <dgm:cxn modelId="{82971570-875A-FC4D-A866-7ED38341D90B}" type="presParOf" srcId="{97509F21-8642-D446-804E-8189ED4E2658}" destId="{4CB5932E-9ED4-9348-A75F-C9E1FC65C67E}" srcOrd="8" destOrd="0" presId="urn:microsoft.com/office/officeart/2005/8/layout/lProcess3"/>
    <dgm:cxn modelId="{72B9433E-6380-BC4C-8CFE-89BFDD7269D4}" type="presParOf" srcId="{4CB5932E-9ED4-9348-A75F-C9E1FC65C67E}" destId="{AFCEB8EC-B1E4-4C46-AED1-1449678E0756}" srcOrd="0" destOrd="0" presId="urn:microsoft.com/office/officeart/2005/8/layout/lProcess3"/>
    <dgm:cxn modelId="{E2F2E41B-7E6C-0D4D-A766-F5F4BDCED51D}" type="presParOf" srcId="{4CB5932E-9ED4-9348-A75F-C9E1FC65C67E}" destId="{2B5D17E8-3937-874D-AEC7-B589E2B0450F}" srcOrd="1" destOrd="0" presId="urn:microsoft.com/office/officeart/2005/8/layout/lProcess3"/>
    <dgm:cxn modelId="{A519FC32-C17E-2643-B18D-1B80A83C1D16}" type="presParOf" srcId="{4CB5932E-9ED4-9348-A75F-C9E1FC65C67E}" destId="{7E5BB349-DFF9-8947-8446-2A3A2633D434}" srcOrd="2" destOrd="0" presId="urn:microsoft.com/office/officeart/2005/8/layout/lProcess3"/>
    <dgm:cxn modelId="{5E76DE9C-F812-9044-9688-73244A58AEC8}" type="presParOf" srcId="{4CB5932E-9ED4-9348-A75F-C9E1FC65C67E}" destId="{87C7ACB5-49C3-F64A-805D-6979D3CF0C07}" srcOrd="3" destOrd="0" presId="urn:microsoft.com/office/officeart/2005/8/layout/lProcess3"/>
    <dgm:cxn modelId="{DA2CB9FD-8C19-F24D-85E5-FA238F579965}" type="presParOf" srcId="{4CB5932E-9ED4-9348-A75F-C9E1FC65C67E}" destId="{58BB6613-B7F8-8846-A428-2F9210492DED}" srcOrd="4" destOrd="0" presId="urn:microsoft.com/office/officeart/2005/8/layout/l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2762C-C5A1-124E-997F-0785B8D03C21}">
      <dsp:nvSpPr>
        <dsp:cNvPr id="0" name=""/>
        <dsp:cNvSpPr/>
      </dsp:nvSpPr>
      <dsp:spPr>
        <a:xfrm>
          <a:off x="28309" y="613969"/>
          <a:ext cx="7065446" cy="757723"/>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r-FR" sz="1700" b="1" kern="1200">
              <a:solidFill>
                <a:sysClr val="windowText" lastClr="000000"/>
              </a:solidFill>
            </a:rPr>
            <a:t>Repères pour enseigner la citoyenneté de l’école maternelle au lycée</a:t>
          </a:r>
        </a:p>
      </dsp:txBody>
      <dsp:txXfrm>
        <a:off x="407171" y="613969"/>
        <a:ext cx="6307723" cy="757723"/>
      </dsp:txXfrm>
    </dsp:sp>
    <dsp:sp modelId="{C5B0482B-CD94-9F4E-AB13-0F9D49E9D3C2}">
      <dsp:nvSpPr>
        <dsp:cNvPr id="0" name=""/>
        <dsp:cNvSpPr/>
      </dsp:nvSpPr>
      <dsp:spPr>
        <a:xfrm>
          <a:off x="2338" y="1479312"/>
          <a:ext cx="1917569" cy="757723"/>
        </a:xfrm>
        <a:prstGeom prst="chevron">
          <a:avLst/>
        </a:prstGeom>
        <a:solidFill>
          <a:srgbClr val="9B1D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r-FR" sz="1700" b="1" kern="1200"/>
            <a:t>À l’école maternelle</a:t>
          </a:r>
        </a:p>
      </dsp:txBody>
      <dsp:txXfrm>
        <a:off x="381200" y="1479312"/>
        <a:ext cx="1159846" cy="757723"/>
      </dsp:txXfrm>
    </dsp:sp>
    <dsp:sp modelId="{3CDC3FAB-8FA9-884D-88CA-D3D66B428D66}">
      <dsp:nvSpPr>
        <dsp:cNvPr id="0" name=""/>
        <dsp:cNvSpPr/>
      </dsp:nvSpPr>
      <dsp:spPr>
        <a:xfrm>
          <a:off x="1673648" y="1479736"/>
          <a:ext cx="1572275" cy="756874"/>
        </a:xfrm>
        <a:prstGeom prst="chevron">
          <a:avLst/>
        </a:prstGeom>
        <a:solidFill>
          <a:srgbClr val="EA6EE9"/>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apprendre à vivre dans un collectif</a:t>
          </a:r>
        </a:p>
      </dsp:txBody>
      <dsp:txXfrm>
        <a:off x="2052085" y="1479736"/>
        <a:ext cx="815401" cy="756874"/>
      </dsp:txXfrm>
    </dsp:sp>
    <dsp:sp modelId="{2962D999-BFD3-8C45-9B58-4C48964A71C6}">
      <dsp:nvSpPr>
        <dsp:cNvPr id="0" name=""/>
        <dsp:cNvSpPr/>
      </dsp:nvSpPr>
      <dsp:spPr>
        <a:xfrm>
          <a:off x="3039171" y="1488094"/>
          <a:ext cx="1572275" cy="740158"/>
        </a:xfrm>
        <a:prstGeom prst="chevron">
          <a:avLst/>
        </a:prstGeom>
        <a:solidFill>
          <a:srgbClr val="DF81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rencontrer l'autre</a:t>
          </a:r>
        </a:p>
      </dsp:txBody>
      <dsp:txXfrm>
        <a:off x="3409250" y="1488094"/>
        <a:ext cx="832117" cy="740158"/>
      </dsp:txXfrm>
    </dsp:sp>
    <dsp:sp modelId="{F6F707E8-F1A3-8F46-A660-7787EEE133F8}">
      <dsp:nvSpPr>
        <dsp:cNvPr id="0" name=""/>
        <dsp:cNvSpPr/>
      </dsp:nvSpPr>
      <dsp:spPr>
        <a:xfrm>
          <a:off x="4377962" y="1493100"/>
          <a:ext cx="1964825" cy="730145"/>
        </a:xfrm>
        <a:prstGeom prst="chevron">
          <a:avLst/>
        </a:prstGeom>
        <a:solidFill>
          <a:srgbClr val="DAC2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communiquer avec autrui</a:t>
          </a:r>
        </a:p>
      </dsp:txBody>
      <dsp:txXfrm>
        <a:off x="4743035" y="1493100"/>
        <a:ext cx="1234680" cy="730145"/>
      </dsp:txXfrm>
    </dsp:sp>
    <dsp:sp modelId="{A0170520-FDC2-824A-ACBA-3C88324BFE17}">
      <dsp:nvSpPr>
        <dsp:cNvPr id="0" name=""/>
        <dsp:cNvSpPr/>
      </dsp:nvSpPr>
      <dsp:spPr>
        <a:xfrm>
          <a:off x="2338" y="2356056"/>
          <a:ext cx="1894307" cy="757723"/>
        </a:xfrm>
        <a:prstGeom prst="chevron">
          <a:avLst/>
        </a:prstGeom>
        <a:solidFill>
          <a:srgbClr val="4B1B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r-FR" sz="1700" b="1" kern="1200"/>
            <a:t>À l’école élémentaire</a:t>
          </a:r>
        </a:p>
      </dsp:txBody>
      <dsp:txXfrm>
        <a:off x="381200" y="2356056"/>
        <a:ext cx="1136584" cy="757723"/>
      </dsp:txXfrm>
    </dsp:sp>
    <dsp:sp modelId="{0870B9DE-D27A-324C-B098-BF6A62B47182}">
      <dsp:nvSpPr>
        <dsp:cNvPr id="0" name=""/>
        <dsp:cNvSpPr/>
      </dsp:nvSpPr>
      <dsp:spPr>
        <a:xfrm>
          <a:off x="1650386" y="2356483"/>
          <a:ext cx="1572275" cy="756868"/>
        </a:xfrm>
        <a:prstGeom prst="chevron">
          <a:avLst/>
        </a:prstGeom>
        <a:solidFill>
          <a:srgbClr val="6142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apprendre et connaitre les valeurs</a:t>
          </a:r>
        </a:p>
      </dsp:txBody>
      <dsp:txXfrm>
        <a:off x="2028820" y="2356483"/>
        <a:ext cx="815407" cy="756868"/>
      </dsp:txXfrm>
    </dsp:sp>
    <dsp:sp modelId="{8EC585F6-AAAD-C04C-87CF-942F5FAAAB35}">
      <dsp:nvSpPr>
        <dsp:cNvPr id="0" name=""/>
        <dsp:cNvSpPr/>
      </dsp:nvSpPr>
      <dsp:spPr>
        <a:xfrm>
          <a:off x="3002543" y="2356483"/>
          <a:ext cx="2053894" cy="756868"/>
        </a:xfrm>
        <a:prstGeom prst="chevron">
          <a:avLst/>
        </a:prstGeom>
        <a:solidFill>
          <a:srgbClr val="9377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savoir qu’elles structurent les rapports à l’autre</a:t>
          </a:r>
        </a:p>
      </dsp:txBody>
      <dsp:txXfrm>
        <a:off x="3380977" y="2356483"/>
        <a:ext cx="1297026" cy="756868"/>
      </dsp:txXfrm>
    </dsp:sp>
    <dsp:sp modelId="{4961FB4E-3251-C34F-917B-19005EFE4D72}">
      <dsp:nvSpPr>
        <dsp:cNvPr id="0" name=""/>
        <dsp:cNvSpPr/>
      </dsp:nvSpPr>
      <dsp:spPr>
        <a:xfrm>
          <a:off x="4836319" y="2343116"/>
          <a:ext cx="2119380" cy="783603"/>
        </a:xfrm>
        <a:prstGeom prst="chevron">
          <a:avLst/>
        </a:prstGeom>
        <a:solidFill>
          <a:srgbClr val="B9BE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les expérimenter dans la classe et dans l’école</a:t>
          </a:r>
        </a:p>
      </dsp:txBody>
      <dsp:txXfrm>
        <a:off x="5228121" y="2343116"/>
        <a:ext cx="1335777" cy="783603"/>
      </dsp:txXfrm>
    </dsp:sp>
    <dsp:sp modelId="{27A010DE-FFFD-8646-9EDB-7AF6D4B6CA1F}">
      <dsp:nvSpPr>
        <dsp:cNvPr id="0" name=""/>
        <dsp:cNvSpPr/>
      </dsp:nvSpPr>
      <dsp:spPr>
        <a:xfrm>
          <a:off x="2338" y="3250677"/>
          <a:ext cx="1894307" cy="757723"/>
        </a:xfrm>
        <a:prstGeom prst="chevron">
          <a:avLst/>
        </a:prstGeom>
        <a:solidFill>
          <a:srgbClr val="0686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r-FR" sz="1700" b="1" kern="1200"/>
            <a:t>Au collège</a:t>
          </a:r>
        </a:p>
      </dsp:txBody>
      <dsp:txXfrm>
        <a:off x="381200" y="3250677"/>
        <a:ext cx="1136584" cy="757723"/>
      </dsp:txXfrm>
    </dsp:sp>
    <dsp:sp modelId="{EDAC7F74-1989-5B44-9AE7-EAEC68E708AC}">
      <dsp:nvSpPr>
        <dsp:cNvPr id="0" name=""/>
        <dsp:cNvSpPr/>
      </dsp:nvSpPr>
      <dsp:spPr>
        <a:xfrm>
          <a:off x="1677337" y="3222857"/>
          <a:ext cx="2314263" cy="793477"/>
        </a:xfrm>
        <a:prstGeom prst="chevron">
          <a:avLst/>
        </a:prstGeom>
        <a:solidFill>
          <a:srgbClr val="6CB6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de la connaissance à l’intégration des valeurs</a:t>
          </a:r>
        </a:p>
      </dsp:txBody>
      <dsp:txXfrm>
        <a:off x="2074076" y="3222857"/>
        <a:ext cx="1520786" cy="793477"/>
      </dsp:txXfrm>
    </dsp:sp>
    <dsp:sp modelId="{065560CB-C36E-3A40-A3C6-AFABAA9C4886}">
      <dsp:nvSpPr>
        <dsp:cNvPr id="0" name=""/>
        <dsp:cNvSpPr/>
      </dsp:nvSpPr>
      <dsp:spPr>
        <a:xfrm>
          <a:off x="3744531" y="3259501"/>
          <a:ext cx="1572275" cy="740076"/>
        </a:xfrm>
        <a:prstGeom prst="chevron">
          <a:avLst/>
        </a:prstGeom>
        <a:solidFill>
          <a:srgbClr val="46C3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exercer ses droits</a:t>
          </a:r>
        </a:p>
      </dsp:txBody>
      <dsp:txXfrm>
        <a:off x="4114569" y="3259501"/>
        <a:ext cx="832199" cy="740076"/>
      </dsp:txXfrm>
    </dsp:sp>
    <dsp:sp modelId="{3A63280F-834A-5D44-930A-6AB1D220A2D1}">
      <dsp:nvSpPr>
        <dsp:cNvPr id="0" name=""/>
        <dsp:cNvSpPr/>
      </dsp:nvSpPr>
      <dsp:spPr>
        <a:xfrm>
          <a:off x="5096688" y="3273038"/>
          <a:ext cx="2324342" cy="713001"/>
        </a:xfrm>
        <a:prstGeom prst="chevron">
          <a:avLst/>
        </a:prstGeom>
        <a:solidFill>
          <a:srgbClr val="B9E2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expérimenter et participer pour comprendre la citoyenneté en action</a:t>
          </a:r>
        </a:p>
      </dsp:txBody>
      <dsp:txXfrm>
        <a:off x="5453189" y="3273038"/>
        <a:ext cx="1611341" cy="713001"/>
      </dsp:txXfrm>
    </dsp:sp>
    <dsp:sp modelId="{AFCEB8EC-B1E4-4C46-AED1-1449678E0756}">
      <dsp:nvSpPr>
        <dsp:cNvPr id="0" name=""/>
        <dsp:cNvSpPr/>
      </dsp:nvSpPr>
      <dsp:spPr>
        <a:xfrm>
          <a:off x="44224" y="4136162"/>
          <a:ext cx="1894307" cy="7577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fr-FR" sz="1700" b="1" kern="1200"/>
            <a:t>Au lycée</a:t>
          </a:r>
        </a:p>
      </dsp:txBody>
      <dsp:txXfrm>
        <a:off x="423086" y="4136162"/>
        <a:ext cx="1136584" cy="757723"/>
      </dsp:txXfrm>
    </dsp:sp>
    <dsp:sp modelId="{7E5BB349-DFF9-8947-8446-2A3A2633D434}">
      <dsp:nvSpPr>
        <dsp:cNvPr id="0" name=""/>
        <dsp:cNvSpPr/>
      </dsp:nvSpPr>
      <dsp:spPr>
        <a:xfrm>
          <a:off x="1650386" y="4132359"/>
          <a:ext cx="2956459" cy="763691"/>
        </a:xfrm>
        <a:prstGeom prst="chevron">
          <a:avLst/>
        </a:prstGeom>
        <a:solidFill>
          <a:srgbClr val="758FE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approfondir la réflexion sur les valeurs</a:t>
          </a:r>
        </a:p>
      </dsp:txBody>
      <dsp:txXfrm>
        <a:off x="2032232" y="4132359"/>
        <a:ext cx="2192768" cy="763691"/>
      </dsp:txXfrm>
    </dsp:sp>
    <dsp:sp modelId="{58BB6613-B7F8-8846-A428-2F9210492DED}">
      <dsp:nvSpPr>
        <dsp:cNvPr id="0" name=""/>
        <dsp:cNvSpPr/>
      </dsp:nvSpPr>
      <dsp:spPr>
        <a:xfrm>
          <a:off x="4386727" y="4132359"/>
          <a:ext cx="3440484" cy="76369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b="1" kern="1200"/>
            <a:t>se préparer à exercer sa citoyenneté</a:t>
          </a:r>
        </a:p>
      </dsp:txBody>
      <dsp:txXfrm>
        <a:off x="4768573" y="4132359"/>
        <a:ext cx="2676793" cy="7636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783BE-7587-6041-A476-05915392E9D9}" type="datetimeFigureOut">
              <a:rPr lang="fr-FR" smtClean="0"/>
              <a:t>07/06/2020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D8083-3736-0946-85E4-A7924456A315}" type="slidenum">
              <a:rPr lang="fr-FR" smtClean="0"/>
              <a:t>‹N°›</a:t>
            </a:fld>
            <a:endParaRPr lang="fr-FR"/>
          </a:p>
        </p:txBody>
      </p:sp>
    </p:spTree>
    <p:extLst>
      <p:ext uri="{BB962C8B-B14F-4D97-AF65-F5344CB8AC3E}">
        <p14:creationId xmlns:p14="http://schemas.microsoft.com/office/powerpoint/2010/main" val="11134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A60585E-C863-454D-A021-5C948CE4B09B}" type="datetime1">
              <a:rPr lang="fr-FR" smtClean="0"/>
              <a:t>07/06/2020</a:t>
            </a:fld>
            <a:endParaRPr lang="fr-FR"/>
          </a:p>
        </p:txBody>
      </p:sp>
      <p:sp>
        <p:nvSpPr>
          <p:cNvPr id="5" name="Espace réservé du pied de page 4"/>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6" name="Espace réservé du numéro de diapositive 5"/>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311037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20A4F3-37FE-C944-8C38-89751EDC65BB}" type="datetime1">
              <a:rPr lang="fr-FR" smtClean="0"/>
              <a:t>07/06/2020</a:t>
            </a:fld>
            <a:endParaRPr lang="fr-FR"/>
          </a:p>
        </p:txBody>
      </p:sp>
      <p:sp>
        <p:nvSpPr>
          <p:cNvPr id="5" name="Espace réservé du pied de page 4"/>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6" name="Espace réservé du numéro de diapositive 5"/>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406494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C905CD-5F22-BF42-9484-2A6A0D00B887}" type="datetime1">
              <a:rPr lang="fr-FR" smtClean="0"/>
              <a:t>07/06/2020</a:t>
            </a:fld>
            <a:endParaRPr lang="fr-FR"/>
          </a:p>
        </p:txBody>
      </p:sp>
      <p:sp>
        <p:nvSpPr>
          <p:cNvPr id="5" name="Espace réservé du pied de page 4"/>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6" name="Espace réservé du numéro de diapositive 5"/>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125337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912C79-8038-024A-B3E7-6F6C5B98B9F2}" type="datetime1">
              <a:rPr lang="fr-FR" smtClean="0"/>
              <a:t>07/06/2020</a:t>
            </a:fld>
            <a:endParaRPr lang="fr-FR"/>
          </a:p>
        </p:txBody>
      </p:sp>
      <p:sp>
        <p:nvSpPr>
          <p:cNvPr id="5" name="Espace réservé du pied de page 4"/>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6" name="Espace réservé du numéro de diapositive 5"/>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311070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1CF44CB-6C1A-0845-B156-30ED66E286CE}" type="datetime1">
              <a:rPr lang="fr-FR" smtClean="0"/>
              <a:t>07/06/2020</a:t>
            </a:fld>
            <a:endParaRPr lang="fr-FR"/>
          </a:p>
        </p:txBody>
      </p:sp>
      <p:sp>
        <p:nvSpPr>
          <p:cNvPr id="5" name="Espace réservé du pied de page 4"/>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6" name="Espace réservé du numéro de diapositive 5"/>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366852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B74DD5B-258A-5E49-979F-34F0441211E6}" type="datetime1">
              <a:rPr lang="fr-FR" smtClean="0"/>
              <a:t>07/06/2020</a:t>
            </a:fld>
            <a:endParaRPr lang="fr-FR"/>
          </a:p>
        </p:txBody>
      </p:sp>
      <p:sp>
        <p:nvSpPr>
          <p:cNvPr id="6" name="Espace réservé du pied de page 5"/>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7" name="Espace réservé du numéro de diapositive 6"/>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9642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DA2BE3F-C972-B84E-946B-EB28FD131C05}" type="datetime1">
              <a:rPr lang="fr-FR" smtClean="0"/>
              <a:t>07/06/2020</a:t>
            </a:fld>
            <a:endParaRPr lang="fr-FR"/>
          </a:p>
        </p:txBody>
      </p:sp>
      <p:sp>
        <p:nvSpPr>
          <p:cNvPr id="8" name="Espace réservé du pied de page 7"/>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9" name="Espace réservé du numéro de diapositive 8"/>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101810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9385082-6ED3-974A-B74B-EE32D763DB47}" type="datetime1">
              <a:rPr lang="fr-FR" smtClean="0"/>
              <a:t>07/06/2020</a:t>
            </a:fld>
            <a:endParaRPr lang="fr-FR"/>
          </a:p>
        </p:txBody>
      </p:sp>
      <p:sp>
        <p:nvSpPr>
          <p:cNvPr id="4" name="Espace réservé du pied de page 3"/>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5" name="Espace réservé du numéro de diapositive 4"/>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7344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6E2952-1BE4-0146-84DB-613042E1B5E1}" type="datetime1">
              <a:rPr lang="fr-FR" smtClean="0"/>
              <a:t>07/06/2020</a:t>
            </a:fld>
            <a:endParaRPr lang="fr-FR"/>
          </a:p>
        </p:txBody>
      </p:sp>
      <p:sp>
        <p:nvSpPr>
          <p:cNvPr id="3" name="Espace réservé du pied de page 2"/>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4" name="Espace réservé du numéro de diapositive 3"/>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167997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A791988-1FB9-024B-950B-4FB0E4291CA7}" type="datetime1">
              <a:rPr lang="fr-FR" smtClean="0"/>
              <a:t>07/06/2020</a:t>
            </a:fld>
            <a:endParaRPr lang="fr-FR"/>
          </a:p>
        </p:txBody>
      </p:sp>
      <p:sp>
        <p:nvSpPr>
          <p:cNvPr id="6" name="Espace réservé du pied de page 5"/>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7" name="Espace réservé du numéro de diapositive 6"/>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388141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16DF8F7-F8D3-6C4B-8809-652EF68E0501}" type="datetime1">
              <a:rPr lang="fr-FR" smtClean="0"/>
              <a:t>07/06/2020</a:t>
            </a:fld>
            <a:endParaRPr lang="fr-FR"/>
          </a:p>
        </p:txBody>
      </p:sp>
      <p:sp>
        <p:nvSpPr>
          <p:cNvPr id="6" name="Espace réservé du pied de page 5"/>
          <p:cNvSpPr>
            <a:spLocks noGrp="1"/>
          </p:cNvSpPr>
          <p:nvPr>
            <p:ph type="ftr" sz="quarter" idx="11"/>
          </p:nvPr>
        </p:nvSpPr>
        <p:spPr/>
        <p:txBody>
          <a:bodyPr/>
          <a:lstStyle/>
          <a:p>
            <a:r>
              <a:rPr lang="fr-FR"/>
              <a:t>Covid 19 - Cellule de continuité pédagogique de l'académie de Grenoble - Document d'accompagnement du protocole pédagogique 2d degré « 2S2C »</a:t>
            </a:r>
          </a:p>
        </p:txBody>
      </p:sp>
      <p:sp>
        <p:nvSpPr>
          <p:cNvPr id="7" name="Espace réservé du numéro de diapositive 6"/>
          <p:cNvSpPr>
            <a:spLocks noGrp="1"/>
          </p:cNvSpPr>
          <p:nvPr>
            <p:ph type="sldNum" sz="quarter" idx="12"/>
          </p:nvPr>
        </p:nvSpPr>
        <p:spPr/>
        <p:txBody>
          <a:bodyPr/>
          <a:lstStyle/>
          <a:p>
            <a:fld id="{44FF2782-6B33-44F3-9206-20A7B4C288C9}" type="slidenum">
              <a:rPr lang="fr-FR" smtClean="0"/>
              <a:t>‹N°›</a:t>
            </a:fld>
            <a:endParaRPr lang="fr-FR"/>
          </a:p>
        </p:txBody>
      </p:sp>
    </p:spTree>
    <p:extLst>
      <p:ext uri="{BB962C8B-B14F-4D97-AF65-F5344CB8AC3E}">
        <p14:creationId xmlns:p14="http://schemas.microsoft.com/office/powerpoint/2010/main" val="270342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8DE7-AA71-104D-8D13-DBEB55F46CED}" type="datetime1">
              <a:rPr lang="fr-FR" smtClean="0"/>
              <a:t>07/06/2020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Covid 19 - Cellule de continuité pédagogique de l'académie de Grenoble - Document d'accompagnement du protocole pédagogique 2d degré « 2S2C »</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F2782-6B33-44F3-9206-20A7B4C288C9}" type="slidenum">
              <a:rPr lang="fr-FR" smtClean="0"/>
              <a:t>‹N°›</a:t>
            </a:fld>
            <a:endParaRPr lang="fr-FR"/>
          </a:p>
        </p:txBody>
      </p:sp>
    </p:spTree>
    <p:extLst>
      <p:ext uri="{BB962C8B-B14F-4D97-AF65-F5344CB8AC3E}">
        <p14:creationId xmlns:p14="http://schemas.microsoft.com/office/powerpoint/2010/main" val="401106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education.gouv.fr/coronavirus-covid-19-reouverture-des-ecoles-colleges-et-lycees-303546" TargetMode="Externa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lesfondamentaux.reseau-canope.fr/discipline/sciences/le-fonctionnement-du-corps-humain-et-la-sant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education.gouv.fr/le-referentiel-de-competences-des-metiers-du-professorat-et-de-l-education-575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un.org/sustainabledevelopment/fr/objectifs-de-developpement-durable/"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un.org/sustainabledevelopment/fr/objectifs-de-developpement-durable/"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Genevieve.Decarre@ac-grenoble.fr?subject=Contact%20EDD" TargetMode="External"/><Relationship Id="rId2" Type="http://schemas.openxmlformats.org/officeDocument/2006/relationships/hyperlink" Target="mailto:ce.daac@ac-grenoble.fr"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mailto:laicite@ac-grenoble.fr?subject=Contact%20r&#233;f&#233;rent%20la&#239;cit&#23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4A42B-67B0-4C49-8797-AD3B066CA5C8}"/>
              </a:ext>
            </a:extLst>
          </p:cNvPr>
          <p:cNvSpPr>
            <a:spLocks noGrp="1"/>
          </p:cNvSpPr>
          <p:nvPr>
            <p:ph type="title"/>
          </p:nvPr>
        </p:nvSpPr>
        <p:spPr>
          <a:xfrm>
            <a:off x="2237362" y="374853"/>
            <a:ext cx="8786306" cy="1325563"/>
          </a:xfrm>
        </p:spPr>
        <p:txBody>
          <a:bodyPr>
            <a:normAutofit/>
          </a:bodyPr>
          <a:lstStyle/>
          <a:p>
            <a:pPr algn="ctr"/>
            <a:r>
              <a:rPr lang="fr-FR" sz="2800" b="1" dirty="0">
                <a:latin typeface="+mn-lt"/>
                <a:ea typeface="+mn-ea"/>
                <a:cs typeface="+mn-cs"/>
              </a:rPr>
              <a:t>Document d’accompagnement du protocole</a:t>
            </a:r>
            <a:br>
              <a:rPr lang="fr-FR" sz="2800" b="1" dirty="0">
                <a:latin typeface="+mn-lt"/>
                <a:ea typeface="+mn-ea"/>
                <a:cs typeface="+mn-cs"/>
              </a:rPr>
            </a:br>
            <a:r>
              <a:rPr lang="fr-FR" sz="2800" b="1" dirty="0">
                <a:latin typeface="+mn-lt"/>
                <a:ea typeface="+mn-ea"/>
                <a:cs typeface="+mn-cs"/>
              </a:rPr>
              <a:t>« Sport, Santé, Culture et Civisme »</a:t>
            </a:r>
            <a:br>
              <a:rPr lang="fr-FR" sz="2800" b="1" dirty="0">
                <a:latin typeface="+mn-lt"/>
                <a:ea typeface="+mn-ea"/>
                <a:cs typeface="+mn-cs"/>
              </a:rPr>
            </a:br>
            <a:r>
              <a:rPr lang="fr-FR" sz="2800" b="1" dirty="0">
                <a:latin typeface="+mn-lt"/>
                <a:ea typeface="+mn-ea"/>
                <a:cs typeface="+mn-cs"/>
              </a:rPr>
              <a:t>dit « 2S2C »</a:t>
            </a:r>
          </a:p>
        </p:txBody>
      </p:sp>
      <p:sp>
        <p:nvSpPr>
          <p:cNvPr id="3" name="Espace réservé du contenu 2">
            <a:extLst>
              <a:ext uri="{FF2B5EF4-FFF2-40B4-BE49-F238E27FC236}">
                <a16:creationId xmlns:a16="http://schemas.microsoft.com/office/drawing/2014/main" id="{636F90EA-4C0F-504A-82C2-16BDDB8E77C2}"/>
              </a:ext>
            </a:extLst>
          </p:cNvPr>
          <p:cNvSpPr>
            <a:spLocks noGrp="1"/>
          </p:cNvSpPr>
          <p:nvPr>
            <p:ph idx="1"/>
          </p:nvPr>
        </p:nvSpPr>
        <p:spPr>
          <a:xfrm>
            <a:off x="838200" y="2685542"/>
            <a:ext cx="10515600" cy="3289430"/>
          </a:xfrm>
        </p:spPr>
        <p:txBody>
          <a:bodyPr>
            <a:normAutofit/>
          </a:bodyPr>
          <a:lstStyle/>
          <a:p>
            <a:pPr algn="just"/>
            <a:r>
              <a:rPr lang="fr-FR" sz="2400" dirty="0"/>
              <a:t>Ce document a pour vocation d’expliciter certains points du </a:t>
            </a:r>
            <a:r>
              <a:rPr lang="fr-FR" sz="2400" b="1" dirty="0"/>
              <a:t>document de cadrage pédagogique académique </a:t>
            </a:r>
            <a:r>
              <a:rPr lang="fr-FR" sz="2400" dirty="0"/>
              <a:t>et de proposer des exemples.</a:t>
            </a:r>
          </a:p>
          <a:p>
            <a:pPr algn="just"/>
            <a:r>
              <a:rPr lang="fr-FR" sz="2400" dirty="0"/>
              <a:t>Il s’adresse aux équipes des écoles et des </a:t>
            </a:r>
            <a:r>
              <a:rPr lang="fr-FR" sz="2400"/>
              <a:t>établissements scolaires.</a:t>
            </a:r>
            <a:endParaRPr lang="fr-FR" sz="2400" dirty="0"/>
          </a:p>
          <a:p>
            <a:pPr algn="just"/>
            <a:r>
              <a:rPr lang="fr-FR" sz="2400" dirty="0"/>
              <a:t>Il s’appuie sur </a:t>
            </a:r>
            <a:r>
              <a:rPr lang="fr-FR" sz="2400" dirty="0">
                <a:hlinkClick r:id="rId2"/>
              </a:rPr>
              <a:t>le protocole sanitaire </a:t>
            </a:r>
            <a:r>
              <a:rPr lang="fr-FR" sz="2400" dirty="0"/>
              <a:t>qui s’impose à tous. </a:t>
            </a:r>
          </a:p>
          <a:p>
            <a:pPr algn="just"/>
            <a:r>
              <a:rPr lang="fr-FR" sz="2400" dirty="0"/>
              <a:t>La participation des enfants à cet accueil est laissée à l’appréciation des familles. En tout état de cause, les activités proposées se déroulent dans le cadre des règles sanitaires applicables. </a:t>
            </a:r>
            <a:endParaRPr lang="fr-FR" sz="2200" dirty="0"/>
          </a:p>
        </p:txBody>
      </p:sp>
      <p:pic>
        <p:nvPicPr>
          <p:cNvPr id="6" name="Image 5">
            <a:extLst>
              <a:ext uri="{FF2B5EF4-FFF2-40B4-BE49-F238E27FC236}">
                <a16:creationId xmlns:a16="http://schemas.microsoft.com/office/drawing/2014/main" id="{76140F73-961D-B945-892F-285F72FA1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0"/>
            <a:ext cx="1638300" cy="2336800"/>
          </a:xfrm>
          <a:prstGeom prst="rect">
            <a:avLst/>
          </a:prstGeom>
        </p:spPr>
      </p:pic>
      <p:pic>
        <p:nvPicPr>
          <p:cNvPr id="7" name="Image 6">
            <a:extLst>
              <a:ext uri="{FF2B5EF4-FFF2-40B4-BE49-F238E27FC236}">
                <a16:creationId xmlns:a16="http://schemas.microsoft.com/office/drawing/2014/main" id="{0D8EF006-6E4D-BB40-ADF0-1B423C8518E6}"/>
              </a:ext>
            </a:extLst>
          </p:cNvPr>
          <p:cNvPicPr>
            <a:picLocks noChangeAspect="1"/>
          </p:cNvPicPr>
          <p:nvPr/>
        </p:nvPicPr>
        <p:blipFill>
          <a:blip r:embed="rId4"/>
          <a:stretch>
            <a:fillRect/>
          </a:stretch>
        </p:blipFill>
        <p:spPr>
          <a:xfrm>
            <a:off x="10116766" y="6209489"/>
            <a:ext cx="2075234" cy="648511"/>
          </a:xfrm>
          <a:prstGeom prst="rect">
            <a:avLst/>
          </a:prstGeom>
        </p:spPr>
      </p:pic>
      <p:sp>
        <p:nvSpPr>
          <p:cNvPr id="11"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67D13C10-D29F-9D40-B025-777973D41934}"/>
              </a:ext>
            </a:extLst>
          </p:cNvPr>
          <p:cNvSpPr>
            <a:spLocks noGrp="1"/>
          </p:cNvSpPr>
          <p:nvPr>
            <p:ph type="sldNum" sz="quarter" idx="12"/>
          </p:nvPr>
        </p:nvSpPr>
        <p:spPr/>
        <p:txBody>
          <a:bodyPr/>
          <a:lstStyle/>
          <a:p>
            <a:fld id="{44FF2782-6B33-44F3-9206-20A7B4C288C9}" type="slidenum">
              <a:rPr lang="fr-FR" smtClean="0"/>
              <a:t>1</a:t>
            </a:fld>
            <a:endParaRPr lang="fr-FR"/>
          </a:p>
        </p:txBody>
      </p:sp>
    </p:spTree>
    <p:extLst>
      <p:ext uri="{BB962C8B-B14F-4D97-AF65-F5344CB8AC3E}">
        <p14:creationId xmlns:p14="http://schemas.microsoft.com/office/powerpoint/2010/main" val="15136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65932" y="1213456"/>
            <a:ext cx="2589170" cy="523220"/>
          </a:xfrm>
          <a:prstGeom prst="rect">
            <a:avLst/>
          </a:prstGeom>
          <a:noFill/>
        </p:spPr>
        <p:txBody>
          <a:bodyPr wrap="square" rtlCol="0">
            <a:spAutoFit/>
          </a:bodyPr>
          <a:lstStyle>
            <a:defPPr>
              <a:defRPr lang="fr-FR"/>
            </a:defPPr>
            <a:lvl1pPr algn="ctr">
              <a:defRPr sz="2800" b="1">
                <a:solidFill>
                  <a:schemeClr val="accent1">
                    <a:lumMod val="50000"/>
                  </a:schemeClr>
                </a:solidFill>
              </a:defRPr>
            </a:lvl1pPr>
          </a:lstStyle>
          <a:p>
            <a:r>
              <a:rPr lang="fr-FR" dirty="0"/>
              <a:t>Rappel du cadre</a:t>
            </a:r>
          </a:p>
        </p:txBody>
      </p:sp>
      <p:sp>
        <p:nvSpPr>
          <p:cNvPr id="5" name="Rectangle 4"/>
          <p:cNvSpPr/>
          <p:nvPr/>
        </p:nvSpPr>
        <p:spPr>
          <a:xfrm>
            <a:off x="941053" y="2033479"/>
            <a:ext cx="10235821" cy="3405484"/>
          </a:xfrm>
          <a:prstGeom prst="rect">
            <a:avLst/>
          </a:prstGeom>
        </p:spPr>
        <p:txBody>
          <a:bodyPr wrap="square">
            <a:spAutoFit/>
          </a:bodyPr>
          <a:lstStyle/>
          <a:p>
            <a:pPr marL="342900" indent="-342900" algn="just">
              <a:lnSpc>
                <a:spcPct val="115000"/>
              </a:lnSpc>
              <a:spcBef>
                <a:spcPts val="600"/>
              </a:spcBef>
              <a:buFont typeface="Arial" panose="020B0604020202020204" pitchFamily="34" charset="0"/>
              <a:buChar char="•"/>
            </a:pP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engagements de l’Education Nationale et des intervenants dans le cadre de la mise en œuvre du dispositif « 2S2C » sont définis par une « Convention relative à la continuité́ scolaire et la réalisation d’</a:t>
            </a:r>
            <a:r>
              <a:rPr lang="fr-FR" sz="21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activités</a:t>
            </a: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sportives et culturelles sur le temps scolaire ». La convention peut être conclue entre le/la maire de la commune ou le/la président(e) de l’</a:t>
            </a:r>
            <a:r>
              <a:rPr lang="fr-FR" sz="21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établissement</a:t>
            </a: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public de </a:t>
            </a:r>
            <a:r>
              <a:rPr lang="fr-FR" sz="21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coopération</a:t>
            </a: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intercommunale ou du conseil départemental ou un opérateur privé, d’une part  et, d’autre part, l’inspecteur d’</a:t>
            </a:r>
            <a:r>
              <a:rPr lang="fr-FR" sz="21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académie</a:t>
            </a: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directeur académique des services de l’Education nationale, agissant par </a:t>
            </a:r>
            <a:r>
              <a:rPr lang="fr-FR" sz="21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délégation</a:t>
            </a: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du recteur d’</a:t>
            </a:r>
            <a:r>
              <a:rPr lang="fr-FR" sz="21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académie</a:t>
            </a:r>
            <a:r>
              <a:rPr lang="fr-FR" sz="2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pour le 1er degré ou le chef d’établissement dans le 2nd degré.</a:t>
            </a:r>
          </a:p>
        </p:txBody>
      </p:sp>
      <p:pic>
        <p:nvPicPr>
          <p:cNvPr id="6" name="Image 5">
            <a:extLst>
              <a:ext uri="{FF2B5EF4-FFF2-40B4-BE49-F238E27FC236}">
                <a16:creationId xmlns:a16="http://schemas.microsoft.com/office/drawing/2014/main" id="{78383F26-2125-DC47-BF8B-7F3313CC2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C8F76638-4614-BA47-A280-61DC5C8826D0}"/>
              </a:ext>
            </a:extLst>
          </p:cNvPr>
          <p:cNvSpPr>
            <a:spLocks noGrp="1"/>
          </p:cNvSpPr>
          <p:nvPr>
            <p:ph type="sldNum" sz="quarter" idx="12"/>
          </p:nvPr>
        </p:nvSpPr>
        <p:spPr/>
        <p:txBody>
          <a:bodyPr/>
          <a:lstStyle/>
          <a:p>
            <a:fld id="{44FF2782-6B33-44F3-9206-20A7B4C288C9}" type="slidenum">
              <a:rPr lang="fr-FR" smtClean="0"/>
              <a:t>10</a:t>
            </a:fld>
            <a:endParaRPr lang="fr-FR"/>
          </a:p>
        </p:txBody>
      </p:sp>
      <p:sp>
        <p:nvSpPr>
          <p:cNvPr id="7" name="ZoneTexte 6">
            <a:extLst>
              <a:ext uri="{FF2B5EF4-FFF2-40B4-BE49-F238E27FC236}">
                <a16:creationId xmlns:a16="http://schemas.microsoft.com/office/drawing/2014/main" id="{546C4B50-BC6B-394E-8F4D-FD6EA63F77EB}"/>
              </a:ext>
            </a:extLst>
          </p:cNvPr>
          <p:cNvSpPr txBox="1"/>
          <p:nvPr/>
        </p:nvSpPr>
        <p:spPr>
          <a:xfrm>
            <a:off x="4917305" y="425280"/>
            <a:ext cx="1141659" cy="661720"/>
          </a:xfrm>
          <a:prstGeom prst="rect">
            <a:avLst/>
          </a:prstGeom>
          <a:noFill/>
        </p:spPr>
        <p:txBody>
          <a:bodyPr wrap="none" rtlCol="0">
            <a:spAutoFit/>
          </a:bodyPr>
          <a:lstStyle>
            <a:defPPr>
              <a:defRPr lang="fr-FR"/>
            </a:defPPr>
            <a:lvl1pPr>
              <a:defRPr sz="2400" b="1"/>
            </a:lvl1pPr>
          </a:lstStyle>
          <a:p>
            <a:r>
              <a:rPr lang="fr-FR" sz="3700" dirty="0">
                <a:solidFill>
                  <a:schemeClr val="accent1">
                    <a:lumMod val="50000"/>
                  </a:schemeClr>
                </a:solidFill>
              </a:rPr>
              <a:t>2S2C</a:t>
            </a: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75402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180" y="1072026"/>
            <a:ext cx="11111622" cy="5078313"/>
          </a:xfrm>
          <a:prstGeom prst="rect">
            <a:avLst/>
          </a:prstGeom>
        </p:spPr>
        <p:txBody>
          <a:bodyPr wrap="square">
            <a:spAutoFit/>
          </a:bodyPr>
          <a:lstStyle/>
          <a:p>
            <a:pPr algn="just"/>
            <a:r>
              <a:rPr lang="fr-FR" sz="2400" b="1" u="sng" dirty="0"/>
              <a:t>Préambule : </a:t>
            </a:r>
          </a:p>
          <a:p>
            <a:pPr algn="just"/>
            <a:r>
              <a:rPr lang="fr-FR" sz="2400" dirty="0"/>
              <a:t>Ce dispositif péri-éducatif sur le temps scolaire s’inscrit en complémentarité des enseignements assurés prioritairement en lien avec les enseignements (EPS pour le 2</a:t>
            </a:r>
            <a:r>
              <a:rPr lang="fr-FR" sz="2400" baseline="30000" dirty="0"/>
              <a:t>nd</a:t>
            </a:r>
            <a:r>
              <a:rPr lang="fr-FR" sz="2400" dirty="0"/>
              <a:t> degré et avec un prolongement possible dans le cadre des activités de l’Association Sportive) pour une pratique basée sur le choix et le volontariat des élèves. </a:t>
            </a:r>
          </a:p>
          <a:p>
            <a:pPr algn="just"/>
            <a:endParaRPr lang="fr-FR" sz="2400" b="1" u="sng" dirty="0"/>
          </a:p>
          <a:p>
            <a:pPr algn="just"/>
            <a:r>
              <a:rPr lang="fr-FR" sz="2400" b="1" u="sng" dirty="0"/>
              <a:t>Précautions : </a:t>
            </a:r>
          </a:p>
          <a:p>
            <a:pPr algn="just"/>
            <a:r>
              <a:rPr lang="fr-FR" sz="2400" dirty="0"/>
              <a:t>La pratique sportive envisagée dans le dispositif 2S2C ne peut être proposée à un élève identifié comme « inapte » à l’enseignement obligatoire de l’EPS.   </a:t>
            </a:r>
          </a:p>
          <a:p>
            <a:pPr algn="just"/>
            <a:endParaRPr lang="fr-FR" sz="2400" b="1" u="sng" dirty="0"/>
          </a:p>
          <a:p>
            <a:pPr algn="just"/>
            <a:r>
              <a:rPr lang="fr-FR" sz="2400" b="1" u="sng" dirty="0"/>
              <a:t>Objectif : </a:t>
            </a:r>
          </a:p>
          <a:p>
            <a:pPr algn="just"/>
            <a:r>
              <a:rPr lang="fr-FR" sz="2400" b="1" dirty="0"/>
              <a:t>« </a:t>
            </a:r>
            <a:r>
              <a:rPr lang="fr-FR" sz="2400" dirty="0"/>
              <a:t>répondre aux enjeux de remobilisation des enfants et des jeunes »</a:t>
            </a:r>
            <a:endParaRPr lang="fr-FR" sz="2400" b="1" dirty="0"/>
          </a:p>
          <a:p>
            <a:pPr algn="just"/>
            <a:endParaRPr lang="fr-FR" dirty="0"/>
          </a:p>
          <a:p>
            <a:endParaRPr lang="fr-FR" dirty="0"/>
          </a:p>
        </p:txBody>
      </p:sp>
      <p:sp>
        <p:nvSpPr>
          <p:cNvPr id="7" name="ZoneTexte 6">
            <a:extLst>
              <a:ext uri="{FF2B5EF4-FFF2-40B4-BE49-F238E27FC236}">
                <a16:creationId xmlns:a16="http://schemas.microsoft.com/office/drawing/2014/main" id="{5E5A352E-38D5-5945-B25C-05679653DAF9}"/>
              </a:ext>
            </a:extLst>
          </p:cNvPr>
          <p:cNvSpPr txBox="1"/>
          <p:nvPr/>
        </p:nvSpPr>
        <p:spPr>
          <a:xfrm>
            <a:off x="4235458" y="126550"/>
            <a:ext cx="3721083" cy="523220"/>
          </a:xfrm>
          <a:prstGeom prst="rect">
            <a:avLst/>
          </a:prstGeom>
          <a:noFill/>
        </p:spPr>
        <p:txBody>
          <a:bodyPr wrap="none" rtlCol="0">
            <a:spAutoFit/>
          </a:bodyPr>
          <a:lstStyle>
            <a:defPPr>
              <a:defRPr lang="fr-FR"/>
            </a:defPPr>
            <a:lvl1pPr>
              <a:defRPr sz="2400" b="1"/>
            </a:lvl1pPr>
          </a:lstStyle>
          <a:p>
            <a:r>
              <a:rPr lang="fr-FR" sz="2800" dirty="0"/>
              <a:t>2S2C : versant « Sport »</a:t>
            </a:r>
          </a:p>
        </p:txBody>
      </p:sp>
      <p:pic>
        <p:nvPicPr>
          <p:cNvPr id="5" name="Image 4">
            <a:extLst>
              <a:ext uri="{FF2B5EF4-FFF2-40B4-BE49-F238E27FC236}">
                <a16:creationId xmlns:a16="http://schemas.microsoft.com/office/drawing/2014/main" id="{E0C30CD6-7EF4-B44D-9E29-582E124CA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7A7B0A6A-B6F0-0F40-A7DF-C9BF81A829C0}"/>
              </a:ext>
            </a:extLst>
          </p:cNvPr>
          <p:cNvSpPr>
            <a:spLocks noGrp="1"/>
          </p:cNvSpPr>
          <p:nvPr>
            <p:ph type="sldNum" sz="quarter" idx="12"/>
          </p:nvPr>
        </p:nvSpPr>
        <p:spPr/>
        <p:txBody>
          <a:bodyPr/>
          <a:lstStyle/>
          <a:p>
            <a:fld id="{44FF2782-6B33-44F3-9206-20A7B4C288C9}" type="slidenum">
              <a:rPr lang="fr-FR" smtClean="0"/>
              <a:t>11</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56938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813" y="920986"/>
            <a:ext cx="11081234" cy="5447645"/>
          </a:xfrm>
          <a:prstGeom prst="rect">
            <a:avLst/>
          </a:prstGeom>
        </p:spPr>
        <p:txBody>
          <a:bodyPr wrap="square">
            <a:spAutoFit/>
          </a:bodyPr>
          <a:lstStyle/>
          <a:p>
            <a:pPr algn="just"/>
            <a:r>
              <a:rPr lang="fr-FR" sz="2400" b="1" u="sng" dirty="0"/>
              <a:t>Rappel du cadre</a:t>
            </a:r>
          </a:p>
          <a:p>
            <a:pPr algn="just"/>
            <a:endParaRPr lang="fr-FR" b="1" dirty="0"/>
          </a:p>
          <a:p>
            <a:pPr algn="just"/>
            <a:r>
              <a:rPr lang="fr-FR" b="1" dirty="0"/>
              <a:t>Coordination de l’offre sportive au niveau territorial dans le cadre du dispositif 2S2C </a:t>
            </a:r>
          </a:p>
          <a:p>
            <a:pPr algn="just"/>
            <a:r>
              <a:rPr lang="fr-FR" dirty="0"/>
              <a:t>La coordination de l’offre sportive dans le cadre du dispositif 2S2C d’appui à la reprise scolaire entre le mouvement sportif, les services de l’Etat et les </a:t>
            </a:r>
            <a:r>
              <a:rPr lang="fr-FR" dirty="0" err="1"/>
              <a:t>collectivités</a:t>
            </a:r>
            <a:r>
              <a:rPr lang="fr-FR" dirty="0"/>
              <a:t> territoriales est </a:t>
            </a:r>
            <a:r>
              <a:rPr lang="fr-FR" dirty="0" err="1"/>
              <a:t>effectuée</a:t>
            </a:r>
            <a:r>
              <a:rPr lang="fr-FR" dirty="0"/>
              <a:t> au </a:t>
            </a:r>
            <a:r>
              <a:rPr lang="fr-FR" b="1" dirty="0"/>
              <a:t>niveau </a:t>
            </a:r>
            <a:r>
              <a:rPr lang="fr-FR" b="1" dirty="0" err="1"/>
              <a:t>départemental</a:t>
            </a:r>
            <a:r>
              <a:rPr lang="fr-FR" dirty="0"/>
              <a:t>. </a:t>
            </a:r>
          </a:p>
          <a:p>
            <a:pPr algn="just"/>
            <a:endParaRPr lang="fr-FR" b="1" dirty="0"/>
          </a:p>
          <a:p>
            <a:pPr algn="just"/>
            <a:r>
              <a:rPr lang="fr-FR" b="1" dirty="0"/>
              <a:t>Cette coordination est </a:t>
            </a:r>
            <a:r>
              <a:rPr lang="fr-FR" b="1" dirty="0" err="1"/>
              <a:t>confiée</a:t>
            </a:r>
            <a:r>
              <a:rPr lang="fr-FR" b="1" dirty="0"/>
              <a:t> au « groupe d’appui </a:t>
            </a:r>
            <a:r>
              <a:rPr lang="fr-FR" b="1" dirty="0" err="1"/>
              <a:t>départemental</a:t>
            </a:r>
            <a:r>
              <a:rPr lang="fr-FR" b="1" dirty="0"/>
              <a:t> » (GAD), </a:t>
            </a:r>
            <a:endParaRPr lang="fr-FR" dirty="0"/>
          </a:p>
          <a:p>
            <a:pPr algn="just"/>
            <a:r>
              <a:rPr lang="fr-FR" dirty="0"/>
              <a:t>structure existante1 actuellement </a:t>
            </a:r>
            <a:r>
              <a:rPr lang="fr-FR" dirty="0" err="1"/>
              <a:t>pilotée</a:t>
            </a:r>
            <a:r>
              <a:rPr lang="fr-FR" dirty="0"/>
              <a:t> par les services </a:t>
            </a:r>
            <a:r>
              <a:rPr lang="fr-FR" dirty="0" err="1"/>
              <a:t>académiques</a:t>
            </a:r>
            <a:r>
              <a:rPr lang="fr-FR" dirty="0"/>
              <a:t> et </a:t>
            </a:r>
            <a:r>
              <a:rPr lang="fr-FR" dirty="0" err="1"/>
              <a:t>préfectoraux</a:t>
            </a:r>
            <a:r>
              <a:rPr lang="fr-FR" dirty="0"/>
              <a:t>, garantissant ainsi une mise en œuvre </a:t>
            </a:r>
            <a:r>
              <a:rPr lang="fr-FR" dirty="0" err="1"/>
              <a:t>opérationnelle</a:t>
            </a:r>
            <a:r>
              <a:rPr lang="fr-FR" dirty="0"/>
              <a:t> rapide à compter du 11 mai 2020. </a:t>
            </a:r>
          </a:p>
          <a:p>
            <a:pPr algn="just"/>
            <a:r>
              <a:rPr lang="fr-FR" dirty="0"/>
              <a:t>La </a:t>
            </a:r>
            <a:r>
              <a:rPr lang="fr-FR" b="1" dirty="0"/>
              <a:t>composition </a:t>
            </a:r>
            <a:r>
              <a:rPr lang="fr-FR" dirty="0"/>
              <a:t>du GAD est </a:t>
            </a:r>
            <a:r>
              <a:rPr lang="fr-FR" dirty="0" err="1"/>
              <a:t>renforcée</a:t>
            </a:r>
            <a:r>
              <a:rPr lang="fr-FR" dirty="0"/>
              <a:t> pour </a:t>
            </a:r>
            <a:r>
              <a:rPr lang="fr-FR" dirty="0" err="1"/>
              <a:t>répondre</a:t>
            </a:r>
            <a:r>
              <a:rPr lang="fr-FR" dirty="0"/>
              <a:t> rapidement aux besoins </a:t>
            </a:r>
            <a:r>
              <a:rPr lang="fr-FR" dirty="0" err="1"/>
              <a:t>identifiés</a:t>
            </a:r>
            <a:r>
              <a:rPr lang="fr-FR" dirty="0"/>
              <a:t> par le dispositif d’appui à la reprise scolaire par le sport et garantir la </a:t>
            </a:r>
            <a:r>
              <a:rPr lang="fr-FR" dirty="0" err="1"/>
              <a:t>représentation</a:t>
            </a:r>
            <a:r>
              <a:rPr lang="fr-FR" dirty="0"/>
              <a:t> de tous les acteurs. Le GAD, pour son fonctionnement optimal, doit comprendre outre l’Inspecteur d’</a:t>
            </a:r>
            <a:r>
              <a:rPr lang="fr-FR" dirty="0" err="1"/>
              <a:t>académie</a:t>
            </a:r>
            <a:r>
              <a:rPr lang="fr-FR" dirty="0"/>
              <a:t> directeur </a:t>
            </a:r>
            <a:r>
              <a:rPr lang="fr-FR" dirty="0" err="1"/>
              <a:t>académique</a:t>
            </a:r>
            <a:r>
              <a:rPr lang="fr-FR" dirty="0"/>
              <a:t> des services de l’Education nationale (IA-DASEN) ou son </a:t>
            </a:r>
            <a:r>
              <a:rPr lang="fr-FR" dirty="0" err="1"/>
              <a:t>représentant</a:t>
            </a:r>
            <a:r>
              <a:rPr lang="fr-FR" dirty="0"/>
              <a:t> et le Directeur </a:t>
            </a:r>
            <a:r>
              <a:rPr lang="fr-FR" dirty="0" err="1"/>
              <a:t>départemental</a:t>
            </a:r>
            <a:r>
              <a:rPr lang="fr-FR" dirty="0"/>
              <a:t> de la </a:t>
            </a:r>
            <a:r>
              <a:rPr lang="fr-FR" dirty="0" err="1"/>
              <a:t>cohésion</a:t>
            </a:r>
            <a:r>
              <a:rPr lang="fr-FR" dirty="0"/>
              <a:t> sociale (DDCSPP) ou son </a:t>
            </a:r>
            <a:r>
              <a:rPr lang="fr-FR" dirty="0" err="1"/>
              <a:t>représentant</a:t>
            </a:r>
            <a:r>
              <a:rPr lang="fr-FR" dirty="0"/>
              <a:t> : </a:t>
            </a:r>
          </a:p>
          <a:p>
            <a:pPr algn="just"/>
            <a:r>
              <a:rPr lang="fr-FR" dirty="0"/>
              <a:t>-  Un </a:t>
            </a:r>
            <a:r>
              <a:rPr lang="fr-FR" dirty="0" err="1"/>
              <a:t>représentant</a:t>
            </a:r>
            <a:r>
              <a:rPr lang="fr-FR" dirty="0"/>
              <a:t> du Comité </a:t>
            </a:r>
            <a:r>
              <a:rPr lang="fr-FR" dirty="0" err="1"/>
              <a:t>départemental</a:t>
            </a:r>
            <a:r>
              <a:rPr lang="fr-FR" dirty="0"/>
              <a:t> Olympique et Sportif (CDOS) </a:t>
            </a:r>
          </a:p>
          <a:p>
            <a:pPr algn="just"/>
            <a:r>
              <a:rPr lang="fr-FR" dirty="0"/>
              <a:t>-  Un </a:t>
            </a:r>
            <a:r>
              <a:rPr lang="fr-FR" dirty="0" err="1"/>
              <a:t>référent</a:t>
            </a:r>
            <a:r>
              <a:rPr lang="fr-FR" dirty="0"/>
              <a:t> de l’USEP </a:t>
            </a:r>
          </a:p>
          <a:p>
            <a:pPr algn="just"/>
            <a:r>
              <a:rPr lang="fr-FR" dirty="0"/>
              <a:t>-  Un </a:t>
            </a:r>
            <a:r>
              <a:rPr lang="fr-FR" dirty="0" err="1"/>
              <a:t>référent</a:t>
            </a:r>
            <a:r>
              <a:rPr lang="fr-FR" dirty="0"/>
              <a:t> de l’UNSS </a:t>
            </a:r>
          </a:p>
          <a:p>
            <a:pPr algn="just"/>
            <a:r>
              <a:rPr lang="fr-FR" dirty="0"/>
              <a:t>-  Un </a:t>
            </a:r>
            <a:r>
              <a:rPr lang="fr-FR" dirty="0" err="1"/>
              <a:t>représentant</a:t>
            </a:r>
            <a:r>
              <a:rPr lang="fr-FR" dirty="0"/>
              <a:t> de l’Association </a:t>
            </a:r>
            <a:r>
              <a:rPr lang="fr-FR" dirty="0" err="1"/>
              <a:t>départementale</a:t>
            </a:r>
            <a:r>
              <a:rPr lang="fr-FR" dirty="0"/>
              <a:t> des maires de France </a:t>
            </a:r>
          </a:p>
          <a:p>
            <a:pPr algn="just"/>
            <a:r>
              <a:rPr lang="fr-FR" b="1" dirty="0"/>
              <a:t>Les CDOS et les </a:t>
            </a:r>
            <a:r>
              <a:rPr lang="fr-FR" b="1" dirty="0" err="1"/>
              <a:t>référents</a:t>
            </a:r>
            <a:r>
              <a:rPr lang="fr-FR" b="1" dirty="0"/>
              <a:t> USEP et UNSS constituent les contacts </a:t>
            </a:r>
            <a:r>
              <a:rPr lang="fr-FR" b="1" dirty="0" err="1"/>
              <a:t>privilégiés</a:t>
            </a:r>
            <a:r>
              <a:rPr lang="fr-FR" b="1" dirty="0"/>
              <a:t> des clubs et </a:t>
            </a:r>
            <a:r>
              <a:rPr lang="fr-FR" b="1" dirty="0" err="1"/>
              <a:t>fédérations</a:t>
            </a:r>
            <a:r>
              <a:rPr lang="fr-FR" b="1" dirty="0"/>
              <a:t> sportives </a:t>
            </a:r>
            <a:r>
              <a:rPr lang="fr-FR" b="1" dirty="0" err="1"/>
              <a:t>agréées</a:t>
            </a:r>
            <a:r>
              <a:rPr lang="fr-FR" b="1" dirty="0"/>
              <a:t> dans le cadre de la mise en œuvre du dispositif 2S2C. </a:t>
            </a:r>
            <a:endParaRPr lang="fr-FR" dirty="0"/>
          </a:p>
        </p:txBody>
      </p:sp>
      <p:pic>
        <p:nvPicPr>
          <p:cNvPr id="6" name="Image 5">
            <a:extLst>
              <a:ext uri="{FF2B5EF4-FFF2-40B4-BE49-F238E27FC236}">
                <a16:creationId xmlns:a16="http://schemas.microsoft.com/office/drawing/2014/main" id="{2C45765E-8FB4-5347-A0C8-5518A219F5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7" name="ZoneTexte 6">
            <a:extLst>
              <a:ext uri="{FF2B5EF4-FFF2-40B4-BE49-F238E27FC236}">
                <a16:creationId xmlns:a16="http://schemas.microsoft.com/office/drawing/2014/main" id="{54DC3E93-CE87-AB40-8784-8CFB2AF2241F}"/>
              </a:ext>
            </a:extLst>
          </p:cNvPr>
          <p:cNvSpPr txBox="1"/>
          <p:nvPr/>
        </p:nvSpPr>
        <p:spPr>
          <a:xfrm>
            <a:off x="4235458" y="126550"/>
            <a:ext cx="3721083" cy="523220"/>
          </a:xfrm>
          <a:prstGeom prst="rect">
            <a:avLst/>
          </a:prstGeom>
          <a:noFill/>
        </p:spPr>
        <p:txBody>
          <a:bodyPr wrap="none" rtlCol="0">
            <a:spAutoFit/>
          </a:bodyPr>
          <a:lstStyle>
            <a:defPPr>
              <a:defRPr lang="fr-FR"/>
            </a:defPPr>
            <a:lvl1pPr>
              <a:defRPr sz="2400" b="1"/>
            </a:lvl1pPr>
          </a:lstStyle>
          <a:p>
            <a:r>
              <a:rPr lang="fr-FR" sz="2800" dirty="0"/>
              <a:t>2S2C : versant « Sport »</a:t>
            </a:r>
          </a:p>
        </p:txBody>
      </p:sp>
      <p:sp>
        <p:nvSpPr>
          <p:cNvPr id="2" name="Espace réservé du numéro de diapositive 1">
            <a:extLst>
              <a:ext uri="{FF2B5EF4-FFF2-40B4-BE49-F238E27FC236}">
                <a16:creationId xmlns:a16="http://schemas.microsoft.com/office/drawing/2014/main" id="{CC82C9A1-75A6-FB40-9437-89D5319BA0EF}"/>
              </a:ext>
            </a:extLst>
          </p:cNvPr>
          <p:cNvSpPr>
            <a:spLocks noGrp="1"/>
          </p:cNvSpPr>
          <p:nvPr>
            <p:ph type="sldNum" sz="quarter" idx="12"/>
          </p:nvPr>
        </p:nvSpPr>
        <p:spPr/>
        <p:txBody>
          <a:bodyPr/>
          <a:lstStyle/>
          <a:p>
            <a:fld id="{44FF2782-6B33-44F3-9206-20A7B4C288C9}" type="slidenum">
              <a:rPr lang="fr-FR" smtClean="0"/>
              <a:t>12</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16162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75578" y="1072683"/>
            <a:ext cx="9718921" cy="461665"/>
          </a:xfrm>
          <a:prstGeom prst="rect">
            <a:avLst/>
          </a:prstGeom>
          <a:noFill/>
        </p:spPr>
        <p:txBody>
          <a:bodyPr wrap="square" rtlCol="0">
            <a:spAutoFit/>
          </a:bodyPr>
          <a:lstStyle/>
          <a:p>
            <a:r>
              <a:rPr lang="fr-FR" sz="2400" dirty="0"/>
              <a:t>Articulations possibles avec les autres composantes du dispositif </a:t>
            </a:r>
          </a:p>
        </p:txBody>
      </p:sp>
      <p:sp>
        <p:nvSpPr>
          <p:cNvPr id="4" name="Rectangle 3"/>
          <p:cNvSpPr/>
          <p:nvPr/>
        </p:nvSpPr>
        <p:spPr>
          <a:xfrm>
            <a:off x="775578" y="1536570"/>
            <a:ext cx="11111622" cy="4801314"/>
          </a:xfrm>
          <a:prstGeom prst="rect">
            <a:avLst/>
          </a:prstGeom>
        </p:spPr>
        <p:txBody>
          <a:bodyPr wrap="square">
            <a:spAutoFit/>
          </a:bodyPr>
          <a:lstStyle/>
          <a:p>
            <a:endParaRPr lang="fr-FR" dirty="0"/>
          </a:p>
          <a:p>
            <a:r>
              <a:rPr lang="fr-FR" sz="2400" b="1" dirty="0"/>
              <a:t>Notions interdisciplinaires : </a:t>
            </a:r>
          </a:p>
          <a:p>
            <a:endParaRPr lang="fr-FR" sz="2400" b="1" dirty="0"/>
          </a:p>
          <a:p>
            <a:r>
              <a:rPr lang="fr-FR" sz="2400" dirty="0"/>
              <a:t>Santé : identifier les indicateurs de santé sous ses différents versants par le truchement de la pratique physique </a:t>
            </a:r>
          </a:p>
          <a:p>
            <a:endParaRPr lang="fr-FR" sz="2400" dirty="0"/>
          </a:p>
          <a:p>
            <a:r>
              <a:rPr lang="fr-FR" sz="2400" dirty="0"/>
              <a:t>EDD-SI : observer la nature et l’impact de l’activité humaine sur les environnements sensibles (pratique de randonnée)</a:t>
            </a:r>
          </a:p>
          <a:p>
            <a:endParaRPr lang="fr-FR" sz="2400" dirty="0"/>
          </a:p>
          <a:p>
            <a:r>
              <a:rPr lang="fr-FR" sz="2400" dirty="0"/>
              <a:t>Culture : comprendre l’origine historique des pratiques physiques</a:t>
            </a:r>
          </a:p>
          <a:p>
            <a:endParaRPr lang="fr-FR" sz="2400" dirty="0"/>
          </a:p>
          <a:p>
            <a:r>
              <a:rPr lang="fr-FR" sz="2400" dirty="0"/>
              <a:t>Civisme : explorer les droits et devoirs du pratiquant citoyen, le rapport à la règle et les vertus éducatives associées à la pratique physique. </a:t>
            </a:r>
          </a:p>
        </p:txBody>
      </p:sp>
      <p:pic>
        <p:nvPicPr>
          <p:cNvPr id="5" name="Image 4">
            <a:extLst>
              <a:ext uri="{FF2B5EF4-FFF2-40B4-BE49-F238E27FC236}">
                <a16:creationId xmlns:a16="http://schemas.microsoft.com/office/drawing/2014/main" id="{4FDDE90A-6A95-F140-8139-9F0D3B8C8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6" name="ZoneTexte 5">
            <a:extLst>
              <a:ext uri="{FF2B5EF4-FFF2-40B4-BE49-F238E27FC236}">
                <a16:creationId xmlns:a16="http://schemas.microsoft.com/office/drawing/2014/main" id="{F8030529-E6FA-B746-9418-B722C66DFF54}"/>
              </a:ext>
            </a:extLst>
          </p:cNvPr>
          <p:cNvSpPr txBox="1"/>
          <p:nvPr/>
        </p:nvSpPr>
        <p:spPr>
          <a:xfrm>
            <a:off x="4235458" y="126550"/>
            <a:ext cx="3721083" cy="523220"/>
          </a:xfrm>
          <a:prstGeom prst="rect">
            <a:avLst/>
          </a:prstGeom>
          <a:noFill/>
        </p:spPr>
        <p:txBody>
          <a:bodyPr wrap="none" rtlCol="0">
            <a:spAutoFit/>
          </a:bodyPr>
          <a:lstStyle>
            <a:defPPr>
              <a:defRPr lang="fr-FR"/>
            </a:defPPr>
            <a:lvl1pPr>
              <a:defRPr sz="2400" b="1"/>
            </a:lvl1pPr>
          </a:lstStyle>
          <a:p>
            <a:r>
              <a:rPr lang="fr-FR" sz="2800" dirty="0"/>
              <a:t>2S2C : versant « Sport »</a:t>
            </a:r>
          </a:p>
        </p:txBody>
      </p:sp>
      <p:sp>
        <p:nvSpPr>
          <p:cNvPr id="2" name="Espace réservé du numéro de diapositive 1">
            <a:extLst>
              <a:ext uri="{FF2B5EF4-FFF2-40B4-BE49-F238E27FC236}">
                <a16:creationId xmlns:a16="http://schemas.microsoft.com/office/drawing/2014/main" id="{9848ACB9-643B-4547-99FA-934C8027AB9F}"/>
              </a:ext>
            </a:extLst>
          </p:cNvPr>
          <p:cNvSpPr>
            <a:spLocks noGrp="1"/>
          </p:cNvSpPr>
          <p:nvPr>
            <p:ph type="sldNum" sz="quarter" idx="12"/>
          </p:nvPr>
        </p:nvSpPr>
        <p:spPr/>
        <p:txBody>
          <a:bodyPr/>
          <a:lstStyle/>
          <a:p>
            <a:fld id="{44FF2782-6B33-44F3-9206-20A7B4C288C9}" type="slidenum">
              <a:rPr lang="fr-FR" smtClean="0"/>
              <a:t>13</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65451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6243" y="1271706"/>
            <a:ext cx="2752677" cy="461665"/>
          </a:xfrm>
          <a:prstGeom prst="rect">
            <a:avLst/>
          </a:prstGeom>
          <a:noFill/>
        </p:spPr>
        <p:txBody>
          <a:bodyPr wrap="none" rtlCol="0">
            <a:spAutoFit/>
          </a:bodyPr>
          <a:lstStyle>
            <a:defPPr>
              <a:defRPr lang="fr-FR"/>
            </a:defPPr>
            <a:lvl1pPr>
              <a:defRPr sz="2400" b="1"/>
            </a:lvl1pPr>
          </a:lstStyle>
          <a:p>
            <a:r>
              <a:rPr lang="fr-FR" dirty="0"/>
              <a:t>Exemples d’activités</a:t>
            </a:r>
          </a:p>
        </p:txBody>
      </p:sp>
      <p:sp>
        <p:nvSpPr>
          <p:cNvPr id="4" name="Rectangle 3"/>
          <p:cNvSpPr/>
          <p:nvPr/>
        </p:nvSpPr>
        <p:spPr>
          <a:xfrm>
            <a:off x="491265" y="1808377"/>
            <a:ext cx="11209468" cy="4293483"/>
          </a:xfrm>
          <a:prstGeom prst="rect">
            <a:avLst/>
          </a:prstGeom>
        </p:spPr>
        <p:txBody>
          <a:bodyPr wrap="square">
            <a:spAutoFit/>
          </a:bodyPr>
          <a:lstStyle/>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Danse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Randonnées (à pied, en vélo)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Parcours d’orientation sans matériel ;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Exercices physiques sans accessoire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Yoga, stretching ;</a:t>
            </a:r>
          </a:p>
          <a:p>
            <a:pPr marL="342900" indent="-342900" algn="just">
              <a:spcAft>
                <a:spcPts val="1000"/>
              </a:spcAft>
              <a:buFont typeface="Arial" panose="020B0604020202020204" pitchFamily="34" charset="0"/>
              <a:buChar char="•"/>
            </a:pPr>
            <a:r>
              <a:rPr lang="fr-FR" dirty="0" err="1">
                <a:latin typeface="Arial" panose="020B0604020202020204" pitchFamily="34" charset="0"/>
                <a:ea typeface="Calibri" panose="020F0502020204030204" pitchFamily="34" charset="0"/>
                <a:cs typeface="Arial" panose="020B0604020202020204" pitchFamily="34" charset="0"/>
              </a:rPr>
              <a:t>Slackeline</a:t>
            </a:r>
            <a:r>
              <a:rPr lang="fr-FR" dirty="0">
                <a:latin typeface="Arial" panose="020B0604020202020204" pitchFamily="34" charset="0"/>
                <a:ea typeface="Calibri" panose="020F0502020204030204" pitchFamily="34" charset="0"/>
                <a:cs typeface="Arial" panose="020B0604020202020204" pitchFamily="34" charset="0"/>
              </a:rPr>
              <a:t>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Renforcement musculaire avec poids de corps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Cirque avec le matériel de l’élève (sans échange)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Pétanque dès lors que les élèves disposent de lingette de nettoyage ;</a:t>
            </a:r>
          </a:p>
          <a:p>
            <a:pPr marL="342900" indent="-342900" algn="just">
              <a:spcAft>
                <a:spcPts val="1000"/>
              </a:spcAft>
              <a:buFont typeface="Arial" panose="020B060402020202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Liste des APSA en conformité avec le protocole sanitaire Mouvement sportif (Guide d’accompagnement de reprise des activités sportives). Ministère des sports-CNOSF-France Paralympique.</a:t>
            </a:r>
          </a:p>
        </p:txBody>
      </p:sp>
      <p:pic>
        <p:nvPicPr>
          <p:cNvPr id="5" name="Image 4">
            <a:extLst>
              <a:ext uri="{FF2B5EF4-FFF2-40B4-BE49-F238E27FC236}">
                <a16:creationId xmlns:a16="http://schemas.microsoft.com/office/drawing/2014/main" id="{BA8993AD-4E60-0442-B938-09EA71FD6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6" name="ZoneTexte 5">
            <a:extLst>
              <a:ext uri="{FF2B5EF4-FFF2-40B4-BE49-F238E27FC236}">
                <a16:creationId xmlns:a16="http://schemas.microsoft.com/office/drawing/2014/main" id="{B10737AF-5DBA-6646-9394-90224DCB5A50}"/>
              </a:ext>
            </a:extLst>
          </p:cNvPr>
          <p:cNvSpPr txBox="1"/>
          <p:nvPr/>
        </p:nvSpPr>
        <p:spPr>
          <a:xfrm>
            <a:off x="4235458" y="126550"/>
            <a:ext cx="3721083" cy="523220"/>
          </a:xfrm>
          <a:prstGeom prst="rect">
            <a:avLst/>
          </a:prstGeom>
          <a:noFill/>
        </p:spPr>
        <p:txBody>
          <a:bodyPr wrap="none" rtlCol="0">
            <a:spAutoFit/>
          </a:bodyPr>
          <a:lstStyle>
            <a:defPPr>
              <a:defRPr lang="fr-FR"/>
            </a:defPPr>
            <a:lvl1pPr>
              <a:defRPr sz="2400" b="1"/>
            </a:lvl1pPr>
          </a:lstStyle>
          <a:p>
            <a:r>
              <a:rPr lang="fr-FR" sz="2800" dirty="0"/>
              <a:t>2S2C : versant « Sport »</a:t>
            </a: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99346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749" y="144258"/>
            <a:ext cx="10515600" cy="487803"/>
          </a:xfrm>
        </p:spPr>
        <p:txBody>
          <a:bodyPr>
            <a:normAutofit/>
          </a:bodyPr>
          <a:lstStyle/>
          <a:p>
            <a:pPr algn="ctr"/>
            <a:r>
              <a:rPr lang="fr-FR" sz="2800" b="1" dirty="0">
                <a:latin typeface="+mn-lt"/>
              </a:rPr>
              <a:t>« 2S2C » : versant Santé</a:t>
            </a:r>
            <a:endParaRPr lang="fr-FR" sz="2800" dirty="0">
              <a:latin typeface="+mn-lt"/>
            </a:endParaRPr>
          </a:p>
        </p:txBody>
      </p:sp>
      <p:sp>
        <p:nvSpPr>
          <p:cNvPr id="6" name="Espace réservé du contenu 5"/>
          <p:cNvSpPr>
            <a:spLocks noGrp="1"/>
          </p:cNvSpPr>
          <p:nvPr>
            <p:ph idx="1"/>
          </p:nvPr>
        </p:nvSpPr>
        <p:spPr>
          <a:xfrm>
            <a:off x="413176" y="1980592"/>
            <a:ext cx="4756232" cy="4367917"/>
          </a:xfrm>
        </p:spPr>
        <p:txBody>
          <a:bodyPr>
            <a:normAutofit/>
          </a:bodyPr>
          <a:lstStyle/>
          <a:p>
            <a:pPr marL="0" indent="0" algn="just">
              <a:spcBef>
                <a:spcPts val="0"/>
              </a:spcBef>
              <a:spcAft>
                <a:spcPts val="1200"/>
              </a:spcAft>
              <a:buNone/>
            </a:pPr>
            <a:r>
              <a:rPr lang="fr-FR" sz="2400" dirty="0"/>
              <a:t>Toute action ciblant les déterminants de la santé est une stratégie efficace pour diminuer les inégalités sociales de santé qui se manifestent très tôt dès l’enfance. </a:t>
            </a:r>
          </a:p>
          <a:p>
            <a:pPr marL="0" indent="0" algn="just">
              <a:spcBef>
                <a:spcPts val="0"/>
              </a:spcBef>
              <a:spcAft>
                <a:spcPts val="1200"/>
              </a:spcAft>
              <a:buNone/>
            </a:pPr>
            <a:r>
              <a:rPr lang="fr-FR" sz="2400" dirty="0"/>
              <a:t>L’engagement dans une démarche d’« école promotrice de santé » inscrite dans un projet d’établissement coordonne et pérennise les 3 axes de la promotion de la santé : éducation, prévention, protection.</a:t>
            </a:r>
          </a:p>
          <a:p>
            <a:pPr>
              <a:spcBef>
                <a:spcPts val="0"/>
              </a:spcBef>
              <a:spcAft>
                <a:spcPts val="1200"/>
              </a:spcAft>
            </a:pPr>
            <a:endParaRPr lang="fr-FR" sz="2400" dirty="0"/>
          </a:p>
        </p:txBody>
      </p:sp>
      <p:pic>
        <p:nvPicPr>
          <p:cNvPr id="8" name="Image 7"/>
          <p:cNvPicPr/>
          <p:nvPr/>
        </p:nvPicPr>
        <p:blipFill rotWithShape="1">
          <a:blip r:embed="rId2">
            <a:extLst>
              <a:ext uri="{28A0092B-C50C-407E-A947-70E740481C1C}">
                <a14:useLocalDpi xmlns:a14="http://schemas.microsoft.com/office/drawing/2010/main" val="0"/>
              </a:ext>
            </a:extLst>
          </a:blip>
          <a:srcRect l="13535" r="7517"/>
          <a:stretch/>
        </p:blipFill>
        <p:spPr>
          <a:xfrm>
            <a:off x="5834549" y="1121664"/>
            <a:ext cx="6120384" cy="5226845"/>
          </a:xfrm>
          <a:prstGeom prst="rect">
            <a:avLst/>
          </a:prstGeom>
        </p:spPr>
      </p:pic>
      <p:sp>
        <p:nvSpPr>
          <p:cNvPr id="7" name="ZoneTexte 6"/>
          <p:cNvSpPr txBox="1"/>
          <p:nvPr/>
        </p:nvSpPr>
        <p:spPr>
          <a:xfrm>
            <a:off x="6389511" y="6348509"/>
            <a:ext cx="5565422" cy="307777"/>
          </a:xfrm>
          <a:prstGeom prst="rect">
            <a:avLst/>
          </a:prstGeom>
          <a:noFill/>
        </p:spPr>
        <p:txBody>
          <a:bodyPr wrap="square" rtlCol="0">
            <a:spAutoFit/>
          </a:bodyPr>
          <a:lstStyle/>
          <a:p>
            <a:r>
              <a:rPr lang="fr-FR" sz="1400" i="1" dirty="0"/>
              <a:t>Référence : Vadémécum de l’ecole promotrice de santé - Dgesco 2019</a:t>
            </a:r>
          </a:p>
        </p:txBody>
      </p:sp>
      <p:sp>
        <p:nvSpPr>
          <p:cNvPr id="3" name="Rectangle 2">
            <a:extLst>
              <a:ext uri="{FF2B5EF4-FFF2-40B4-BE49-F238E27FC236}">
                <a16:creationId xmlns:a16="http://schemas.microsoft.com/office/drawing/2014/main" id="{5EC4D941-6FA4-9D43-A1AA-4BAE94F55EB3}"/>
              </a:ext>
            </a:extLst>
          </p:cNvPr>
          <p:cNvSpPr/>
          <p:nvPr/>
        </p:nvSpPr>
        <p:spPr>
          <a:xfrm>
            <a:off x="413176" y="1212840"/>
            <a:ext cx="6991016" cy="461665"/>
          </a:xfrm>
          <a:prstGeom prst="rect">
            <a:avLst/>
          </a:prstGeom>
        </p:spPr>
        <p:txBody>
          <a:bodyPr wrap="none">
            <a:spAutoFit/>
          </a:bodyPr>
          <a:lstStyle/>
          <a:p>
            <a:r>
              <a:rPr lang="fr-FR" sz="2400" b="1" dirty="0"/>
              <a:t>Les Activités d’éducation et de promotion  de la santé</a:t>
            </a:r>
            <a:endParaRPr lang="fr-FR" sz="2400" dirty="0"/>
          </a:p>
        </p:txBody>
      </p:sp>
      <p:pic>
        <p:nvPicPr>
          <p:cNvPr id="9" name="Image 8">
            <a:extLst>
              <a:ext uri="{FF2B5EF4-FFF2-40B4-BE49-F238E27FC236}">
                <a16:creationId xmlns:a16="http://schemas.microsoft.com/office/drawing/2014/main" id="{C57ECBAF-8AE8-EE4C-B34B-B5B89B9BA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4" name="Espace réservé du numéro de diapositive 3">
            <a:extLst>
              <a:ext uri="{FF2B5EF4-FFF2-40B4-BE49-F238E27FC236}">
                <a16:creationId xmlns:a16="http://schemas.microsoft.com/office/drawing/2014/main" id="{49921880-4139-6744-AD31-977A845FFF66}"/>
              </a:ext>
            </a:extLst>
          </p:cNvPr>
          <p:cNvSpPr>
            <a:spLocks noGrp="1"/>
          </p:cNvSpPr>
          <p:nvPr>
            <p:ph type="sldNum" sz="quarter" idx="12"/>
          </p:nvPr>
        </p:nvSpPr>
        <p:spPr/>
        <p:txBody>
          <a:bodyPr/>
          <a:lstStyle/>
          <a:p>
            <a:fld id="{44FF2782-6B33-44F3-9206-20A7B4C288C9}" type="slidenum">
              <a:rPr lang="fr-FR" smtClean="0"/>
              <a:t>15</a:t>
            </a:fld>
            <a:endParaRPr lang="fr-FR"/>
          </a:p>
        </p:txBody>
      </p:sp>
      <p:sp>
        <p:nvSpPr>
          <p:cNvPr id="11"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95750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81075" y="2680940"/>
            <a:ext cx="2318738" cy="3710797"/>
          </a:xfrm>
        </p:spPr>
        <p:txBody>
          <a:bodyPr>
            <a:normAutofit/>
          </a:bodyPr>
          <a:lstStyle/>
          <a:p>
            <a:pPr marL="0" indent="0">
              <a:buNone/>
            </a:pPr>
            <a:r>
              <a:rPr lang="fr-FR" sz="2000" dirty="0"/>
              <a:t>L’OMS propose une liste de 10 compétences impliquées dans la capacité de faire face aux évènements de la vie. Elles sont présentées par paires complémentaires comme suit dans le tableau.</a:t>
            </a:r>
          </a:p>
        </p:txBody>
      </p:sp>
      <p:pic>
        <p:nvPicPr>
          <p:cNvPr id="8" name="Image 7"/>
          <p:cNvPicPr/>
          <p:nvPr/>
        </p:nvPicPr>
        <p:blipFill rotWithShape="1">
          <a:blip r:embed="rId2">
            <a:extLst>
              <a:ext uri="{28A0092B-C50C-407E-A947-70E740481C1C}">
                <a14:useLocalDpi xmlns:a14="http://schemas.microsoft.com/office/drawing/2010/main" val="0"/>
              </a:ext>
            </a:extLst>
          </a:blip>
          <a:srcRect l="2437" r="4253"/>
          <a:stretch/>
        </p:blipFill>
        <p:spPr>
          <a:xfrm>
            <a:off x="2267712" y="1111280"/>
            <a:ext cx="9924288" cy="5661376"/>
          </a:xfrm>
          <a:prstGeom prst="rect">
            <a:avLst/>
          </a:prstGeom>
        </p:spPr>
      </p:pic>
      <p:sp>
        <p:nvSpPr>
          <p:cNvPr id="5" name="Rectangle 4">
            <a:extLst>
              <a:ext uri="{FF2B5EF4-FFF2-40B4-BE49-F238E27FC236}">
                <a16:creationId xmlns:a16="http://schemas.microsoft.com/office/drawing/2014/main" id="{F5DF8331-E00C-7148-BEAB-5C31802CF306}"/>
              </a:ext>
            </a:extLst>
          </p:cNvPr>
          <p:cNvSpPr/>
          <p:nvPr/>
        </p:nvSpPr>
        <p:spPr>
          <a:xfrm>
            <a:off x="181075" y="981059"/>
            <a:ext cx="2476781" cy="1569660"/>
          </a:xfrm>
          <a:prstGeom prst="rect">
            <a:avLst/>
          </a:prstGeom>
        </p:spPr>
        <p:txBody>
          <a:bodyPr wrap="square">
            <a:spAutoFit/>
          </a:bodyPr>
          <a:lstStyle/>
          <a:p>
            <a:r>
              <a:rPr lang="fr-FR" sz="2400" b="1" dirty="0"/>
              <a:t>Les Activités d’éducation et de promotion  de la santé</a:t>
            </a:r>
            <a:endParaRPr lang="fr-FR" sz="2400" dirty="0"/>
          </a:p>
        </p:txBody>
      </p:sp>
      <p:pic>
        <p:nvPicPr>
          <p:cNvPr id="7" name="Image 6">
            <a:extLst>
              <a:ext uri="{FF2B5EF4-FFF2-40B4-BE49-F238E27FC236}">
                <a16:creationId xmlns:a16="http://schemas.microsoft.com/office/drawing/2014/main" id="{26624666-0343-2541-84B8-6E3EE504E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9" name="Titre 1">
            <a:extLst>
              <a:ext uri="{FF2B5EF4-FFF2-40B4-BE49-F238E27FC236}">
                <a16:creationId xmlns:a16="http://schemas.microsoft.com/office/drawing/2014/main" id="{D2E0F9AD-54E0-F04B-8792-4F00CB48E2E1}"/>
              </a:ext>
            </a:extLst>
          </p:cNvPr>
          <p:cNvSpPr>
            <a:spLocks noGrp="1"/>
          </p:cNvSpPr>
          <p:nvPr>
            <p:ph type="title"/>
          </p:nvPr>
        </p:nvSpPr>
        <p:spPr>
          <a:xfrm>
            <a:off x="576749" y="144258"/>
            <a:ext cx="10515600" cy="487803"/>
          </a:xfrm>
        </p:spPr>
        <p:txBody>
          <a:bodyPr>
            <a:normAutofit/>
          </a:bodyPr>
          <a:lstStyle/>
          <a:p>
            <a:pPr algn="ctr"/>
            <a:r>
              <a:rPr lang="fr-FR" sz="2800" b="1" dirty="0">
                <a:latin typeface="+mn-lt"/>
              </a:rPr>
              <a:t>« 2S2C » : versant Santé</a:t>
            </a:r>
            <a:endParaRPr lang="fr-FR" sz="2800" dirty="0">
              <a:latin typeface="+mn-lt"/>
            </a:endParaRPr>
          </a:p>
        </p:txBody>
      </p:sp>
      <p:sp>
        <p:nvSpPr>
          <p:cNvPr id="3" name="Espace réservé du numéro de diapositive 2">
            <a:extLst>
              <a:ext uri="{FF2B5EF4-FFF2-40B4-BE49-F238E27FC236}">
                <a16:creationId xmlns:a16="http://schemas.microsoft.com/office/drawing/2014/main" id="{3F65A741-FC86-0449-991E-5FB239C44F65}"/>
              </a:ext>
            </a:extLst>
          </p:cNvPr>
          <p:cNvSpPr>
            <a:spLocks noGrp="1"/>
          </p:cNvSpPr>
          <p:nvPr>
            <p:ph type="sldNum" sz="quarter" idx="12"/>
          </p:nvPr>
        </p:nvSpPr>
        <p:spPr/>
        <p:txBody>
          <a:bodyPr/>
          <a:lstStyle/>
          <a:p>
            <a:fld id="{44FF2782-6B33-44F3-9206-20A7B4C288C9}" type="slidenum">
              <a:rPr lang="fr-FR" smtClean="0"/>
              <a:t>16</a:t>
            </a:fld>
            <a:endParaRPr lang="fr-FR"/>
          </a:p>
        </p:txBody>
      </p:sp>
    </p:spTree>
    <p:extLst>
      <p:ext uri="{BB962C8B-B14F-4D97-AF65-F5344CB8AC3E}">
        <p14:creationId xmlns:p14="http://schemas.microsoft.com/office/powerpoint/2010/main" val="111850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2752" y="3021427"/>
            <a:ext cx="5665018" cy="2365288"/>
          </a:xfrm>
        </p:spPr>
        <p:txBody>
          <a:bodyPr>
            <a:noAutofit/>
          </a:bodyPr>
          <a:lstStyle/>
          <a:p>
            <a:pPr>
              <a:spcBef>
                <a:spcPts val="0"/>
              </a:spcBef>
              <a:spcAft>
                <a:spcPts val="600"/>
              </a:spcAft>
            </a:pPr>
            <a:r>
              <a:rPr lang="fr-FR" sz="2000" dirty="0"/>
              <a:t>Que mange-t-on ?</a:t>
            </a:r>
          </a:p>
          <a:p>
            <a:pPr>
              <a:spcBef>
                <a:spcPts val="0"/>
              </a:spcBef>
              <a:spcAft>
                <a:spcPts val="600"/>
              </a:spcAft>
            </a:pPr>
            <a:r>
              <a:rPr lang="fr-FR" sz="2000" dirty="0"/>
              <a:t>D’où proviennent les aliments ? </a:t>
            </a:r>
          </a:p>
          <a:p>
            <a:pPr>
              <a:spcBef>
                <a:spcPts val="0"/>
              </a:spcBef>
              <a:spcAft>
                <a:spcPts val="600"/>
              </a:spcAft>
            </a:pPr>
            <a:r>
              <a:rPr lang="fr-FR" sz="2000" dirty="0"/>
              <a:t>A quoi servent les aliments ?</a:t>
            </a:r>
          </a:p>
          <a:p>
            <a:pPr>
              <a:spcBef>
                <a:spcPts val="0"/>
              </a:spcBef>
              <a:spcAft>
                <a:spcPts val="600"/>
              </a:spcAft>
            </a:pPr>
            <a:r>
              <a:rPr lang="fr-FR" sz="2000" dirty="0"/>
              <a:t>Bien manger oui mais comment ?</a:t>
            </a:r>
          </a:p>
          <a:p>
            <a:pPr>
              <a:spcBef>
                <a:spcPts val="0"/>
              </a:spcBef>
              <a:spcAft>
                <a:spcPts val="600"/>
              </a:spcAft>
            </a:pPr>
            <a:r>
              <a:rPr lang="fr-FR" sz="2000" dirty="0"/>
              <a:t>Le rôles des différents repas dans la journée ?</a:t>
            </a:r>
          </a:p>
          <a:p>
            <a:pPr>
              <a:spcBef>
                <a:spcPts val="0"/>
              </a:spcBef>
              <a:spcAft>
                <a:spcPts val="600"/>
              </a:spcAft>
            </a:pPr>
            <a:r>
              <a:rPr lang="fr-FR" sz="2000" dirty="0"/>
              <a:t>A quoi servent les étiquettes alimentaires ?</a:t>
            </a:r>
          </a:p>
          <a:p>
            <a:pPr marL="0" indent="0">
              <a:spcBef>
                <a:spcPts val="0"/>
              </a:spcBef>
              <a:spcAft>
                <a:spcPts val="600"/>
              </a:spcAft>
              <a:buNone/>
            </a:pPr>
            <a:endParaRPr lang="fr-FR" sz="2000" dirty="0"/>
          </a:p>
          <a:p>
            <a:pPr>
              <a:spcBef>
                <a:spcPts val="0"/>
              </a:spcBef>
              <a:spcAft>
                <a:spcPts val="600"/>
              </a:spcAft>
            </a:pPr>
            <a:endParaRPr lang="fr-FR" sz="2000" dirty="0"/>
          </a:p>
        </p:txBody>
      </p:sp>
      <p:sp>
        <p:nvSpPr>
          <p:cNvPr id="4" name="Rectangle 3">
            <a:extLst>
              <a:ext uri="{FF2B5EF4-FFF2-40B4-BE49-F238E27FC236}">
                <a16:creationId xmlns:a16="http://schemas.microsoft.com/office/drawing/2014/main" id="{FB70F83D-DCD6-3F43-88D3-FB70E2815DD4}"/>
              </a:ext>
            </a:extLst>
          </p:cNvPr>
          <p:cNvSpPr/>
          <p:nvPr/>
        </p:nvSpPr>
        <p:spPr>
          <a:xfrm>
            <a:off x="536448" y="1335696"/>
            <a:ext cx="8549640" cy="461665"/>
          </a:xfrm>
          <a:prstGeom prst="rect">
            <a:avLst/>
          </a:prstGeom>
        </p:spPr>
        <p:txBody>
          <a:bodyPr wrap="square">
            <a:spAutoFit/>
          </a:bodyPr>
          <a:lstStyle/>
          <a:p>
            <a:r>
              <a:rPr lang="fr-FR" sz="2400" b="1" dirty="0"/>
              <a:t>Action de promotion : le fonctionnement du corps humain </a:t>
            </a:r>
            <a:endParaRPr lang="fr-FR" sz="2400" dirty="0"/>
          </a:p>
        </p:txBody>
      </p:sp>
      <p:sp>
        <p:nvSpPr>
          <p:cNvPr id="5" name="Rectangle 4">
            <a:extLst>
              <a:ext uri="{FF2B5EF4-FFF2-40B4-BE49-F238E27FC236}">
                <a16:creationId xmlns:a16="http://schemas.microsoft.com/office/drawing/2014/main" id="{B6ABABB1-5CAD-B745-AE16-32E6F67C5652}"/>
              </a:ext>
            </a:extLst>
          </p:cNvPr>
          <p:cNvSpPr/>
          <p:nvPr/>
        </p:nvSpPr>
        <p:spPr>
          <a:xfrm>
            <a:off x="536448" y="1812001"/>
            <a:ext cx="11301984" cy="1015663"/>
          </a:xfrm>
          <a:prstGeom prst="rect">
            <a:avLst/>
          </a:prstGeom>
        </p:spPr>
        <p:txBody>
          <a:bodyPr wrap="square">
            <a:spAutoFit/>
          </a:bodyPr>
          <a:lstStyle/>
          <a:p>
            <a:pPr algn="just">
              <a:spcAft>
                <a:spcPts val="600"/>
              </a:spcAft>
            </a:pPr>
            <a:r>
              <a:rPr lang="fr-FR" sz="2000" b="1" dirty="0"/>
              <a:t>Un projet sur l’alimentation </a:t>
            </a:r>
            <a:r>
              <a:rPr lang="fr-FR" sz="2000" dirty="0"/>
              <a:t>permet d’appréhender de manière plus globale les enjeux actuels des systèmes de pratiques agricoles, de production alimentaire, d’échange entre pays et de préservation de l’environnement. </a:t>
            </a:r>
            <a:endParaRPr lang="fr-FR" sz="2000" b="1" dirty="0"/>
          </a:p>
        </p:txBody>
      </p:sp>
      <p:sp>
        <p:nvSpPr>
          <p:cNvPr id="6" name="Rectangle 5">
            <a:extLst>
              <a:ext uri="{FF2B5EF4-FFF2-40B4-BE49-F238E27FC236}">
                <a16:creationId xmlns:a16="http://schemas.microsoft.com/office/drawing/2014/main" id="{BCCB64B1-5C0A-0E45-B1B1-D651066C63BD}"/>
              </a:ext>
            </a:extLst>
          </p:cNvPr>
          <p:cNvSpPr/>
          <p:nvPr/>
        </p:nvSpPr>
        <p:spPr>
          <a:xfrm>
            <a:off x="536448" y="6009763"/>
            <a:ext cx="11399520" cy="646331"/>
          </a:xfrm>
          <a:prstGeom prst="rect">
            <a:avLst/>
          </a:prstGeom>
        </p:spPr>
        <p:txBody>
          <a:bodyPr wrap="square">
            <a:spAutoFit/>
          </a:bodyPr>
          <a:lstStyle/>
          <a:p>
            <a:pPr>
              <a:spcAft>
                <a:spcPts val="600"/>
              </a:spcAft>
            </a:pPr>
            <a:r>
              <a:rPr lang="fr-FR" i="1" dirty="0"/>
              <a:t>Référence :</a:t>
            </a:r>
            <a:r>
              <a:rPr lang="fr-FR" dirty="0"/>
              <a:t>  </a:t>
            </a:r>
            <a:r>
              <a:rPr lang="fr-FR" i="1" dirty="0">
                <a:hlinkClick r:id="rId2">
                  <a:extLst>
                    <a:ext uri="{A12FA001-AC4F-418D-AE19-62706E023703}">
                      <ahyp:hlinkClr xmlns:ahyp="http://schemas.microsoft.com/office/drawing/2018/hyperlinkcolor" val="tx"/>
                    </a:ext>
                  </a:extLst>
                </a:hlinkClick>
              </a:rPr>
              <a:t>https://lesfondamentaux.reseau-canope.fr/discipline/sciences/le-fonctionnement-du-corps-humain-et-la-sante.html</a:t>
            </a:r>
            <a:endParaRPr lang="fr-FR" i="1" dirty="0"/>
          </a:p>
        </p:txBody>
      </p:sp>
      <p:sp>
        <p:nvSpPr>
          <p:cNvPr id="7" name="Rectangle 6">
            <a:extLst>
              <a:ext uri="{FF2B5EF4-FFF2-40B4-BE49-F238E27FC236}">
                <a16:creationId xmlns:a16="http://schemas.microsoft.com/office/drawing/2014/main" id="{F68C4775-6F3A-9940-9099-DFDC9B08FC30}"/>
              </a:ext>
            </a:extLst>
          </p:cNvPr>
          <p:cNvSpPr/>
          <p:nvPr/>
        </p:nvSpPr>
        <p:spPr>
          <a:xfrm>
            <a:off x="6096000" y="2905310"/>
            <a:ext cx="5665018" cy="1862048"/>
          </a:xfrm>
          <a:prstGeom prst="rect">
            <a:avLst/>
          </a:prstGeom>
        </p:spPr>
        <p:txBody>
          <a:bodyPr wrap="square">
            <a:spAutoFit/>
          </a:bodyPr>
          <a:lstStyle/>
          <a:p>
            <a:pPr marL="342900" indent="-342900">
              <a:spcBef>
                <a:spcPts val="0"/>
              </a:spcBef>
              <a:spcAft>
                <a:spcPts val="600"/>
              </a:spcAft>
              <a:buFont typeface="Arial" panose="020B0604020202020204" pitchFamily="34" charset="0"/>
              <a:buChar char="•"/>
            </a:pPr>
            <a:r>
              <a:rPr lang="fr-FR" sz="2000" dirty="0"/>
              <a:t>Avons-nous tous les mêmes besoins ?</a:t>
            </a:r>
          </a:p>
          <a:p>
            <a:pPr marL="342900" indent="-342900">
              <a:spcBef>
                <a:spcPts val="0"/>
              </a:spcBef>
              <a:spcAft>
                <a:spcPts val="600"/>
              </a:spcAft>
              <a:buFont typeface="Arial" panose="020B0604020202020204" pitchFamily="34" charset="0"/>
              <a:buChar char="•"/>
            </a:pPr>
            <a:r>
              <a:rPr lang="fr-FR" sz="2000" dirty="0"/>
              <a:t>Une alimentation spécifique pour faire du sport ? </a:t>
            </a:r>
          </a:p>
          <a:p>
            <a:pPr marL="342900" indent="-342900">
              <a:spcBef>
                <a:spcPts val="0"/>
              </a:spcBef>
              <a:spcAft>
                <a:spcPts val="600"/>
              </a:spcAft>
              <a:buFont typeface="Arial" panose="020B0604020202020204" pitchFamily="34" charset="0"/>
              <a:buChar char="•"/>
            </a:pPr>
            <a:r>
              <a:rPr lang="fr-FR" sz="2000" dirty="0"/>
              <a:t>Mange-t-on partout pareil ?</a:t>
            </a:r>
          </a:p>
          <a:p>
            <a:pPr marL="342900" indent="-342900">
              <a:spcBef>
                <a:spcPts val="0"/>
              </a:spcBef>
              <a:spcAft>
                <a:spcPts val="600"/>
              </a:spcAft>
              <a:buFont typeface="Arial" panose="020B0604020202020204" pitchFamily="34" charset="0"/>
              <a:buChar char="•"/>
            </a:pPr>
            <a:r>
              <a:rPr lang="fr-FR" sz="2000" dirty="0"/>
              <a:t>Manger responsable : éducation au développement durable.</a:t>
            </a:r>
          </a:p>
        </p:txBody>
      </p:sp>
      <p:pic>
        <p:nvPicPr>
          <p:cNvPr id="8" name="Image 7">
            <a:extLst>
              <a:ext uri="{FF2B5EF4-FFF2-40B4-BE49-F238E27FC236}">
                <a16:creationId xmlns:a16="http://schemas.microsoft.com/office/drawing/2014/main" id="{62AC4BFD-8422-A34E-B3BD-AB8301E70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12" name="Titre 1">
            <a:extLst>
              <a:ext uri="{FF2B5EF4-FFF2-40B4-BE49-F238E27FC236}">
                <a16:creationId xmlns:a16="http://schemas.microsoft.com/office/drawing/2014/main" id="{0B972F72-3FE7-594A-B2F3-6AB02214F6C5}"/>
              </a:ext>
            </a:extLst>
          </p:cNvPr>
          <p:cNvSpPr>
            <a:spLocks noGrp="1"/>
          </p:cNvSpPr>
          <p:nvPr>
            <p:ph type="title"/>
          </p:nvPr>
        </p:nvSpPr>
        <p:spPr>
          <a:xfrm>
            <a:off x="576749" y="144258"/>
            <a:ext cx="10515600" cy="487803"/>
          </a:xfrm>
        </p:spPr>
        <p:txBody>
          <a:bodyPr>
            <a:normAutofit/>
          </a:bodyPr>
          <a:lstStyle/>
          <a:p>
            <a:pPr algn="ctr"/>
            <a:r>
              <a:rPr lang="fr-FR" sz="2800" b="1" dirty="0">
                <a:latin typeface="+mn-lt"/>
              </a:rPr>
              <a:t>« 2S2C » : versant Santé</a:t>
            </a:r>
            <a:endParaRPr lang="fr-FR" sz="2800" dirty="0">
              <a:latin typeface="+mn-lt"/>
            </a:endParaRPr>
          </a:p>
        </p:txBody>
      </p:sp>
      <p:sp>
        <p:nvSpPr>
          <p:cNvPr id="2" name="Espace réservé du numéro de diapositive 1">
            <a:extLst>
              <a:ext uri="{FF2B5EF4-FFF2-40B4-BE49-F238E27FC236}">
                <a16:creationId xmlns:a16="http://schemas.microsoft.com/office/drawing/2014/main" id="{D0E54B6E-FB28-234B-AAD4-4FD547D1E446}"/>
              </a:ext>
            </a:extLst>
          </p:cNvPr>
          <p:cNvSpPr>
            <a:spLocks noGrp="1"/>
          </p:cNvSpPr>
          <p:nvPr>
            <p:ph type="sldNum" sz="quarter" idx="12"/>
          </p:nvPr>
        </p:nvSpPr>
        <p:spPr/>
        <p:txBody>
          <a:bodyPr/>
          <a:lstStyle/>
          <a:p>
            <a:fld id="{44FF2782-6B33-44F3-9206-20A7B4C288C9}" type="slidenum">
              <a:rPr lang="fr-FR" smtClean="0"/>
              <a:t>17</a:t>
            </a:fld>
            <a:endParaRPr lang="fr-FR"/>
          </a:p>
        </p:txBody>
      </p:sp>
      <p:sp>
        <p:nvSpPr>
          <p:cNvPr id="11"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71931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445" y="1938528"/>
            <a:ext cx="11029244" cy="4541293"/>
          </a:xfrm>
        </p:spPr>
        <p:txBody>
          <a:bodyPr>
            <a:normAutofit/>
          </a:bodyPr>
          <a:lstStyle/>
          <a:p>
            <a:pPr marL="0" indent="0" algn="just">
              <a:buNone/>
            </a:pPr>
            <a:r>
              <a:rPr lang="fr-FR" sz="2400" dirty="0"/>
              <a:t>Développer la maîtrise des compétences liées à la promotion de la santé fait partie des missions de l’École, au même titre que la transmission des savoirs fondamentaux. </a:t>
            </a:r>
          </a:p>
          <a:p>
            <a:pPr marL="0" indent="0" algn="just">
              <a:buNone/>
            </a:pPr>
            <a:r>
              <a:rPr lang="fr-FR" sz="2400" dirty="0"/>
              <a:t>Or, ces compétences se trouvent fréquemment mises en jeu par le vivre ensemble, la vie en société et la citoyenneté. Elles sont étroitement liées aux valeurs laïques et républicaines de l’École. </a:t>
            </a:r>
          </a:p>
          <a:p>
            <a:pPr marL="0" indent="0" algn="just">
              <a:buNone/>
            </a:pPr>
            <a:r>
              <a:rPr lang="fr-FR" sz="2400" dirty="0"/>
              <a:t>La contribution de chaque enseignant et de chaque personnel éducatif à l’éducation à la santé s’inscrit donc légitimement dans le cadre défini de sa pratique professionnelle comme le précise le référentiel* de compétences professionnelles des métiers du professorat et de l’éducation.</a:t>
            </a:r>
          </a:p>
          <a:p>
            <a:pPr marL="0" indent="0" algn="just">
              <a:buNone/>
            </a:pPr>
            <a:endParaRPr lang="fr-FR" sz="1600" i="1" dirty="0"/>
          </a:p>
          <a:p>
            <a:pPr marL="0" indent="0" algn="just">
              <a:buNone/>
            </a:pPr>
            <a:r>
              <a:rPr lang="fr-FR" sz="1600" i="1" dirty="0"/>
              <a:t>*</a:t>
            </a:r>
            <a:r>
              <a:rPr lang="fr-FR" sz="1600" i="1" dirty="0">
                <a:hlinkClick r:id="rId2"/>
              </a:rPr>
              <a:t>Référentiel des compétences professionnelles des métiers du professorat et de l’éducation</a:t>
            </a:r>
            <a:r>
              <a:rPr lang="fr-FR" sz="1600" i="1" dirty="0"/>
              <a:t>. Arrêté du 1er juillet 2013 - BOEN du 25 juillet 2013.</a:t>
            </a:r>
          </a:p>
        </p:txBody>
      </p:sp>
      <p:sp>
        <p:nvSpPr>
          <p:cNvPr id="4" name="Rectangle 3">
            <a:extLst>
              <a:ext uri="{FF2B5EF4-FFF2-40B4-BE49-F238E27FC236}">
                <a16:creationId xmlns:a16="http://schemas.microsoft.com/office/drawing/2014/main" id="{899A7FC0-A443-FE4A-9B24-6A74BC0214E4}"/>
              </a:ext>
            </a:extLst>
          </p:cNvPr>
          <p:cNvSpPr/>
          <p:nvPr/>
        </p:nvSpPr>
        <p:spPr>
          <a:xfrm>
            <a:off x="564445" y="1337755"/>
            <a:ext cx="6513322" cy="461665"/>
          </a:xfrm>
          <a:prstGeom prst="rect">
            <a:avLst/>
          </a:prstGeom>
        </p:spPr>
        <p:txBody>
          <a:bodyPr wrap="none">
            <a:spAutoFit/>
          </a:bodyPr>
          <a:lstStyle/>
          <a:p>
            <a:r>
              <a:rPr lang="fr-FR" sz="2400" b="1" dirty="0"/>
              <a:t>Activités d’éducation et de promotion de la santé</a:t>
            </a:r>
            <a:endParaRPr lang="fr-FR" sz="2400" dirty="0"/>
          </a:p>
        </p:txBody>
      </p:sp>
      <p:pic>
        <p:nvPicPr>
          <p:cNvPr id="5" name="Image 4">
            <a:extLst>
              <a:ext uri="{FF2B5EF4-FFF2-40B4-BE49-F238E27FC236}">
                <a16:creationId xmlns:a16="http://schemas.microsoft.com/office/drawing/2014/main" id="{E5426CA3-E194-9D4F-BE9B-B73C6C635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9" name="Titre 1">
            <a:extLst>
              <a:ext uri="{FF2B5EF4-FFF2-40B4-BE49-F238E27FC236}">
                <a16:creationId xmlns:a16="http://schemas.microsoft.com/office/drawing/2014/main" id="{66076144-B5E0-1B46-B495-5ABFD300F521}"/>
              </a:ext>
            </a:extLst>
          </p:cNvPr>
          <p:cNvSpPr>
            <a:spLocks noGrp="1"/>
          </p:cNvSpPr>
          <p:nvPr>
            <p:ph type="title"/>
          </p:nvPr>
        </p:nvSpPr>
        <p:spPr>
          <a:xfrm>
            <a:off x="576749" y="144258"/>
            <a:ext cx="10515600" cy="487803"/>
          </a:xfrm>
        </p:spPr>
        <p:txBody>
          <a:bodyPr>
            <a:normAutofit/>
          </a:bodyPr>
          <a:lstStyle/>
          <a:p>
            <a:pPr algn="ctr"/>
            <a:r>
              <a:rPr lang="fr-FR" sz="2800" b="1" dirty="0">
                <a:latin typeface="+mn-lt"/>
              </a:rPr>
              <a:t>« 2S2C » : versant Santé</a:t>
            </a:r>
            <a:endParaRPr lang="fr-FR" sz="2800" dirty="0">
              <a:latin typeface="+mn-lt"/>
            </a:endParaRPr>
          </a:p>
        </p:txBody>
      </p:sp>
      <p:sp>
        <p:nvSpPr>
          <p:cNvPr id="2" name="Espace réservé du numéro de diapositive 1">
            <a:extLst>
              <a:ext uri="{FF2B5EF4-FFF2-40B4-BE49-F238E27FC236}">
                <a16:creationId xmlns:a16="http://schemas.microsoft.com/office/drawing/2014/main" id="{245249C4-67AA-3845-8DEE-E19BC21D908D}"/>
              </a:ext>
            </a:extLst>
          </p:cNvPr>
          <p:cNvSpPr>
            <a:spLocks noGrp="1"/>
          </p:cNvSpPr>
          <p:nvPr>
            <p:ph type="sldNum" sz="quarter" idx="12"/>
          </p:nvPr>
        </p:nvSpPr>
        <p:spPr/>
        <p:txBody>
          <a:bodyPr/>
          <a:lstStyle/>
          <a:p>
            <a:fld id="{44FF2782-6B33-44F3-9206-20A7B4C288C9}" type="slidenum">
              <a:rPr lang="fr-FR" smtClean="0"/>
              <a:t>18</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46000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880" y="1286315"/>
            <a:ext cx="11110632" cy="5024452"/>
          </a:xfrm>
          <a:prstGeom prst="rect">
            <a:avLst/>
          </a:prstGeom>
        </p:spPr>
        <p:txBody>
          <a:bodyPr wrap="square">
            <a:spAutoFit/>
          </a:bodyPr>
          <a:lstStyle/>
          <a:p>
            <a:pPr algn="just"/>
            <a:endParaRPr lang="fr-FR" sz="2400" dirty="0"/>
          </a:p>
          <a:p>
            <a:pPr algn="just"/>
            <a:r>
              <a:rPr lang="fr-FR" sz="2400" b="1" dirty="0"/>
              <a:t>Objectifs : </a:t>
            </a:r>
          </a:p>
          <a:p>
            <a:pPr marL="285750" indent="-285750" algn="just">
              <a:spcBef>
                <a:spcPts val="600"/>
              </a:spcBef>
              <a:buFont typeface="Arial" panose="020B0604020202020204" pitchFamily="34" charset="0"/>
              <a:buChar char="•"/>
            </a:pPr>
            <a:r>
              <a:rPr lang="fr-FR" sz="2400" b="1" dirty="0"/>
              <a:t>Renouer avec la pratique artistique : FAIRE</a:t>
            </a:r>
          </a:p>
          <a:p>
            <a:pPr algn="just">
              <a:spcBef>
                <a:spcPts val="300"/>
              </a:spcBef>
            </a:pPr>
            <a:r>
              <a:rPr lang="fr-FR" sz="2400" dirty="0"/>
              <a:t>Expérimenter, produire, créer, Identifier : donner un avis argumenté sur ce que représente ou exprime une œuvre d’art.</a:t>
            </a:r>
          </a:p>
          <a:p>
            <a:pPr marL="285750" indent="-285750" algn="just">
              <a:spcBef>
                <a:spcPts val="1200"/>
              </a:spcBef>
              <a:buFont typeface="Arial" panose="020B0604020202020204" pitchFamily="34" charset="0"/>
              <a:buChar char="•"/>
            </a:pPr>
            <a:r>
              <a:rPr lang="fr-FR" sz="2400" b="1" dirty="0"/>
              <a:t>Développer l’esprit critique : EPROUVER</a:t>
            </a:r>
          </a:p>
          <a:p>
            <a:pPr algn="just">
              <a:spcBef>
                <a:spcPts val="300"/>
              </a:spcBef>
            </a:pPr>
            <a:r>
              <a:rPr lang="fr-FR" sz="2400" dirty="0"/>
              <a:t>Analyser : dégager d’une œuvre d’art, par l’observation ou l’écoute, ses principales caractéristiques techniques et formelles.</a:t>
            </a:r>
          </a:p>
          <a:p>
            <a:pPr marL="285750" indent="-285750" algn="just">
              <a:spcBef>
                <a:spcPts val="1200"/>
              </a:spcBef>
              <a:buFont typeface="Arial" panose="020B0604020202020204" pitchFamily="34" charset="0"/>
              <a:buChar char="•"/>
            </a:pPr>
            <a:r>
              <a:rPr lang="fr-FR" sz="2400" b="1" dirty="0"/>
              <a:t>Verbaliser autour des œuvres : ARGUMENTER</a:t>
            </a:r>
          </a:p>
          <a:p>
            <a:pPr algn="just">
              <a:spcBef>
                <a:spcPts val="300"/>
              </a:spcBef>
            </a:pPr>
            <a:r>
              <a:rPr lang="fr-FR" sz="2400" dirty="0"/>
              <a:t>Échanger, partager et argumenter, être sensible aux questions de l’art, dégager par l’observation ou l’écoute les principales caractéristiques techniques et formelles des œuvres.</a:t>
            </a:r>
          </a:p>
        </p:txBody>
      </p:sp>
      <p:pic>
        <p:nvPicPr>
          <p:cNvPr id="4" name="Image 3">
            <a:extLst>
              <a:ext uri="{FF2B5EF4-FFF2-40B4-BE49-F238E27FC236}">
                <a16:creationId xmlns:a16="http://schemas.microsoft.com/office/drawing/2014/main" id="{F9EEADE7-5C80-3941-A518-C83B946E4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8" name="Titre 1">
            <a:extLst>
              <a:ext uri="{FF2B5EF4-FFF2-40B4-BE49-F238E27FC236}">
                <a16:creationId xmlns:a16="http://schemas.microsoft.com/office/drawing/2014/main" id="{68108F83-8881-4F4A-81A3-6A339EF9848C}"/>
              </a:ext>
            </a:extLst>
          </p:cNvPr>
          <p:cNvSpPr txBox="1">
            <a:spLocks/>
          </p:cNvSpPr>
          <p:nvPr/>
        </p:nvSpPr>
        <p:spPr>
          <a:xfrm>
            <a:off x="576749" y="144258"/>
            <a:ext cx="10515600" cy="4878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rPr>
              <a:t>« 2S2C » : versant Culture</a:t>
            </a:r>
            <a:endParaRPr lang="fr-FR" sz="2800" dirty="0">
              <a:latin typeface="+mn-lt"/>
            </a:endParaRPr>
          </a:p>
        </p:txBody>
      </p:sp>
      <p:sp>
        <p:nvSpPr>
          <p:cNvPr id="5" name="Espace réservé du numéro de diapositive 4">
            <a:extLst>
              <a:ext uri="{FF2B5EF4-FFF2-40B4-BE49-F238E27FC236}">
                <a16:creationId xmlns:a16="http://schemas.microsoft.com/office/drawing/2014/main" id="{CA59FCEB-E3BB-9340-AFD4-517699D62C3C}"/>
              </a:ext>
            </a:extLst>
          </p:cNvPr>
          <p:cNvSpPr>
            <a:spLocks noGrp="1"/>
          </p:cNvSpPr>
          <p:nvPr>
            <p:ph type="sldNum" sz="quarter" idx="12"/>
          </p:nvPr>
        </p:nvSpPr>
        <p:spPr/>
        <p:txBody>
          <a:bodyPr/>
          <a:lstStyle/>
          <a:p>
            <a:fld id="{44FF2782-6B33-44F3-9206-20A7B4C288C9}" type="slidenum">
              <a:rPr lang="fr-FR" smtClean="0"/>
              <a:t>19</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69293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BCD083-7FD5-9544-B78D-EFBF8967C9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0"/>
            <a:ext cx="1638300" cy="2336800"/>
          </a:xfrm>
          <a:prstGeom prst="rect">
            <a:avLst/>
          </a:prstGeom>
        </p:spPr>
      </p:pic>
      <p:sp>
        <p:nvSpPr>
          <p:cNvPr id="4" name="ZoneTexte 3">
            <a:extLst>
              <a:ext uri="{FF2B5EF4-FFF2-40B4-BE49-F238E27FC236}">
                <a16:creationId xmlns:a16="http://schemas.microsoft.com/office/drawing/2014/main" id="{F1E7FF93-5A34-A44F-A663-27FA0A07376E}"/>
              </a:ext>
            </a:extLst>
          </p:cNvPr>
          <p:cNvSpPr txBox="1"/>
          <p:nvPr/>
        </p:nvSpPr>
        <p:spPr>
          <a:xfrm>
            <a:off x="982493" y="2752927"/>
            <a:ext cx="4698460" cy="3231654"/>
          </a:xfrm>
          <a:prstGeom prst="rect">
            <a:avLst/>
          </a:prstGeom>
          <a:noFill/>
        </p:spPr>
        <p:txBody>
          <a:bodyPr wrap="square" rtlCol="0">
            <a:spAutoFit/>
          </a:bodyPr>
          <a:lstStyle/>
          <a:p>
            <a:pPr>
              <a:spcAft>
                <a:spcPts val="1200"/>
              </a:spcAft>
            </a:pPr>
            <a:r>
              <a:rPr lang="fr-FR" b="1" dirty="0">
                <a:solidFill>
                  <a:schemeClr val="accent1">
                    <a:lumMod val="50000"/>
                  </a:schemeClr>
                </a:solidFill>
              </a:rPr>
              <a:t>Eléments généraux :</a:t>
            </a:r>
          </a:p>
          <a:p>
            <a:pPr marL="285750" indent="-285750">
              <a:spcAft>
                <a:spcPts val="1200"/>
              </a:spcAft>
              <a:buFont typeface="Arial" panose="020B0604020202020204" pitchFamily="34" charset="0"/>
              <a:buChar char="•"/>
            </a:pPr>
            <a:r>
              <a:rPr lang="fr-FR" dirty="0">
                <a:solidFill>
                  <a:schemeClr val="accent1">
                    <a:lumMod val="75000"/>
                  </a:schemeClr>
                </a:solidFill>
                <a:hlinkClick r:id="rId3" action="ppaction://hlinksldjump">
                  <a:extLst>
                    <a:ext uri="{A12FA001-AC4F-418D-AE19-62706E023703}">
                      <ahyp:hlinkClr xmlns:ahyp="http://schemas.microsoft.com/office/drawing/2018/hyperlinkcolor" val="tx"/>
                    </a:ext>
                  </a:extLst>
                </a:hlinkClick>
              </a:rPr>
              <a:t>Rappel du cadre</a:t>
            </a:r>
            <a:endParaRPr lang="fr-FR" dirty="0">
              <a:solidFill>
                <a:schemeClr val="accent1">
                  <a:lumMod val="75000"/>
                </a:schemeClr>
              </a:solidFill>
            </a:endParaRPr>
          </a:p>
          <a:p>
            <a:pPr marL="285750" indent="-285750">
              <a:spcAft>
                <a:spcPts val="1200"/>
              </a:spcAft>
              <a:buFont typeface="Arial" panose="020B0604020202020204" pitchFamily="34" charset="0"/>
              <a:buChar char="•"/>
            </a:pPr>
            <a:r>
              <a:rPr lang="fr-FR" dirty="0">
                <a:solidFill>
                  <a:schemeClr val="accent1">
                    <a:lumMod val="75000"/>
                  </a:schemeClr>
                </a:solidFill>
                <a:hlinkClick r:id="rId4" action="ppaction://hlinksldjump">
                  <a:extLst>
                    <a:ext uri="{A12FA001-AC4F-418D-AE19-62706E023703}">
                      <ahyp:hlinkClr xmlns:ahyp="http://schemas.microsoft.com/office/drawing/2018/hyperlinkcolor" val="tx"/>
                    </a:ext>
                  </a:extLst>
                </a:hlinkClick>
              </a:rPr>
              <a:t>Protocole des activités « 2S2C »</a:t>
            </a:r>
            <a:endParaRPr lang="fr-FR" dirty="0">
              <a:solidFill>
                <a:schemeClr val="accent1">
                  <a:lumMod val="75000"/>
                </a:schemeClr>
              </a:solidFill>
            </a:endParaRPr>
          </a:p>
          <a:p>
            <a:pPr marL="285750" indent="-285750">
              <a:spcAft>
                <a:spcPts val="1200"/>
              </a:spcAft>
              <a:buFont typeface="Arial" panose="020B0604020202020204" pitchFamily="34" charset="0"/>
              <a:buChar char="•"/>
            </a:pPr>
            <a:r>
              <a:rPr lang="fr-FR" dirty="0">
                <a:solidFill>
                  <a:schemeClr val="accent1">
                    <a:lumMod val="75000"/>
                  </a:schemeClr>
                </a:solidFill>
                <a:hlinkClick r:id="rId5" action="ppaction://hlinksldjump">
                  <a:extLst>
                    <a:ext uri="{A12FA001-AC4F-418D-AE19-62706E023703}">
                      <ahyp:hlinkClr xmlns:ahyp="http://schemas.microsoft.com/office/drawing/2018/hyperlinkcolor" val="tx"/>
                    </a:ext>
                  </a:extLst>
                </a:hlinkClick>
              </a:rPr>
              <a:t>Finalités des « 2S2C »</a:t>
            </a:r>
            <a:endParaRPr lang="fr-FR" dirty="0">
              <a:solidFill>
                <a:schemeClr val="accent1">
                  <a:lumMod val="75000"/>
                </a:schemeClr>
              </a:solidFill>
            </a:endParaRPr>
          </a:p>
          <a:p>
            <a:pPr marL="285750" indent="-285750">
              <a:spcAft>
                <a:spcPts val="1200"/>
              </a:spcAft>
              <a:buFont typeface="Arial" panose="020B0604020202020204" pitchFamily="34" charset="0"/>
              <a:buChar char="•"/>
            </a:pPr>
            <a:r>
              <a:rPr lang="fr-FR" dirty="0">
                <a:solidFill>
                  <a:schemeClr val="accent1">
                    <a:lumMod val="75000"/>
                  </a:schemeClr>
                </a:solidFill>
                <a:hlinkClick r:id="rId6" action="ppaction://hlinksldjump">
                  <a:extLst>
                    <a:ext uri="{A12FA001-AC4F-418D-AE19-62706E023703}">
                      <ahyp:hlinkClr xmlns:ahyp="http://schemas.microsoft.com/office/drawing/2018/hyperlinkcolor" val="tx"/>
                    </a:ext>
                  </a:extLst>
                </a:hlinkClick>
              </a:rPr>
              <a:t>Objectifs pédagogiques des « 2S2C »</a:t>
            </a:r>
            <a:endParaRPr lang="fr-FR" dirty="0">
              <a:solidFill>
                <a:schemeClr val="accent1">
                  <a:lumMod val="75000"/>
                </a:schemeClr>
              </a:solidFill>
            </a:endParaRPr>
          </a:p>
          <a:p>
            <a:pPr marL="285750" indent="-285750">
              <a:spcAft>
                <a:spcPts val="1200"/>
              </a:spcAft>
              <a:buFont typeface="Arial" panose="020B0604020202020204" pitchFamily="34" charset="0"/>
              <a:buChar char="•"/>
            </a:pPr>
            <a:r>
              <a:rPr lang="fr-FR" dirty="0">
                <a:solidFill>
                  <a:schemeClr val="accent1">
                    <a:lumMod val="75000"/>
                  </a:schemeClr>
                </a:solidFill>
                <a:hlinkClick r:id="rId7" action="ppaction://hlinksldjump">
                  <a:extLst>
                    <a:ext uri="{A12FA001-AC4F-418D-AE19-62706E023703}">
                      <ahyp:hlinkClr xmlns:ahyp="http://schemas.microsoft.com/office/drawing/2018/hyperlinkcolor" val="tx"/>
                    </a:ext>
                  </a:extLst>
                </a:hlinkClick>
              </a:rPr>
              <a:t>Les « 2S2C » : une approche partenariale</a:t>
            </a:r>
            <a:endParaRPr lang="fr-FR" dirty="0">
              <a:solidFill>
                <a:schemeClr val="accent1">
                  <a:lumMod val="75000"/>
                </a:schemeClr>
              </a:solidFill>
            </a:endParaRPr>
          </a:p>
          <a:p>
            <a:pPr marL="285750" indent="-285750">
              <a:spcAft>
                <a:spcPts val="1200"/>
              </a:spcAft>
              <a:buFont typeface="Arial" panose="020B0604020202020204" pitchFamily="34" charset="0"/>
              <a:buChar char="•"/>
            </a:pPr>
            <a:r>
              <a:rPr lang="fr-FR" dirty="0">
                <a:solidFill>
                  <a:schemeClr val="accent1">
                    <a:lumMod val="75000"/>
                  </a:schemeClr>
                </a:solidFill>
                <a:hlinkClick r:id="rId8" action="ppaction://hlinksldjump">
                  <a:extLst>
                    <a:ext uri="{A12FA001-AC4F-418D-AE19-62706E023703}">
                      <ahyp:hlinkClr xmlns:ahyp="http://schemas.microsoft.com/office/drawing/2018/hyperlinkcolor" val="tx"/>
                    </a:ext>
                  </a:extLst>
                </a:hlinkClick>
              </a:rPr>
              <a:t>Les « 2S2C » : points de vigilance et conseils de mise en œuvre</a:t>
            </a:r>
            <a:endParaRPr lang="fr-FR" dirty="0">
              <a:solidFill>
                <a:schemeClr val="accent1">
                  <a:lumMod val="75000"/>
                </a:schemeClr>
              </a:solidFill>
            </a:endParaRPr>
          </a:p>
        </p:txBody>
      </p:sp>
      <p:sp>
        <p:nvSpPr>
          <p:cNvPr id="5" name="ZoneTexte 4">
            <a:extLst>
              <a:ext uri="{FF2B5EF4-FFF2-40B4-BE49-F238E27FC236}">
                <a16:creationId xmlns:a16="http://schemas.microsoft.com/office/drawing/2014/main" id="{CADA778E-34DC-6C42-B3EF-343F9FC37B7E}"/>
              </a:ext>
            </a:extLst>
          </p:cNvPr>
          <p:cNvSpPr txBox="1"/>
          <p:nvPr/>
        </p:nvSpPr>
        <p:spPr>
          <a:xfrm>
            <a:off x="7344383" y="2752927"/>
            <a:ext cx="4007796" cy="2800767"/>
          </a:xfrm>
          <a:prstGeom prst="rect">
            <a:avLst/>
          </a:prstGeom>
          <a:noFill/>
        </p:spPr>
        <p:txBody>
          <a:bodyPr wrap="square" rtlCol="0">
            <a:spAutoFit/>
          </a:bodyPr>
          <a:lstStyle/>
          <a:p>
            <a:pPr>
              <a:spcAft>
                <a:spcPts val="1200"/>
              </a:spcAft>
            </a:pPr>
            <a:r>
              <a:rPr lang="fr-FR" b="1" dirty="0"/>
              <a:t>Eléments spécifiques :</a:t>
            </a:r>
          </a:p>
          <a:p>
            <a:pPr marL="285750" indent="-285750">
              <a:spcAft>
                <a:spcPts val="1200"/>
              </a:spcAft>
              <a:buFont typeface="Arial" panose="020B0604020202020204" pitchFamily="34" charset="0"/>
              <a:buChar char="•"/>
            </a:pPr>
            <a:r>
              <a:rPr lang="fr-FR" dirty="0">
                <a:hlinkClick r:id="rId9" action="ppaction://hlinksldjump">
                  <a:extLst>
                    <a:ext uri="{A12FA001-AC4F-418D-AE19-62706E023703}">
                      <ahyp:hlinkClr xmlns:ahyp="http://schemas.microsoft.com/office/drawing/2018/hyperlinkcolor" val="tx"/>
                    </a:ext>
                  </a:extLst>
                </a:hlinkClick>
              </a:rPr>
              <a:t>Volet Sport</a:t>
            </a:r>
            <a:endParaRPr lang="fr-FR" dirty="0"/>
          </a:p>
          <a:p>
            <a:pPr marL="285750" indent="-285750">
              <a:spcAft>
                <a:spcPts val="1200"/>
              </a:spcAft>
              <a:buFont typeface="Arial" panose="020B0604020202020204" pitchFamily="34" charset="0"/>
              <a:buChar char="•"/>
            </a:pPr>
            <a:r>
              <a:rPr lang="fr-FR" dirty="0">
                <a:hlinkClick r:id="rId10" action="ppaction://hlinksldjump">
                  <a:extLst>
                    <a:ext uri="{A12FA001-AC4F-418D-AE19-62706E023703}">
                      <ahyp:hlinkClr xmlns:ahyp="http://schemas.microsoft.com/office/drawing/2018/hyperlinkcolor" val="tx"/>
                    </a:ext>
                  </a:extLst>
                </a:hlinkClick>
              </a:rPr>
              <a:t>Volet Santé</a:t>
            </a:r>
            <a:endParaRPr lang="fr-FR" dirty="0"/>
          </a:p>
          <a:p>
            <a:pPr marL="285750" indent="-285750">
              <a:spcAft>
                <a:spcPts val="1200"/>
              </a:spcAft>
              <a:buFont typeface="Arial" panose="020B0604020202020204" pitchFamily="34" charset="0"/>
              <a:buChar char="•"/>
            </a:pPr>
            <a:r>
              <a:rPr lang="fr-FR" dirty="0">
                <a:hlinkClick r:id="rId11" action="ppaction://hlinksldjump">
                  <a:extLst>
                    <a:ext uri="{A12FA001-AC4F-418D-AE19-62706E023703}">
                      <ahyp:hlinkClr xmlns:ahyp="http://schemas.microsoft.com/office/drawing/2018/hyperlinkcolor" val="tx"/>
                    </a:ext>
                  </a:extLst>
                </a:hlinkClick>
              </a:rPr>
              <a:t>Volet Culture</a:t>
            </a:r>
            <a:endParaRPr lang="fr-FR" dirty="0"/>
          </a:p>
          <a:p>
            <a:pPr marL="285750" indent="-285750">
              <a:spcAft>
                <a:spcPts val="1200"/>
              </a:spcAft>
              <a:buFont typeface="Arial" panose="020B0604020202020204" pitchFamily="34" charset="0"/>
              <a:buChar char="•"/>
            </a:pPr>
            <a:r>
              <a:rPr lang="fr-FR" dirty="0">
                <a:hlinkClick r:id="rId12" action="ppaction://hlinksldjump">
                  <a:extLst>
                    <a:ext uri="{A12FA001-AC4F-418D-AE19-62706E023703}">
                      <ahyp:hlinkClr xmlns:ahyp="http://schemas.microsoft.com/office/drawing/2018/hyperlinkcolor" val="tx"/>
                    </a:ext>
                  </a:extLst>
                </a:hlinkClick>
              </a:rPr>
              <a:t>Volet Civisme</a:t>
            </a:r>
            <a:endParaRPr lang="fr-FR" dirty="0"/>
          </a:p>
          <a:p>
            <a:pPr marL="285750" indent="-285750">
              <a:spcAft>
                <a:spcPts val="1200"/>
              </a:spcAft>
              <a:buFont typeface="Arial" panose="020B0604020202020204" pitchFamily="34" charset="0"/>
              <a:buChar char="•"/>
            </a:pPr>
            <a:r>
              <a:rPr lang="fr-FR" dirty="0">
                <a:hlinkClick r:id="rId13" action="ppaction://hlinksldjump">
                  <a:extLst>
                    <a:ext uri="{A12FA001-AC4F-418D-AE19-62706E023703}">
                      <ahyp:hlinkClr xmlns:ahyp="http://schemas.microsoft.com/office/drawing/2018/hyperlinkcolor" val="tx"/>
                    </a:ext>
                  </a:extLst>
                </a:hlinkClick>
              </a:rPr>
              <a:t>Approche transversale du dispositif des « 2S2C » : l’EDD</a:t>
            </a:r>
            <a:endParaRPr lang="fr-FR" dirty="0"/>
          </a:p>
        </p:txBody>
      </p:sp>
      <p:sp>
        <p:nvSpPr>
          <p:cNvPr id="6" name="Titre 1">
            <a:extLst>
              <a:ext uri="{FF2B5EF4-FFF2-40B4-BE49-F238E27FC236}">
                <a16:creationId xmlns:a16="http://schemas.microsoft.com/office/drawing/2014/main" id="{EBD88CDD-B131-254C-B9AC-8C9E7258A562}"/>
              </a:ext>
            </a:extLst>
          </p:cNvPr>
          <p:cNvSpPr txBox="1">
            <a:spLocks/>
          </p:cNvSpPr>
          <p:nvPr/>
        </p:nvSpPr>
        <p:spPr>
          <a:xfrm>
            <a:off x="2237362" y="374853"/>
            <a:ext cx="8786306"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ea typeface="+mn-ea"/>
                <a:cs typeface="+mn-cs"/>
              </a:rPr>
              <a:t>Document d’accompagnement du protocole</a:t>
            </a:r>
            <a:br>
              <a:rPr lang="fr-FR" sz="2800" b="1" dirty="0">
                <a:latin typeface="+mn-lt"/>
                <a:ea typeface="+mn-ea"/>
                <a:cs typeface="+mn-cs"/>
              </a:rPr>
            </a:br>
            <a:r>
              <a:rPr lang="fr-FR" sz="2800" b="1" dirty="0">
                <a:latin typeface="+mn-lt"/>
                <a:ea typeface="+mn-ea"/>
                <a:cs typeface="+mn-cs"/>
              </a:rPr>
              <a:t>« Sport, Santé, Culture et Civisme »</a:t>
            </a:r>
            <a:br>
              <a:rPr lang="fr-FR" sz="2800" b="1" dirty="0">
                <a:latin typeface="+mn-lt"/>
                <a:ea typeface="+mn-ea"/>
                <a:cs typeface="+mn-cs"/>
              </a:rPr>
            </a:br>
            <a:r>
              <a:rPr lang="fr-FR" sz="2800" b="1" dirty="0">
                <a:latin typeface="+mn-lt"/>
                <a:ea typeface="+mn-ea"/>
                <a:cs typeface="+mn-cs"/>
              </a:rPr>
              <a:t>dit « 2S2C »</a:t>
            </a:r>
          </a:p>
        </p:txBody>
      </p:sp>
      <p:sp>
        <p:nvSpPr>
          <p:cNvPr id="2" name="Espace réservé du numéro de diapositive 1">
            <a:extLst>
              <a:ext uri="{FF2B5EF4-FFF2-40B4-BE49-F238E27FC236}">
                <a16:creationId xmlns:a16="http://schemas.microsoft.com/office/drawing/2014/main" id="{82D32537-FE63-F14E-937C-1DA9EA10D518}"/>
              </a:ext>
            </a:extLst>
          </p:cNvPr>
          <p:cNvSpPr>
            <a:spLocks noGrp="1"/>
          </p:cNvSpPr>
          <p:nvPr>
            <p:ph type="sldNum" sz="quarter" idx="12"/>
          </p:nvPr>
        </p:nvSpPr>
        <p:spPr/>
        <p:txBody>
          <a:bodyPr/>
          <a:lstStyle/>
          <a:p>
            <a:fld id="{44FF2782-6B33-44F3-9206-20A7B4C288C9}" type="slidenum">
              <a:rPr lang="fr-FR" smtClean="0"/>
              <a:t>2</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55973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2909" y="2075857"/>
            <a:ext cx="2943731" cy="461665"/>
          </a:xfrm>
          <a:prstGeom prst="rect">
            <a:avLst/>
          </a:prstGeom>
          <a:noFill/>
        </p:spPr>
        <p:txBody>
          <a:bodyPr wrap="square" rtlCol="0">
            <a:spAutoFit/>
          </a:bodyPr>
          <a:lstStyle/>
          <a:p>
            <a:r>
              <a:rPr lang="fr-FR" sz="2400" b="1" dirty="0"/>
              <a:t>Exemples d’activités</a:t>
            </a:r>
          </a:p>
        </p:txBody>
      </p:sp>
      <p:sp>
        <p:nvSpPr>
          <p:cNvPr id="4" name="Rectangle 3"/>
          <p:cNvSpPr/>
          <p:nvPr/>
        </p:nvSpPr>
        <p:spPr>
          <a:xfrm>
            <a:off x="652909" y="2899922"/>
            <a:ext cx="9677865" cy="3180999"/>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Pratique artistique modeste et individuelle respectant le protocole sanitaire ;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Découvertes de monuments (ouvrage d’art, bâtiment religieux, villages, etc.) en groupe restreint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Visites de musées en effectif limité (privilégier les visites virtuelles)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Expression corporelle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Ecoute musicale, percussion corporelle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etc.</a:t>
            </a:r>
          </a:p>
        </p:txBody>
      </p:sp>
      <p:pic>
        <p:nvPicPr>
          <p:cNvPr id="8" name="Image 7">
            <a:extLst>
              <a:ext uri="{FF2B5EF4-FFF2-40B4-BE49-F238E27FC236}">
                <a16:creationId xmlns:a16="http://schemas.microsoft.com/office/drawing/2014/main" id="{E7925BE0-38FA-6148-ACCE-6EBB94F1D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9" name="Titre 1">
            <a:extLst>
              <a:ext uri="{FF2B5EF4-FFF2-40B4-BE49-F238E27FC236}">
                <a16:creationId xmlns:a16="http://schemas.microsoft.com/office/drawing/2014/main" id="{4E4317AD-6953-0247-A13B-95E83EBECEE3}"/>
              </a:ext>
            </a:extLst>
          </p:cNvPr>
          <p:cNvSpPr txBox="1">
            <a:spLocks/>
          </p:cNvSpPr>
          <p:nvPr/>
        </p:nvSpPr>
        <p:spPr>
          <a:xfrm>
            <a:off x="576749" y="144258"/>
            <a:ext cx="10515600" cy="4878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rPr>
              <a:t>« 2S2C » : versant Culture</a:t>
            </a:r>
            <a:endParaRPr lang="fr-FR" sz="2800" dirty="0">
              <a:latin typeface="+mn-lt"/>
            </a:endParaRPr>
          </a:p>
        </p:txBody>
      </p:sp>
      <p:sp>
        <p:nvSpPr>
          <p:cNvPr id="3" name="Espace réservé du numéro de diapositive 2">
            <a:extLst>
              <a:ext uri="{FF2B5EF4-FFF2-40B4-BE49-F238E27FC236}">
                <a16:creationId xmlns:a16="http://schemas.microsoft.com/office/drawing/2014/main" id="{17A34F7A-ED69-4D43-AB7E-273607307384}"/>
              </a:ext>
            </a:extLst>
          </p:cNvPr>
          <p:cNvSpPr>
            <a:spLocks noGrp="1"/>
          </p:cNvSpPr>
          <p:nvPr>
            <p:ph type="sldNum" sz="quarter" idx="12"/>
          </p:nvPr>
        </p:nvSpPr>
        <p:spPr/>
        <p:txBody>
          <a:bodyPr/>
          <a:lstStyle/>
          <a:p>
            <a:fld id="{44FF2782-6B33-44F3-9206-20A7B4C288C9}" type="slidenum">
              <a:rPr lang="fr-FR" smtClean="0"/>
              <a:t>20</a:t>
            </a:fld>
            <a:endParaRPr lang="fr-FR"/>
          </a:p>
        </p:txBody>
      </p:sp>
      <p:sp>
        <p:nvSpPr>
          <p:cNvPr id="10"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40997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760861" y="1973810"/>
            <a:ext cx="10884403" cy="4017125"/>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Redonner du sens à la notion de communauté, retisser des liens ;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Engager une réflexion sur la notion de solidarité ;</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Réfléchir à la diversité des situations liées au confinement</a:t>
            </a:r>
          </a:p>
          <a:p>
            <a:pPr marL="742950" lvl="1" indent="-285750" algn="just">
              <a:lnSpc>
                <a:spcPct val="115000"/>
              </a:lnSpc>
              <a:spcAft>
                <a:spcPts val="1000"/>
              </a:spcAft>
              <a:buFont typeface="Courier New" panose="02070309020205020404" pitchFamily="49" charset="0"/>
              <a:buChar char="o"/>
            </a:pPr>
            <a:r>
              <a:rPr lang="fr-FR" sz="2000" dirty="0">
                <a:latin typeface="Arial" panose="020B0604020202020204" pitchFamily="34" charset="0"/>
                <a:ea typeface="Calibri" panose="020F0502020204030204" pitchFamily="34" charset="0"/>
                <a:cs typeface="Arial" panose="020B0604020202020204" pitchFamily="34" charset="0"/>
              </a:rPr>
              <a:t>Faire réfléchir à des situations qui ont conduit à des divisions, réflexion sur le respect de l’autre ;</a:t>
            </a:r>
          </a:p>
          <a:p>
            <a:pPr marL="742950" lvl="1" indent="-285750" algn="just">
              <a:lnSpc>
                <a:spcPct val="115000"/>
              </a:lnSpc>
              <a:spcAft>
                <a:spcPts val="1000"/>
              </a:spcAft>
              <a:buFont typeface="Courier New" panose="02070309020205020404" pitchFamily="49" charset="0"/>
              <a:buChar char="o"/>
            </a:pPr>
            <a:r>
              <a:rPr lang="fr-FR" sz="2000" dirty="0">
                <a:latin typeface="Arial" panose="020B0604020202020204" pitchFamily="34" charset="0"/>
                <a:ea typeface="Calibri" panose="020F0502020204030204" pitchFamily="34" charset="0"/>
                <a:cs typeface="Arial" panose="020B0604020202020204" pitchFamily="34" charset="0"/>
              </a:rPr>
              <a:t>Faire comprendre le sens des décisions et des règles pour la protection des personnes ; </a:t>
            </a:r>
          </a:p>
          <a:p>
            <a:pPr marL="742950" lvl="1" indent="-285750" algn="just">
              <a:lnSpc>
                <a:spcPct val="115000"/>
              </a:lnSpc>
              <a:spcAft>
                <a:spcPts val="1000"/>
              </a:spcAft>
              <a:buFont typeface="Courier New" panose="02070309020205020404" pitchFamily="49" charset="0"/>
              <a:buChar char="o"/>
            </a:pPr>
            <a:r>
              <a:rPr lang="fr-FR" sz="2000" dirty="0">
                <a:latin typeface="Arial" panose="020B0604020202020204" pitchFamily="34" charset="0"/>
                <a:ea typeface="Calibri" panose="020F0502020204030204" pitchFamily="34" charset="0"/>
                <a:cs typeface="Arial" panose="020B0604020202020204" pitchFamily="34" charset="0"/>
              </a:rPr>
              <a:t>Aborder le rôle de l’Etat, de la commune.</a:t>
            </a:r>
          </a:p>
          <a:p>
            <a:pPr marL="285750" indent="-285750" algn="just">
              <a:lnSpc>
                <a:spcPct val="115000"/>
              </a:lnSpc>
              <a:spcAft>
                <a:spcPts val="1000"/>
              </a:spcAft>
              <a:buFont typeface="Arial" panose="020B0604020202020204" pitchFamily="34" charset="0"/>
              <a:buChar char="•"/>
            </a:pPr>
            <a:r>
              <a:rPr lang="fr-FR" sz="2000" dirty="0">
                <a:latin typeface="Arial" panose="020B0604020202020204" pitchFamily="34" charset="0"/>
                <a:ea typeface="Calibri" panose="020F0502020204030204" pitchFamily="34" charset="0"/>
                <a:cs typeface="Arial" panose="020B0604020202020204" pitchFamily="34" charset="0"/>
              </a:rPr>
              <a:t>Faire partager les objectifs du développement durable, aborder dans ce cadre également la notion de respect.</a:t>
            </a:r>
          </a:p>
        </p:txBody>
      </p:sp>
      <p:pic>
        <p:nvPicPr>
          <p:cNvPr id="5" name="Image 4">
            <a:extLst>
              <a:ext uri="{FF2B5EF4-FFF2-40B4-BE49-F238E27FC236}">
                <a16:creationId xmlns:a16="http://schemas.microsoft.com/office/drawing/2014/main" id="{A37920E8-FBBA-DC44-857C-F21BA3805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7" name="Rectangle 6">
            <a:extLst>
              <a:ext uri="{FF2B5EF4-FFF2-40B4-BE49-F238E27FC236}">
                <a16:creationId xmlns:a16="http://schemas.microsoft.com/office/drawing/2014/main" id="{15A7DBD9-5D58-8548-A614-E460CECB97B4}"/>
              </a:ext>
            </a:extLst>
          </p:cNvPr>
          <p:cNvSpPr/>
          <p:nvPr/>
        </p:nvSpPr>
        <p:spPr>
          <a:xfrm>
            <a:off x="924470" y="1344755"/>
            <a:ext cx="1317990" cy="461665"/>
          </a:xfrm>
          <a:prstGeom prst="rect">
            <a:avLst/>
          </a:prstGeom>
        </p:spPr>
        <p:txBody>
          <a:bodyPr wrap="none">
            <a:spAutoFit/>
          </a:bodyPr>
          <a:lstStyle/>
          <a:p>
            <a:r>
              <a:rPr lang="fr-FR" sz="2400" b="1" dirty="0"/>
              <a:t>Objectifs</a:t>
            </a:r>
          </a:p>
        </p:txBody>
      </p:sp>
      <p:sp>
        <p:nvSpPr>
          <p:cNvPr id="8" name="Titre 1">
            <a:extLst>
              <a:ext uri="{FF2B5EF4-FFF2-40B4-BE49-F238E27FC236}">
                <a16:creationId xmlns:a16="http://schemas.microsoft.com/office/drawing/2014/main" id="{EAFAE970-4D3D-F748-BC9F-2148BFEFD89A}"/>
              </a:ext>
            </a:extLst>
          </p:cNvPr>
          <p:cNvSpPr txBox="1">
            <a:spLocks/>
          </p:cNvSpPr>
          <p:nvPr/>
        </p:nvSpPr>
        <p:spPr>
          <a:xfrm>
            <a:off x="576749" y="144258"/>
            <a:ext cx="10515600" cy="4878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rPr>
              <a:t>« 2S2C » : versant Civisme</a:t>
            </a:r>
            <a:endParaRPr lang="fr-FR" sz="2800" dirty="0">
              <a:latin typeface="+mn-lt"/>
            </a:endParaRPr>
          </a:p>
        </p:txBody>
      </p:sp>
      <p:sp>
        <p:nvSpPr>
          <p:cNvPr id="2" name="Espace réservé du numéro de diapositive 1">
            <a:extLst>
              <a:ext uri="{FF2B5EF4-FFF2-40B4-BE49-F238E27FC236}">
                <a16:creationId xmlns:a16="http://schemas.microsoft.com/office/drawing/2014/main" id="{53EB60D5-899A-864E-939F-C823FF23BF81}"/>
              </a:ext>
            </a:extLst>
          </p:cNvPr>
          <p:cNvSpPr>
            <a:spLocks noGrp="1"/>
          </p:cNvSpPr>
          <p:nvPr>
            <p:ph type="sldNum" sz="quarter" idx="12"/>
          </p:nvPr>
        </p:nvSpPr>
        <p:spPr/>
        <p:txBody>
          <a:bodyPr/>
          <a:lstStyle/>
          <a:p>
            <a:fld id="{44FF2782-6B33-44F3-9206-20A7B4C288C9}" type="slidenum">
              <a:rPr lang="fr-FR" smtClean="0"/>
              <a:t>21</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72155483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3E1ECC6C-CCB5-D64C-8A61-4CD4CE91A8A1}"/>
              </a:ext>
            </a:extLst>
          </p:cNvPr>
          <p:cNvGraphicFramePr/>
          <p:nvPr>
            <p:extLst>
              <p:ext uri="{D42A27DB-BD31-4B8C-83A1-F6EECF244321}">
                <p14:modId xmlns:p14="http://schemas.microsoft.com/office/powerpoint/2010/main" val="3339232296"/>
              </p:ext>
            </p:extLst>
          </p:nvPr>
        </p:nvGraphicFramePr>
        <p:xfrm>
          <a:off x="2357437" y="999331"/>
          <a:ext cx="7829551" cy="55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a:extLst>
              <a:ext uri="{FF2B5EF4-FFF2-40B4-BE49-F238E27FC236}">
                <a16:creationId xmlns:a16="http://schemas.microsoft.com/office/drawing/2014/main" id="{B6154867-7DB2-6B4A-86DB-B1F3004BD9A0}"/>
              </a:ext>
            </a:extLst>
          </p:cNvPr>
          <p:cNvSpPr>
            <a:spLocks noGrp="1"/>
          </p:cNvSpPr>
          <p:nvPr>
            <p:ph type="title"/>
          </p:nvPr>
        </p:nvSpPr>
        <p:spPr>
          <a:xfrm>
            <a:off x="842961" y="690664"/>
            <a:ext cx="10515600" cy="971449"/>
          </a:xfrm>
        </p:spPr>
        <p:txBody>
          <a:bodyPr>
            <a:normAutofit/>
          </a:bodyPr>
          <a:lstStyle/>
          <a:p>
            <a:r>
              <a:rPr lang="fr-FR" altLang="fr-FR" sz="2000" b="1" dirty="0">
                <a:latin typeface="Calibri" panose="020F0502020204030204" pitchFamily="34" charset="0"/>
                <a:ea typeface="Calibri" panose="020F0502020204030204" pitchFamily="34" charset="0"/>
                <a:cs typeface="Times New Roman" panose="02020603050405020304" pitchFamily="18" charset="0"/>
              </a:rPr>
              <a:t>Pour aider à la complémentarité, les finalités de l’éducation à la citoyenneté à l’école :</a:t>
            </a:r>
            <a:endParaRPr lang="fr-FR" sz="2000" b="1" dirty="0"/>
          </a:p>
        </p:txBody>
      </p:sp>
      <p:pic>
        <p:nvPicPr>
          <p:cNvPr id="6" name="Image 5">
            <a:extLst>
              <a:ext uri="{FF2B5EF4-FFF2-40B4-BE49-F238E27FC236}">
                <a16:creationId xmlns:a16="http://schemas.microsoft.com/office/drawing/2014/main" id="{583B7825-7A61-924A-B9D6-915C9AC435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11" name="Titre 1">
            <a:extLst>
              <a:ext uri="{FF2B5EF4-FFF2-40B4-BE49-F238E27FC236}">
                <a16:creationId xmlns:a16="http://schemas.microsoft.com/office/drawing/2014/main" id="{CFC4A6DD-BE68-974B-98DE-626D4CA1D210}"/>
              </a:ext>
            </a:extLst>
          </p:cNvPr>
          <p:cNvSpPr txBox="1">
            <a:spLocks/>
          </p:cNvSpPr>
          <p:nvPr/>
        </p:nvSpPr>
        <p:spPr>
          <a:xfrm>
            <a:off x="576749" y="144258"/>
            <a:ext cx="10515600" cy="4878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rPr>
              <a:t>« 2S2C » : versant Civisme</a:t>
            </a:r>
            <a:endParaRPr lang="fr-FR" sz="2800" dirty="0">
              <a:latin typeface="+mn-lt"/>
            </a:endParaRPr>
          </a:p>
        </p:txBody>
      </p:sp>
      <p:sp>
        <p:nvSpPr>
          <p:cNvPr id="2" name="Espace réservé du numéro de diapositive 1">
            <a:extLst>
              <a:ext uri="{FF2B5EF4-FFF2-40B4-BE49-F238E27FC236}">
                <a16:creationId xmlns:a16="http://schemas.microsoft.com/office/drawing/2014/main" id="{0EDF34B9-2407-A648-A31B-D82C5751E4AC}"/>
              </a:ext>
            </a:extLst>
          </p:cNvPr>
          <p:cNvSpPr>
            <a:spLocks noGrp="1"/>
          </p:cNvSpPr>
          <p:nvPr>
            <p:ph type="sldNum" sz="quarter" idx="12"/>
          </p:nvPr>
        </p:nvSpPr>
        <p:spPr/>
        <p:txBody>
          <a:bodyPr/>
          <a:lstStyle/>
          <a:p>
            <a:fld id="{44FF2782-6B33-44F3-9206-20A7B4C288C9}" type="slidenum">
              <a:rPr lang="fr-FR" smtClean="0"/>
              <a:t>22</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79209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46135D17-FFDB-2E4F-AD7F-5FB9F9C21885}"/>
              </a:ext>
            </a:extLst>
          </p:cNvPr>
          <p:cNvSpPr txBox="1"/>
          <p:nvPr/>
        </p:nvSpPr>
        <p:spPr>
          <a:xfrm>
            <a:off x="506243" y="1561489"/>
            <a:ext cx="11211363" cy="4734629"/>
          </a:xfrm>
          <a:prstGeom prst="rect">
            <a:avLst/>
          </a:prstGeom>
          <a:noFill/>
        </p:spPr>
        <p:txBody>
          <a:bodyPr wrap="square" rtlCol="0">
            <a:spAutoFit/>
          </a:bodyPr>
          <a:lstStyle/>
          <a:p>
            <a:pPr marL="285750" lvl="0" indent="-285750" algn="just">
              <a:spcAft>
                <a:spcPts val="1000"/>
              </a:spcAft>
              <a:buFont typeface="Arial" panose="020B0604020202020204" pitchFamily="34" charset="0"/>
              <a:buChar char="•"/>
            </a:pPr>
            <a:r>
              <a:rPr lang="fr-FR" sz="2000" dirty="0"/>
              <a:t>Proposer une initiation au droit et au sens des règles pour comprendre celles qui sont imposées dans cette période transitoire de levée du confinement (en partant notamment de la distanciation sociale encore imposée) ;</a:t>
            </a:r>
          </a:p>
          <a:p>
            <a:pPr marL="285750" indent="-285750" algn="just">
              <a:spcAft>
                <a:spcPts val="1000"/>
              </a:spcAft>
              <a:buFont typeface="Arial" panose="020B0604020202020204" pitchFamily="34" charset="0"/>
              <a:buChar char="•"/>
            </a:pPr>
            <a:r>
              <a:rPr lang="fr-FR" sz="2000" dirty="0"/>
              <a:t>Sensibiliser les enfants aux droits fondamentaux de l’enfant, l’illustration des droits est possible ;</a:t>
            </a:r>
          </a:p>
          <a:p>
            <a:pPr marL="285750" lvl="0" indent="-285750" algn="just">
              <a:spcAft>
                <a:spcPts val="1000"/>
              </a:spcAft>
              <a:buFont typeface="Arial" panose="020B0604020202020204" pitchFamily="34" charset="0"/>
              <a:buChar char="•"/>
            </a:pPr>
            <a:r>
              <a:rPr lang="fr-FR" sz="2000" dirty="0"/>
              <a:t>Aborder le rôle de l’État, la commune, les associations autour de la notion de cohésion, de solidarité par des actions menées dans le territoire de vie des élèves pour appréhender par les acteurs même l’importance de l’engagement ;</a:t>
            </a:r>
          </a:p>
          <a:p>
            <a:pPr marL="285750" lvl="0" indent="-285750" algn="just">
              <a:spcAft>
                <a:spcPts val="1000"/>
              </a:spcAft>
              <a:buFont typeface="Arial" panose="020B0604020202020204" pitchFamily="34" charset="0"/>
              <a:buChar char="•"/>
            </a:pPr>
            <a:r>
              <a:rPr lang="fr-FR" sz="2000" dirty="0"/>
              <a:t>Favoriser les activités individuelles à des fins collectives pour faire réfléchir au respect dû aux autres, dans un contexte où des réactions de défiance ou de rejet ont été observées, construction de messages;</a:t>
            </a:r>
          </a:p>
          <a:p>
            <a:pPr marL="285750" lvl="0" indent="-285750" algn="just">
              <a:spcAft>
                <a:spcPts val="1000"/>
              </a:spcAft>
              <a:buFont typeface="Arial" panose="020B0604020202020204" pitchFamily="34" charset="0"/>
              <a:buChar char="•"/>
            </a:pPr>
            <a:r>
              <a:rPr lang="fr-FR" sz="2000" dirty="0"/>
              <a:t>Favoriser les activités individuelles à des fins collectives et visant à renforcer le sens de l’appartenance à une communauté : message vidéo ou audio pour les pensionnaires d’un EHPAD, confection de dessins ou de petits objets à destination des personnes isolées ou des soignants ;</a:t>
            </a:r>
          </a:p>
          <a:p>
            <a:pPr marL="285750" lvl="0" indent="-285750" algn="just">
              <a:spcAft>
                <a:spcPts val="1000"/>
              </a:spcAft>
              <a:buFont typeface="Arial" panose="020B0604020202020204" pitchFamily="34" charset="0"/>
              <a:buChar char="•"/>
            </a:pPr>
            <a:r>
              <a:rPr lang="fr-FR" sz="2000" dirty="0"/>
              <a:t>Proposer des activités individuelles à des fins collectives en matière de protection de l’environnement.</a:t>
            </a:r>
          </a:p>
        </p:txBody>
      </p:sp>
      <p:sp>
        <p:nvSpPr>
          <p:cNvPr id="6" name="ZoneTexte 5">
            <a:extLst>
              <a:ext uri="{FF2B5EF4-FFF2-40B4-BE49-F238E27FC236}">
                <a16:creationId xmlns:a16="http://schemas.microsoft.com/office/drawing/2014/main" id="{6BF0F1E3-EFC6-754D-986C-B5A7BC3F7028}"/>
              </a:ext>
            </a:extLst>
          </p:cNvPr>
          <p:cNvSpPr txBox="1"/>
          <p:nvPr/>
        </p:nvSpPr>
        <p:spPr>
          <a:xfrm>
            <a:off x="616333" y="1099824"/>
            <a:ext cx="2752677" cy="461665"/>
          </a:xfrm>
          <a:prstGeom prst="rect">
            <a:avLst/>
          </a:prstGeom>
          <a:noFill/>
        </p:spPr>
        <p:txBody>
          <a:bodyPr wrap="none" rtlCol="0">
            <a:spAutoFit/>
          </a:bodyPr>
          <a:lstStyle/>
          <a:p>
            <a:r>
              <a:rPr lang="fr-FR" sz="2400" b="1" dirty="0"/>
              <a:t>Exemples d’activités</a:t>
            </a:r>
          </a:p>
        </p:txBody>
      </p:sp>
      <p:pic>
        <p:nvPicPr>
          <p:cNvPr id="5" name="Image 4">
            <a:extLst>
              <a:ext uri="{FF2B5EF4-FFF2-40B4-BE49-F238E27FC236}">
                <a16:creationId xmlns:a16="http://schemas.microsoft.com/office/drawing/2014/main" id="{DF6143F0-42F9-DE47-9655-02373EB16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10" name="Titre 1">
            <a:extLst>
              <a:ext uri="{FF2B5EF4-FFF2-40B4-BE49-F238E27FC236}">
                <a16:creationId xmlns:a16="http://schemas.microsoft.com/office/drawing/2014/main" id="{00D7EFCA-53B7-924C-A45A-164AAE4FF948}"/>
              </a:ext>
            </a:extLst>
          </p:cNvPr>
          <p:cNvSpPr txBox="1">
            <a:spLocks/>
          </p:cNvSpPr>
          <p:nvPr/>
        </p:nvSpPr>
        <p:spPr>
          <a:xfrm>
            <a:off x="576749" y="144258"/>
            <a:ext cx="10515600" cy="4878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rPr>
              <a:t>« 2S2C » : versant Civisme</a:t>
            </a:r>
            <a:endParaRPr lang="fr-FR" sz="2800" dirty="0">
              <a:latin typeface="+mn-lt"/>
            </a:endParaRPr>
          </a:p>
        </p:txBody>
      </p:sp>
      <p:sp>
        <p:nvSpPr>
          <p:cNvPr id="2" name="Espace réservé du numéro de diapositive 1">
            <a:extLst>
              <a:ext uri="{FF2B5EF4-FFF2-40B4-BE49-F238E27FC236}">
                <a16:creationId xmlns:a16="http://schemas.microsoft.com/office/drawing/2014/main" id="{44B0892A-5914-0045-8283-D08BB1DF1015}"/>
              </a:ext>
            </a:extLst>
          </p:cNvPr>
          <p:cNvSpPr>
            <a:spLocks noGrp="1"/>
          </p:cNvSpPr>
          <p:nvPr>
            <p:ph type="sldNum" sz="quarter" idx="12"/>
          </p:nvPr>
        </p:nvSpPr>
        <p:spPr/>
        <p:txBody>
          <a:bodyPr/>
          <a:lstStyle/>
          <a:p>
            <a:fld id="{44FF2782-6B33-44F3-9206-20A7B4C288C9}" type="slidenum">
              <a:rPr lang="fr-FR" smtClean="0"/>
              <a:t>23</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62116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A8214B7-FD86-A349-81E0-B69BC1C9AAE2}"/>
              </a:ext>
            </a:extLst>
          </p:cNvPr>
          <p:cNvSpPr txBox="1"/>
          <p:nvPr/>
        </p:nvSpPr>
        <p:spPr>
          <a:xfrm>
            <a:off x="356680" y="2318034"/>
            <a:ext cx="11478640" cy="3354765"/>
          </a:xfrm>
          <a:prstGeom prst="rect">
            <a:avLst/>
          </a:prstGeom>
          <a:noFill/>
        </p:spPr>
        <p:txBody>
          <a:bodyPr wrap="square" rtlCol="0">
            <a:spAutoFit/>
          </a:bodyPr>
          <a:lstStyle>
            <a:defPPr>
              <a:defRPr lang="fr-FR"/>
            </a:defPPr>
            <a:lvl1pPr>
              <a:defRPr sz="2000" b="1"/>
            </a:lvl1pPr>
          </a:lstStyle>
          <a:p>
            <a:pPr algn="just"/>
            <a:r>
              <a:rPr lang="fr-FR" sz="2400" dirty="0"/>
              <a:t>Une vigilance particulière est à porter sur les actions proposées :</a:t>
            </a:r>
          </a:p>
          <a:p>
            <a:pPr algn="just"/>
            <a:endParaRPr lang="fr-FR" sz="2400" dirty="0"/>
          </a:p>
          <a:p>
            <a:pPr marL="342900" indent="-342900" algn="just">
              <a:spcAft>
                <a:spcPts val="1200"/>
              </a:spcAft>
              <a:buFont typeface="Arial" panose="020B0604020202020204" pitchFamily="34" charset="0"/>
              <a:buChar char="•"/>
            </a:pPr>
            <a:r>
              <a:rPr lang="fr-FR" sz="2400" b="0" dirty="0"/>
              <a:t>Etre attentif aux situations abordées qui peuvent renvoyer à un vécu de l’élève. </a:t>
            </a:r>
          </a:p>
          <a:p>
            <a:pPr marL="342900" indent="-342900" algn="just">
              <a:spcAft>
                <a:spcPts val="1200"/>
              </a:spcAft>
              <a:buFont typeface="Arial" panose="020B0604020202020204" pitchFamily="34" charset="0"/>
              <a:buChar char="•"/>
            </a:pPr>
            <a:r>
              <a:rPr lang="fr-FR" sz="2400" b="0" dirty="0"/>
              <a:t>Etre attentif aux valeurs portées ou mises en œuvre qui doivent correspondre à celles de l’École.</a:t>
            </a:r>
          </a:p>
          <a:p>
            <a:pPr marL="342900" indent="-342900" algn="just">
              <a:spcAft>
                <a:spcPts val="1200"/>
              </a:spcAft>
              <a:buFont typeface="Arial" panose="020B0604020202020204" pitchFamily="34" charset="0"/>
              <a:buChar char="•"/>
            </a:pPr>
            <a:r>
              <a:rPr lang="fr-FR" sz="2400" b="0" dirty="0"/>
              <a:t>Etre attentif à les concevoir et les réaliser dans une approche concertée avec les écoles et les établissements scolaires. Pour le collège, le lien avec les professeurs d’histoire-géographie est nécessaire.</a:t>
            </a:r>
          </a:p>
        </p:txBody>
      </p:sp>
      <p:pic>
        <p:nvPicPr>
          <p:cNvPr id="7" name="Image 6">
            <a:extLst>
              <a:ext uri="{FF2B5EF4-FFF2-40B4-BE49-F238E27FC236}">
                <a16:creationId xmlns:a16="http://schemas.microsoft.com/office/drawing/2014/main" id="{BF11746E-7B76-2545-ABA1-DDAA28A93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8" name="Titre 1">
            <a:extLst>
              <a:ext uri="{FF2B5EF4-FFF2-40B4-BE49-F238E27FC236}">
                <a16:creationId xmlns:a16="http://schemas.microsoft.com/office/drawing/2014/main" id="{9F6A439A-967C-8D4E-BDBD-1CB7219F1D24}"/>
              </a:ext>
            </a:extLst>
          </p:cNvPr>
          <p:cNvSpPr txBox="1">
            <a:spLocks/>
          </p:cNvSpPr>
          <p:nvPr/>
        </p:nvSpPr>
        <p:spPr>
          <a:xfrm>
            <a:off x="576749" y="144258"/>
            <a:ext cx="10515600" cy="4878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mn-lt"/>
              </a:rPr>
              <a:t>« 2S2C » : versant Civisme</a:t>
            </a:r>
            <a:endParaRPr lang="fr-FR" sz="2800" dirty="0">
              <a:latin typeface="+mn-lt"/>
            </a:endParaRPr>
          </a:p>
        </p:txBody>
      </p:sp>
      <p:sp>
        <p:nvSpPr>
          <p:cNvPr id="2" name="Espace réservé du numéro de diapositive 1">
            <a:extLst>
              <a:ext uri="{FF2B5EF4-FFF2-40B4-BE49-F238E27FC236}">
                <a16:creationId xmlns:a16="http://schemas.microsoft.com/office/drawing/2014/main" id="{A397D53B-E2F8-D441-B0F1-55CDE9197789}"/>
              </a:ext>
            </a:extLst>
          </p:cNvPr>
          <p:cNvSpPr>
            <a:spLocks noGrp="1"/>
          </p:cNvSpPr>
          <p:nvPr>
            <p:ph type="sldNum" sz="quarter" idx="12"/>
          </p:nvPr>
        </p:nvSpPr>
        <p:spPr/>
        <p:txBody>
          <a:bodyPr/>
          <a:lstStyle/>
          <a:p>
            <a:fld id="{44FF2782-6B33-44F3-9206-20A7B4C288C9}" type="slidenum">
              <a:rPr lang="fr-FR" smtClean="0"/>
              <a:t>24</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34165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429" y="1571707"/>
            <a:ext cx="11523951" cy="461665"/>
          </a:xfrm>
          <a:prstGeom prst="rect">
            <a:avLst/>
          </a:prstGeom>
        </p:spPr>
        <p:txBody>
          <a:bodyPr wrap="square">
            <a:spAutoFit/>
          </a:bodyPr>
          <a:lstStyle/>
          <a:p>
            <a:r>
              <a:rPr lang="fr-FR" sz="2400" b="1" dirty="0"/>
              <a:t>Objectifs de l’EDD</a:t>
            </a:r>
          </a:p>
        </p:txBody>
      </p:sp>
      <p:sp>
        <p:nvSpPr>
          <p:cNvPr id="4" name="ZoneTexte 3"/>
          <p:cNvSpPr txBox="1"/>
          <p:nvPr/>
        </p:nvSpPr>
        <p:spPr>
          <a:xfrm>
            <a:off x="365757" y="2251520"/>
            <a:ext cx="11351623" cy="4093428"/>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a:t>Il s’agit de former des jeunes qui soient </a:t>
            </a:r>
            <a:r>
              <a:rPr lang="fr-FR" sz="2000" b="1" dirty="0"/>
              <a:t>conscients des grands enjeux </a:t>
            </a:r>
            <a:r>
              <a:rPr lang="fr-FR" sz="2000" dirty="0"/>
              <a:t>contemporains, de leurs origines, de</a:t>
            </a:r>
            <a:r>
              <a:rPr lang="fr-FR" sz="2000" b="1" dirty="0"/>
              <a:t> leur complexité</a:t>
            </a:r>
            <a:r>
              <a:rPr lang="fr-FR" sz="2000" dirty="0"/>
              <a:t>, de leur </a:t>
            </a:r>
            <a:r>
              <a:rPr lang="fr-FR" sz="2000" b="1" dirty="0"/>
              <a:t>dimension systémique</a:t>
            </a:r>
            <a:r>
              <a:rPr lang="fr-FR" sz="2000" dirty="0"/>
              <a:t>, des</a:t>
            </a:r>
            <a:r>
              <a:rPr lang="fr-FR" sz="2000" b="1" dirty="0"/>
              <a:t> incertitudes </a:t>
            </a:r>
            <a:r>
              <a:rPr lang="fr-FR" sz="2000" dirty="0"/>
              <a:t>qui leurs sont liées, de </a:t>
            </a:r>
            <a:r>
              <a:rPr lang="fr-FR" sz="2000" b="1" dirty="0"/>
              <a:t>l’impermanence</a:t>
            </a:r>
            <a:r>
              <a:rPr lang="fr-FR" sz="2000" dirty="0"/>
              <a:t> des choses. </a:t>
            </a:r>
          </a:p>
          <a:p>
            <a:pPr marL="285750" indent="-285750" algn="just">
              <a:buFont typeface="Arial" panose="020B0604020202020204" pitchFamily="34" charset="0"/>
              <a:buChar char="•"/>
            </a:pPr>
            <a:r>
              <a:rPr lang="fr-FR" sz="2000" dirty="0"/>
              <a:t>Pour cela, ils doivent être dotés d’un </a:t>
            </a:r>
            <a:r>
              <a:rPr lang="fr-FR" sz="2000" b="1" dirty="0"/>
              <a:t>bagage culturel solide </a:t>
            </a:r>
            <a:r>
              <a:rPr lang="fr-FR" sz="2000" dirty="0"/>
              <a:t>et des capacités qui permettent de le renforcer.</a:t>
            </a:r>
          </a:p>
          <a:p>
            <a:pPr marL="285750" indent="-285750" algn="just">
              <a:buFont typeface="Arial" panose="020B0604020202020204" pitchFamily="34" charset="0"/>
              <a:buChar char="•"/>
            </a:pPr>
            <a:r>
              <a:rPr lang="fr-FR" sz="2000" dirty="0"/>
              <a:t>Afin d’être en mesure de </a:t>
            </a:r>
            <a:r>
              <a:rPr lang="fr-FR" sz="2000" b="1" dirty="0"/>
              <a:t>faire des choix </a:t>
            </a:r>
            <a:r>
              <a:rPr lang="fr-FR" sz="2000" dirty="0"/>
              <a:t>et de réfléchir à des </a:t>
            </a:r>
            <a:r>
              <a:rPr lang="fr-FR" sz="2000" b="1" dirty="0"/>
              <a:t>réponses</a:t>
            </a:r>
            <a:r>
              <a:rPr lang="fr-FR" sz="2000" dirty="0"/>
              <a:t> (et non des solutions) à ces enjeux en étant </a:t>
            </a:r>
            <a:r>
              <a:rPr lang="fr-FR" sz="2000" b="1" dirty="0"/>
              <a:t>respectueux</a:t>
            </a:r>
            <a:r>
              <a:rPr lang="fr-FR" sz="2000" dirty="0"/>
              <a:t> de l’autre, et </a:t>
            </a:r>
            <a:r>
              <a:rPr lang="fr-FR" sz="2000" b="1" dirty="0"/>
              <a:t>responsables,</a:t>
            </a:r>
            <a:endParaRPr lang="fr-FR" sz="2000" dirty="0"/>
          </a:p>
          <a:p>
            <a:pPr marL="285750" indent="-285750" algn="just">
              <a:buFont typeface="Arial" panose="020B0604020202020204" pitchFamily="34" charset="0"/>
              <a:buChar char="•"/>
            </a:pPr>
            <a:r>
              <a:rPr lang="fr-FR" sz="2000" dirty="0"/>
              <a:t>et d’être capable de </a:t>
            </a:r>
            <a:r>
              <a:rPr lang="fr-FR" sz="2000" b="1" dirty="0"/>
              <a:t>s’engager</a:t>
            </a:r>
            <a:r>
              <a:rPr lang="fr-FR" sz="2000" dirty="0"/>
              <a:t> au service du collectif.</a:t>
            </a:r>
          </a:p>
          <a:p>
            <a:pPr marL="285750" indent="-285750" algn="just">
              <a:buFont typeface="Wingdings" panose="05000000000000000000" pitchFamily="2" charset="2"/>
              <a:buChar char="v"/>
            </a:pPr>
            <a:endParaRPr lang="fr-FR" sz="2000" dirty="0"/>
          </a:p>
          <a:p>
            <a:pPr algn="just"/>
            <a:r>
              <a:rPr lang="fr-FR" sz="2000" dirty="0"/>
              <a:t>Elle « stimule l’apprentissage et promeut les compétences fondamentales telles que </a:t>
            </a:r>
            <a:r>
              <a:rPr lang="fr-FR" sz="2000" b="1" dirty="0"/>
              <a:t>l’analyse critique</a:t>
            </a:r>
            <a:r>
              <a:rPr lang="fr-FR" sz="2000" dirty="0"/>
              <a:t>, la </a:t>
            </a:r>
            <a:r>
              <a:rPr lang="fr-FR" sz="2000" b="1" dirty="0"/>
              <a:t>réflexion systémique</a:t>
            </a:r>
            <a:r>
              <a:rPr lang="fr-FR" sz="2000" dirty="0"/>
              <a:t>, la </a:t>
            </a:r>
            <a:r>
              <a:rPr lang="fr-FR" sz="2000" b="1" dirty="0"/>
              <a:t>prise de décision collaborative </a:t>
            </a:r>
            <a:r>
              <a:rPr lang="fr-FR" sz="2000" dirty="0"/>
              <a:t>et le </a:t>
            </a:r>
            <a:r>
              <a:rPr lang="fr-FR" sz="2000" b="1" dirty="0"/>
              <a:t>sens des responsabilités </a:t>
            </a:r>
            <a:r>
              <a:rPr lang="fr-FR" sz="2000" dirty="0"/>
              <a:t>pour les générations présentes et à venir. »</a:t>
            </a:r>
          </a:p>
          <a:p>
            <a:pPr marL="285750" indent="-285750" algn="just">
              <a:buFont typeface="Wingdings" panose="05000000000000000000" pitchFamily="2" charset="2"/>
              <a:buChar char="v"/>
            </a:pPr>
            <a:endParaRPr lang="fr-FR" sz="2000" dirty="0"/>
          </a:p>
        </p:txBody>
      </p:sp>
      <p:sp>
        <p:nvSpPr>
          <p:cNvPr id="7" name="Rectangle 6">
            <a:extLst>
              <a:ext uri="{FF2B5EF4-FFF2-40B4-BE49-F238E27FC236}">
                <a16:creationId xmlns:a16="http://schemas.microsoft.com/office/drawing/2014/main" id="{936D1C8E-145B-8A4A-9FC8-B3200478D632}"/>
              </a:ext>
            </a:extLst>
          </p:cNvPr>
          <p:cNvSpPr/>
          <p:nvPr/>
        </p:nvSpPr>
        <p:spPr>
          <a:xfrm>
            <a:off x="2081074" y="20181"/>
            <a:ext cx="7920991" cy="954107"/>
          </a:xfrm>
          <a:prstGeom prst="rect">
            <a:avLst/>
          </a:prstGeom>
          <a:noFill/>
        </p:spPr>
        <p:txBody>
          <a:bodyPr wrap="square" rtlCol="0">
            <a:spAutoFit/>
          </a:bodyPr>
          <a:lstStyle/>
          <a:p>
            <a:pPr algn="ctr"/>
            <a:r>
              <a:rPr lang="fr-FR" sz="2800" b="1" dirty="0"/>
              <a:t>Approche transversale du dispositif « 2S2C » : </a:t>
            </a:r>
          </a:p>
          <a:p>
            <a:pPr algn="ctr"/>
            <a:r>
              <a:rPr lang="fr-FR" sz="2800" b="1" dirty="0"/>
              <a:t>exemple par l’éducation au développement durable</a:t>
            </a:r>
          </a:p>
        </p:txBody>
      </p:sp>
      <p:pic>
        <p:nvPicPr>
          <p:cNvPr id="5" name="Image 4">
            <a:extLst>
              <a:ext uri="{FF2B5EF4-FFF2-40B4-BE49-F238E27FC236}">
                <a16:creationId xmlns:a16="http://schemas.microsoft.com/office/drawing/2014/main" id="{69AD87E7-025A-F441-93E9-08FC20456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A0E45F27-704B-324E-9EA3-D815898596F2}"/>
              </a:ext>
            </a:extLst>
          </p:cNvPr>
          <p:cNvSpPr>
            <a:spLocks noGrp="1"/>
          </p:cNvSpPr>
          <p:nvPr>
            <p:ph type="sldNum" sz="quarter" idx="12"/>
          </p:nvPr>
        </p:nvSpPr>
        <p:spPr/>
        <p:txBody>
          <a:bodyPr/>
          <a:lstStyle/>
          <a:p>
            <a:fld id="{44FF2782-6B33-44F3-9206-20A7B4C288C9}" type="slidenum">
              <a:rPr lang="fr-FR" smtClean="0"/>
              <a:t>25</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34132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F91EED1-BCD8-3B4A-BFDB-34370FE27FF7}"/>
              </a:ext>
            </a:extLst>
          </p:cNvPr>
          <p:cNvPicPr>
            <a:picLocks noChangeAspect="1"/>
          </p:cNvPicPr>
          <p:nvPr/>
        </p:nvPicPr>
        <p:blipFill>
          <a:blip r:embed="rId2"/>
          <a:stretch>
            <a:fillRect/>
          </a:stretch>
        </p:blipFill>
        <p:spPr>
          <a:xfrm>
            <a:off x="4730280" y="1560972"/>
            <a:ext cx="7268288" cy="4865242"/>
          </a:xfrm>
          <a:prstGeom prst="rect">
            <a:avLst/>
          </a:prstGeom>
        </p:spPr>
      </p:pic>
      <p:sp>
        <p:nvSpPr>
          <p:cNvPr id="22" name="Rectangle 21">
            <a:extLst>
              <a:ext uri="{FF2B5EF4-FFF2-40B4-BE49-F238E27FC236}">
                <a16:creationId xmlns:a16="http://schemas.microsoft.com/office/drawing/2014/main" id="{34BED47E-8C64-E94C-9007-4FEB98F84CA5}"/>
              </a:ext>
            </a:extLst>
          </p:cNvPr>
          <p:cNvSpPr/>
          <p:nvPr/>
        </p:nvSpPr>
        <p:spPr>
          <a:xfrm>
            <a:off x="193432" y="976278"/>
            <a:ext cx="11523951" cy="461665"/>
          </a:xfrm>
          <a:prstGeom prst="rect">
            <a:avLst/>
          </a:prstGeom>
        </p:spPr>
        <p:txBody>
          <a:bodyPr wrap="square">
            <a:spAutoFit/>
          </a:bodyPr>
          <a:lstStyle/>
          <a:p>
            <a:r>
              <a:rPr lang="fr-FR" sz="2400" b="1" dirty="0"/>
              <a:t>Conseils de mise en œuvre</a:t>
            </a:r>
          </a:p>
        </p:txBody>
      </p:sp>
      <p:sp>
        <p:nvSpPr>
          <p:cNvPr id="23" name="Rectangle 22">
            <a:extLst>
              <a:ext uri="{FF2B5EF4-FFF2-40B4-BE49-F238E27FC236}">
                <a16:creationId xmlns:a16="http://schemas.microsoft.com/office/drawing/2014/main" id="{4FA5CD80-2CC4-3248-A30C-C3249F80268F}"/>
              </a:ext>
            </a:extLst>
          </p:cNvPr>
          <p:cNvSpPr/>
          <p:nvPr/>
        </p:nvSpPr>
        <p:spPr>
          <a:xfrm>
            <a:off x="3107855" y="126550"/>
            <a:ext cx="7412350" cy="523220"/>
          </a:xfrm>
          <a:prstGeom prst="rect">
            <a:avLst/>
          </a:prstGeom>
          <a:noFill/>
        </p:spPr>
        <p:txBody>
          <a:bodyPr wrap="none" rtlCol="0">
            <a:spAutoFit/>
          </a:bodyPr>
          <a:lstStyle/>
          <a:p>
            <a:r>
              <a:rPr lang="fr-FR" sz="2800" b="1" dirty="0"/>
              <a:t>Activités d’éducation au développement durable</a:t>
            </a:r>
          </a:p>
        </p:txBody>
      </p:sp>
      <p:sp>
        <p:nvSpPr>
          <p:cNvPr id="24" name="ZoneTexte 23">
            <a:extLst>
              <a:ext uri="{FF2B5EF4-FFF2-40B4-BE49-F238E27FC236}">
                <a16:creationId xmlns:a16="http://schemas.microsoft.com/office/drawing/2014/main" id="{0D72D15B-DEC9-194C-89F2-0B08C8D16781}"/>
              </a:ext>
            </a:extLst>
          </p:cNvPr>
          <p:cNvSpPr txBox="1"/>
          <p:nvPr/>
        </p:nvSpPr>
        <p:spPr>
          <a:xfrm>
            <a:off x="248257" y="1339592"/>
            <a:ext cx="3998068" cy="5016758"/>
          </a:xfrm>
          <a:prstGeom prst="rect">
            <a:avLst/>
          </a:prstGeom>
          <a:noFill/>
        </p:spPr>
        <p:txBody>
          <a:bodyPr wrap="square" rtlCol="0">
            <a:spAutoFit/>
          </a:bodyPr>
          <a:lstStyle/>
          <a:p>
            <a:pPr algn="just"/>
            <a:r>
              <a:rPr lang="fr-FR" sz="2000" dirty="0"/>
              <a:t>Les activités proposées doivent donc :</a:t>
            </a:r>
          </a:p>
          <a:p>
            <a:pPr marL="285750" indent="-285750" algn="just">
              <a:buFontTx/>
              <a:buChar char="-"/>
            </a:pPr>
            <a:r>
              <a:rPr lang="fr-FR" sz="2000" dirty="0"/>
              <a:t>Etre problématisées </a:t>
            </a:r>
          </a:p>
          <a:p>
            <a:pPr marL="285750" indent="-285750" algn="just">
              <a:buFontTx/>
              <a:buChar char="-"/>
            </a:pPr>
            <a:r>
              <a:rPr lang="fr-FR" sz="2000" dirty="0"/>
              <a:t>Mobiliser les savoirs de plusieurs disciplines</a:t>
            </a:r>
          </a:p>
          <a:p>
            <a:pPr marL="285750" indent="-285750" algn="just">
              <a:buFontTx/>
              <a:buChar char="-"/>
            </a:pPr>
            <a:r>
              <a:rPr lang="fr-FR" sz="2000" dirty="0"/>
              <a:t>En démarche projet autour d’un objet, d’une pratique ou d’une situation</a:t>
            </a:r>
          </a:p>
          <a:p>
            <a:pPr marL="285750" indent="-285750" algn="just">
              <a:buFontTx/>
              <a:buChar char="-"/>
            </a:pPr>
            <a:r>
              <a:rPr lang="fr-FR" sz="2000" dirty="0"/>
              <a:t>Mobiliser plusieurs échelles</a:t>
            </a:r>
          </a:p>
          <a:p>
            <a:pPr marL="285750" indent="-285750" algn="just">
              <a:buFontTx/>
              <a:buChar char="-"/>
            </a:pPr>
            <a:r>
              <a:rPr lang="fr-FR" sz="2000" dirty="0"/>
              <a:t>S’interroger sur différents acteurs, leur rôle respectif et les tensions qui peuvent naître entre eux</a:t>
            </a:r>
          </a:p>
          <a:p>
            <a:pPr marL="285750" indent="-285750" algn="just">
              <a:buFontTx/>
              <a:buChar char="-"/>
            </a:pPr>
            <a:r>
              <a:rPr lang="fr-FR" sz="2000" dirty="0"/>
              <a:t>Proposer une réponse finale qui ne sera vraisemblablement pas parfaite et qui pourra être différente d’un élève à l’autre </a:t>
            </a:r>
          </a:p>
        </p:txBody>
      </p:sp>
      <p:pic>
        <p:nvPicPr>
          <p:cNvPr id="7" name="Image 6">
            <a:extLst>
              <a:ext uri="{FF2B5EF4-FFF2-40B4-BE49-F238E27FC236}">
                <a16:creationId xmlns:a16="http://schemas.microsoft.com/office/drawing/2014/main" id="{245EB43B-5B8B-0842-A178-00AB4C02F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6E2D8361-5B15-6041-BC2D-1DA8B1024A6C}"/>
              </a:ext>
            </a:extLst>
          </p:cNvPr>
          <p:cNvSpPr>
            <a:spLocks noGrp="1"/>
          </p:cNvSpPr>
          <p:nvPr>
            <p:ph type="sldNum" sz="quarter" idx="12"/>
          </p:nvPr>
        </p:nvSpPr>
        <p:spPr/>
        <p:txBody>
          <a:bodyPr/>
          <a:lstStyle/>
          <a:p>
            <a:fld id="{44FF2782-6B33-44F3-9206-20A7B4C288C9}" type="slidenum">
              <a:rPr lang="fr-FR" smtClean="0"/>
              <a:t>26</a:t>
            </a:fld>
            <a:endParaRPr lang="fr-FR"/>
          </a:p>
        </p:txBody>
      </p:sp>
      <p:sp>
        <p:nvSpPr>
          <p:cNvPr id="9"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846300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431" y="1505160"/>
            <a:ext cx="11523951" cy="461665"/>
          </a:xfrm>
          <a:prstGeom prst="rect">
            <a:avLst/>
          </a:prstGeom>
        </p:spPr>
        <p:txBody>
          <a:bodyPr wrap="square">
            <a:spAutoFit/>
          </a:bodyPr>
          <a:lstStyle/>
          <a:p>
            <a:r>
              <a:rPr lang="fr-FR" sz="2400" b="1" dirty="0"/>
              <a:t>En quoi permettent-elles de traverser les autres champs ?</a:t>
            </a:r>
          </a:p>
        </p:txBody>
      </p:sp>
      <p:pic>
        <p:nvPicPr>
          <p:cNvPr id="5" name="Image 4">
            <a:extLst>
              <a:ext uri="{FF2B5EF4-FFF2-40B4-BE49-F238E27FC236}">
                <a16:creationId xmlns:a16="http://schemas.microsoft.com/office/drawing/2014/main" id="{4A7E951D-82A6-8041-A315-4B54471F2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9" name="Rectangle 8">
            <a:extLst>
              <a:ext uri="{FF2B5EF4-FFF2-40B4-BE49-F238E27FC236}">
                <a16:creationId xmlns:a16="http://schemas.microsoft.com/office/drawing/2014/main" id="{2DC61375-3D0D-DC48-9EAB-312DD4FB0FE6}"/>
              </a:ext>
            </a:extLst>
          </p:cNvPr>
          <p:cNvSpPr/>
          <p:nvPr/>
        </p:nvSpPr>
        <p:spPr>
          <a:xfrm>
            <a:off x="9147530" y="2136633"/>
            <a:ext cx="2914425" cy="4475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FR" sz="2000" b="1" dirty="0"/>
              <a:t>Civisme</a:t>
            </a:r>
          </a:p>
          <a:p>
            <a:pPr algn="ctr">
              <a:spcAft>
                <a:spcPts val="1200"/>
              </a:spcAft>
            </a:pPr>
            <a:r>
              <a:rPr lang="fr-FR" sz="2000" dirty="0"/>
              <a:t>Interrogation systématique du rapport aux valeurs républicaines des différents acteurs.</a:t>
            </a:r>
          </a:p>
          <a:p>
            <a:pPr algn="ctr">
              <a:spcAft>
                <a:spcPts val="1200"/>
              </a:spcAft>
            </a:pPr>
            <a:r>
              <a:rPr lang="fr-FR" sz="2000" dirty="0"/>
              <a:t>Interrogation des règles produites aux différentes échelles et de leur cohérence.</a:t>
            </a:r>
          </a:p>
          <a:p>
            <a:pPr algn="ctr">
              <a:spcAft>
                <a:spcPts val="1200"/>
              </a:spcAft>
            </a:pPr>
            <a:r>
              <a:rPr lang="fr-FR" sz="2000" dirty="0"/>
              <a:t>Rôle des différents acteurs</a:t>
            </a:r>
          </a:p>
        </p:txBody>
      </p:sp>
      <p:sp>
        <p:nvSpPr>
          <p:cNvPr id="10" name="Rectangle 9">
            <a:extLst>
              <a:ext uri="{FF2B5EF4-FFF2-40B4-BE49-F238E27FC236}">
                <a16:creationId xmlns:a16="http://schemas.microsoft.com/office/drawing/2014/main" id="{6B887F15-077C-634A-AD29-5E99470F515A}"/>
              </a:ext>
            </a:extLst>
          </p:cNvPr>
          <p:cNvSpPr/>
          <p:nvPr/>
        </p:nvSpPr>
        <p:spPr>
          <a:xfrm>
            <a:off x="96431" y="2136630"/>
            <a:ext cx="2914425" cy="447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FR" sz="2000" b="1" dirty="0"/>
              <a:t>Sport</a:t>
            </a:r>
          </a:p>
          <a:p>
            <a:pPr algn="ctr">
              <a:spcAft>
                <a:spcPts val="1200"/>
              </a:spcAft>
            </a:pPr>
            <a:r>
              <a:rPr lang="fr-FR" sz="2000" dirty="0"/>
              <a:t>Toute approche EDD interroge le « bien être » des personnes, des sociétés et les effets sur la santé des choix réalisés et la pratique d’une activité physique est un élément clé de cet équilibre. </a:t>
            </a:r>
          </a:p>
          <a:p>
            <a:pPr algn="ctr">
              <a:spcAft>
                <a:spcPts val="1200"/>
              </a:spcAft>
            </a:pPr>
            <a:r>
              <a:rPr lang="fr-FR" sz="2000" dirty="0"/>
              <a:t>Comprendre le fonctionnement du corps est un éléments clé d’une autonomie sur ce plan. </a:t>
            </a:r>
          </a:p>
        </p:txBody>
      </p:sp>
      <p:sp>
        <p:nvSpPr>
          <p:cNvPr id="11" name="Rectangle 10">
            <a:extLst>
              <a:ext uri="{FF2B5EF4-FFF2-40B4-BE49-F238E27FC236}">
                <a16:creationId xmlns:a16="http://schemas.microsoft.com/office/drawing/2014/main" id="{41DA9A58-DF13-1445-B93E-DBB5DFFD166A}"/>
              </a:ext>
            </a:extLst>
          </p:cNvPr>
          <p:cNvSpPr/>
          <p:nvPr/>
        </p:nvSpPr>
        <p:spPr>
          <a:xfrm>
            <a:off x="3113464" y="2136630"/>
            <a:ext cx="2914425" cy="447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FR" sz="2000" b="1" dirty="0"/>
              <a:t>Santé</a:t>
            </a:r>
          </a:p>
          <a:p>
            <a:pPr algn="ctr">
              <a:spcAft>
                <a:spcPts val="1200"/>
              </a:spcAft>
            </a:pPr>
            <a:r>
              <a:rPr lang="fr-FR" sz="2000" dirty="0"/>
              <a:t>Toute approche EDD interroge le « bien être » des personnes, des sociétés et les effets sur la santé des choix réalisés.</a:t>
            </a:r>
          </a:p>
          <a:p>
            <a:pPr algn="ctr">
              <a:spcAft>
                <a:spcPts val="1200"/>
              </a:spcAft>
            </a:pPr>
            <a:r>
              <a:rPr lang="fr-FR" sz="2000" dirty="0"/>
              <a:t>La santé et le bien-être sont l’objectif 3 des </a:t>
            </a:r>
            <a:r>
              <a:rPr lang="fr-FR" sz="2000" dirty="0">
                <a:hlinkClick r:id="rId3"/>
              </a:rPr>
              <a:t>17 Objectifs de Développement Durable de l’ONU</a:t>
            </a:r>
            <a:r>
              <a:rPr lang="fr-FR" sz="2000" dirty="0"/>
              <a:t>.</a:t>
            </a:r>
          </a:p>
          <a:p>
            <a:pPr algn="ctr">
              <a:spcAft>
                <a:spcPts val="1200"/>
              </a:spcAft>
            </a:pPr>
            <a:endParaRPr lang="fr-FR" sz="2000" dirty="0"/>
          </a:p>
        </p:txBody>
      </p:sp>
      <p:sp>
        <p:nvSpPr>
          <p:cNvPr id="12" name="Rectangle 11">
            <a:extLst>
              <a:ext uri="{FF2B5EF4-FFF2-40B4-BE49-F238E27FC236}">
                <a16:creationId xmlns:a16="http://schemas.microsoft.com/office/drawing/2014/main" id="{3E68E42C-C1DC-2C47-ABA2-9977FAE3CD93}"/>
              </a:ext>
            </a:extLst>
          </p:cNvPr>
          <p:cNvSpPr/>
          <p:nvPr/>
        </p:nvSpPr>
        <p:spPr>
          <a:xfrm>
            <a:off x="6130497" y="2136631"/>
            <a:ext cx="2914425" cy="4475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fr-FR" sz="2000" b="1" dirty="0"/>
              <a:t>Culture</a:t>
            </a:r>
          </a:p>
          <a:p>
            <a:pPr algn="ctr">
              <a:spcAft>
                <a:spcPts val="1200"/>
              </a:spcAft>
            </a:pPr>
            <a:r>
              <a:rPr lang="fr-FR" sz="2000" dirty="0"/>
              <a:t>Une entrée ou un passage par le « sensible » permet de renforcer la prise de conscience.</a:t>
            </a:r>
          </a:p>
          <a:p>
            <a:pPr algn="ctr">
              <a:spcAft>
                <a:spcPts val="1200"/>
              </a:spcAft>
            </a:pPr>
            <a:r>
              <a:rPr lang="fr-FR" sz="2000" dirty="0"/>
              <a:t>Interrogation de cultures sociales ou nationales différentes sur l’objet étudié.</a:t>
            </a:r>
          </a:p>
          <a:p>
            <a:pPr algn="ctr">
              <a:spcAft>
                <a:spcPts val="1200"/>
              </a:spcAft>
            </a:pPr>
            <a:r>
              <a:rPr lang="fr-FR" sz="2000" dirty="0"/>
              <a:t>La culture individuelle et collective influence obligatoirement les choix faits</a:t>
            </a:r>
          </a:p>
        </p:txBody>
      </p:sp>
      <p:sp>
        <p:nvSpPr>
          <p:cNvPr id="15" name="Rectangle 14">
            <a:extLst>
              <a:ext uri="{FF2B5EF4-FFF2-40B4-BE49-F238E27FC236}">
                <a16:creationId xmlns:a16="http://schemas.microsoft.com/office/drawing/2014/main" id="{AE1B1B6E-31A3-B442-9FE9-A5E2C5F0AF91}"/>
              </a:ext>
            </a:extLst>
          </p:cNvPr>
          <p:cNvSpPr/>
          <p:nvPr/>
        </p:nvSpPr>
        <p:spPr>
          <a:xfrm>
            <a:off x="3107855" y="126550"/>
            <a:ext cx="7412350" cy="523220"/>
          </a:xfrm>
          <a:prstGeom prst="rect">
            <a:avLst/>
          </a:prstGeom>
          <a:noFill/>
        </p:spPr>
        <p:txBody>
          <a:bodyPr wrap="none" rtlCol="0">
            <a:spAutoFit/>
          </a:bodyPr>
          <a:lstStyle/>
          <a:p>
            <a:r>
              <a:rPr lang="fr-FR" sz="2800" b="1" dirty="0"/>
              <a:t>Activités d’éducation au développement durable</a:t>
            </a:r>
          </a:p>
        </p:txBody>
      </p:sp>
      <p:sp>
        <p:nvSpPr>
          <p:cNvPr id="2" name="Espace réservé du numéro de diapositive 1">
            <a:extLst>
              <a:ext uri="{FF2B5EF4-FFF2-40B4-BE49-F238E27FC236}">
                <a16:creationId xmlns:a16="http://schemas.microsoft.com/office/drawing/2014/main" id="{D20A70A7-74DB-A448-B721-A440C81CDE68}"/>
              </a:ext>
            </a:extLst>
          </p:cNvPr>
          <p:cNvSpPr>
            <a:spLocks noGrp="1"/>
          </p:cNvSpPr>
          <p:nvPr>
            <p:ph type="sldNum" sz="quarter" idx="12"/>
          </p:nvPr>
        </p:nvSpPr>
        <p:spPr/>
        <p:txBody>
          <a:bodyPr/>
          <a:lstStyle/>
          <a:p>
            <a:fld id="{44FF2782-6B33-44F3-9206-20A7B4C288C9}" type="slidenum">
              <a:rPr lang="fr-FR" smtClean="0"/>
              <a:t>27</a:t>
            </a:fld>
            <a:endParaRPr lang="fr-FR"/>
          </a:p>
        </p:txBody>
      </p:sp>
      <p:sp>
        <p:nvSpPr>
          <p:cNvPr id="13"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37374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379" y="1104530"/>
            <a:ext cx="11523951" cy="461665"/>
          </a:xfrm>
          <a:prstGeom prst="rect">
            <a:avLst/>
          </a:prstGeom>
        </p:spPr>
        <p:txBody>
          <a:bodyPr wrap="square">
            <a:spAutoFit/>
          </a:bodyPr>
          <a:lstStyle/>
          <a:p>
            <a:r>
              <a:rPr lang="fr-FR" sz="2400" b="1" dirty="0"/>
              <a:t>Exemples de mise en œuvre</a:t>
            </a:r>
          </a:p>
        </p:txBody>
      </p:sp>
      <p:sp>
        <p:nvSpPr>
          <p:cNvPr id="4" name="ZoneTexte 3"/>
          <p:cNvSpPr txBox="1"/>
          <p:nvPr/>
        </p:nvSpPr>
        <p:spPr>
          <a:xfrm>
            <a:off x="338379" y="1566195"/>
            <a:ext cx="11234056" cy="5016758"/>
          </a:xfrm>
          <a:prstGeom prst="rect">
            <a:avLst/>
          </a:prstGeom>
          <a:noFill/>
        </p:spPr>
        <p:txBody>
          <a:bodyPr wrap="square" rtlCol="0">
            <a:spAutoFit/>
          </a:bodyPr>
          <a:lstStyle/>
          <a:p>
            <a:pPr algn="just">
              <a:spcBef>
                <a:spcPts val="600"/>
              </a:spcBef>
            </a:pPr>
            <a:r>
              <a:rPr lang="fr-FR" sz="2000" dirty="0"/>
              <a:t>Pour toute activité, on mobilisera un ou plusieurs </a:t>
            </a:r>
            <a:r>
              <a:rPr lang="fr-FR" sz="2000" b="1" dirty="0">
                <a:hlinkClick r:id="rId2"/>
              </a:rPr>
              <a:t>ODD de l’ONU</a:t>
            </a:r>
            <a:r>
              <a:rPr lang="fr-FR" sz="2000" b="1" dirty="0"/>
              <a:t> </a:t>
            </a:r>
            <a:r>
              <a:rPr lang="fr-FR" sz="2000" dirty="0"/>
              <a:t>de façon à situer cette réflexion locale dans un contexte plus large.</a:t>
            </a:r>
          </a:p>
          <a:p>
            <a:pPr marL="285750" indent="-285750" algn="just">
              <a:spcBef>
                <a:spcPts val="600"/>
              </a:spcBef>
              <a:buFont typeface="Arial" panose="020B0604020202020204" pitchFamily="34" charset="0"/>
              <a:buChar char="•"/>
            </a:pPr>
            <a:r>
              <a:rPr lang="fr-FR" sz="2000" dirty="0"/>
              <a:t>Tour des espaces extérieurs du collège pour observer la façon dont végétation et faune ont reconquis les lieux, recherche d’explications, aspects positifs et négatifs, propositions, identification des acteurs à qui faire ces propositions.</a:t>
            </a:r>
          </a:p>
          <a:p>
            <a:pPr marL="285750" indent="-285750" algn="just">
              <a:spcBef>
                <a:spcPts val="600"/>
              </a:spcBef>
              <a:buFont typeface="Arial" panose="020B0604020202020204" pitchFamily="34" charset="0"/>
              <a:buChar char="•"/>
            </a:pPr>
            <a:r>
              <a:rPr lang="fr-FR" sz="2000" dirty="0"/>
              <a:t>Idem à la périphérie du collège. Il est possible de façon à intégrer des élèves restés au domicile, de leur demander de faire la même chose autour de chez eux, d’envoyer leurs observations.</a:t>
            </a:r>
          </a:p>
          <a:p>
            <a:pPr marL="285750" indent="-285750" algn="just">
              <a:spcBef>
                <a:spcPts val="600"/>
              </a:spcBef>
              <a:buFont typeface="Arial" panose="020B0604020202020204" pitchFamily="34" charset="0"/>
              <a:buChar char="•"/>
            </a:pPr>
            <a:r>
              <a:rPr lang="fr-FR" sz="2000" dirty="0"/>
              <a:t>Choisir une pratique (exemple : venir à l’école en vélo), et aller observer ce qui le facilite ou gène sa mise en œuvre dans l’établissement, dans les espaces périphériques de l’établissement. Quels sont les bénéfices et les risques pour la santé de ce choix ? Faire des propositions d’aménagement, identifier les acteurs à qui les transmettre.</a:t>
            </a:r>
          </a:p>
          <a:p>
            <a:pPr marL="285750" indent="-285750" algn="just">
              <a:spcBef>
                <a:spcPts val="600"/>
              </a:spcBef>
              <a:buFont typeface="Arial" panose="020B0604020202020204" pitchFamily="34" charset="0"/>
              <a:buChar char="•"/>
            </a:pPr>
            <a:r>
              <a:rPr lang="fr-FR" sz="2000" dirty="0"/>
              <a:t>Montrer en quoi la crise du </a:t>
            </a:r>
            <a:r>
              <a:rPr lang="fr-FR" sz="2000" dirty="0" err="1"/>
              <a:t>Covid</a:t>
            </a:r>
            <a:r>
              <a:rPr lang="fr-FR" sz="2000" dirty="0"/>
              <a:t> 19 qui correspond à l’ODD 3 rend visible les liens qui existent entre les différents ODD, en particulier les ODD 1, 2, 4, 6, 8, 9, 11, 12, 13, 15 et 16. Peut se faire à partir de recherches en ligne ou d’un débat entre les élèves qui peut se réaliser dans un espace vert en choisissant quelques uns de ces ODD. </a:t>
            </a:r>
          </a:p>
        </p:txBody>
      </p:sp>
      <p:pic>
        <p:nvPicPr>
          <p:cNvPr id="5" name="Image 4">
            <a:extLst>
              <a:ext uri="{FF2B5EF4-FFF2-40B4-BE49-F238E27FC236}">
                <a16:creationId xmlns:a16="http://schemas.microsoft.com/office/drawing/2014/main" id="{4A7E951D-82A6-8041-A315-4B54471F2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10" name="Rectangle 9">
            <a:extLst>
              <a:ext uri="{FF2B5EF4-FFF2-40B4-BE49-F238E27FC236}">
                <a16:creationId xmlns:a16="http://schemas.microsoft.com/office/drawing/2014/main" id="{963C3765-A915-2147-BBFB-16B5AF51152F}"/>
              </a:ext>
            </a:extLst>
          </p:cNvPr>
          <p:cNvSpPr/>
          <p:nvPr/>
        </p:nvSpPr>
        <p:spPr>
          <a:xfrm>
            <a:off x="3107855" y="126550"/>
            <a:ext cx="7412350" cy="523220"/>
          </a:xfrm>
          <a:prstGeom prst="rect">
            <a:avLst/>
          </a:prstGeom>
          <a:noFill/>
        </p:spPr>
        <p:txBody>
          <a:bodyPr wrap="none" rtlCol="0">
            <a:spAutoFit/>
          </a:bodyPr>
          <a:lstStyle/>
          <a:p>
            <a:r>
              <a:rPr lang="fr-FR" sz="2800" b="1" dirty="0"/>
              <a:t>Activités d’éducation au développement durable</a:t>
            </a:r>
          </a:p>
        </p:txBody>
      </p:sp>
      <p:sp>
        <p:nvSpPr>
          <p:cNvPr id="2" name="Espace réservé du numéro de diapositive 1">
            <a:extLst>
              <a:ext uri="{FF2B5EF4-FFF2-40B4-BE49-F238E27FC236}">
                <a16:creationId xmlns:a16="http://schemas.microsoft.com/office/drawing/2014/main" id="{71CF8FFE-7965-7C48-B8E2-07D46DA07610}"/>
              </a:ext>
            </a:extLst>
          </p:cNvPr>
          <p:cNvSpPr>
            <a:spLocks noGrp="1"/>
          </p:cNvSpPr>
          <p:nvPr>
            <p:ph type="sldNum" sz="quarter" idx="12"/>
          </p:nvPr>
        </p:nvSpPr>
        <p:spPr/>
        <p:txBody>
          <a:bodyPr/>
          <a:lstStyle/>
          <a:p>
            <a:fld id="{44FF2782-6B33-44F3-9206-20A7B4C288C9}" type="slidenum">
              <a:rPr lang="fr-FR" smtClean="0"/>
              <a:t>28</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94200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BED47E-8C64-E94C-9007-4FEB98F84CA5}"/>
              </a:ext>
            </a:extLst>
          </p:cNvPr>
          <p:cNvSpPr/>
          <p:nvPr/>
        </p:nvSpPr>
        <p:spPr>
          <a:xfrm>
            <a:off x="193432" y="1027906"/>
            <a:ext cx="11523951" cy="461665"/>
          </a:xfrm>
          <a:prstGeom prst="rect">
            <a:avLst/>
          </a:prstGeom>
        </p:spPr>
        <p:txBody>
          <a:bodyPr wrap="square">
            <a:spAutoFit/>
          </a:bodyPr>
          <a:lstStyle/>
          <a:p>
            <a:r>
              <a:rPr lang="fr-FR" sz="2400" b="1" dirty="0"/>
              <a:t>Un exemple autour d’une pratique</a:t>
            </a:r>
          </a:p>
        </p:txBody>
      </p:sp>
      <p:sp>
        <p:nvSpPr>
          <p:cNvPr id="5" name="Rectangle 4">
            <a:extLst>
              <a:ext uri="{FF2B5EF4-FFF2-40B4-BE49-F238E27FC236}">
                <a16:creationId xmlns:a16="http://schemas.microsoft.com/office/drawing/2014/main" id="{41A642FF-1FCF-F146-AC60-0F66A9D8DAC5}"/>
              </a:ext>
            </a:extLst>
          </p:cNvPr>
          <p:cNvSpPr/>
          <p:nvPr/>
        </p:nvSpPr>
        <p:spPr>
          <a:xfrm>
            <a:off x="8925380" y="2481529"/>
            <a:ext cx="2556020" cy="573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lt1"/>
                </a:solidFill>
              </a:rPr>
              <a:t>Le risque de contagion</a:t>
            </a:r>
          </a:p>
        </p:txBody>
      </p:sp>
      <p:sp>
        <p:nvSpPr>
          <p:cNvPr id="13" name="Rectangle 12">
            <a:extLst>
              <a:ext uri="{FF2B5EF4-FFF2-40B4-BE49-F238E27FC236}">
                <a16:creationId xmlns:a16="http://schemas.microsoft.com/office/drawing/2014/main" id="{8849F378-4636-974E-943C-D275981EF57F}"/>
              </a:ext>
            </a:extLst>
          </p:cNvPr>
          <p:cNvSpPr/>
          <p:nvPr/>
        </p:nvSpPr>
        <p:spPr>
          <a:xfrm>
            <a:off x="5056962" y="3767017"/>
            <a:ext cx="1969433" cy="61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lt1"/>
                </a:solidFill>
              </a:rPr>
              <a:t>Les émissions de gaz à effet de serre ?</a:t>
            </a:r>
          </a:p>
        </p:txBody>
      </p:sp>
      <p:sp>
        <p:nvSpPr>
          <p:cNvPr id="14" name="ZoneTexte 13">
            <a:extLst>
              <a:ext uri="{FF2B5EF4-FFF2-40B4-BE49-F238E27FC236}">
                <a16:creationId xmlns:a16="http://schemas.microsoft.com/office/drawing/2014/main" id="{55DC0F29-4E98-2644-A3E5-0D0A1CC75F41}"/>
              </a:ext>
            </a:extLst>
          </p:cNvPr>
          <p:cNvSpPr txBox="1"/>
          <p:nvPr/>
        </p:nvSpPr>
        <p:spPr>
          <a:xfrm>
            <a:off x="4545684" y="4521021"/>
            <a:ext cx="1390288" cy="523220"/>
          </a:xfrm>
          <a:prstGeom prst="rect">
            <a:avLst/>
          </a:prstGeom>
          <a:noFill/>
        </p:spPr>
        <p:txBody>
          <a:bodyPr wrap="square" rtlCol="0">
            <a:spAutoFit/>
          </a:bodyPr>
          <a:lstStyle/>
          <a:p>
            <a:r>
              <a:rPr lang="fr-FR" sz="1400" dirty="0"/>
              <a:t>SVT : </a:t>
            </a:r>
          </a:p>
          <a:p>
            <a:r>
              <a:rPr lang="fr-FR" sz="1400" dirty="0"/>
              <a:t>Effet de serre</a:t>
            </a:r>
          </a:p>
        </p:txBody>
      </p:sp>
      <p:sp>
        <p:nvSpPr>
          <p:cNvPr id="15" name="Rectangle 14">
            <a:extLst>
              <a:ext uri="{FF2B5EF4-FFF2-40B4-BE49-F238E27FC236}">
                <a16:creationId xmlns:a16="http://schemas.microsoft.com/office/drawing/2014/main" id="{4F9C4BFE-CA15-6D42-ADEE-0BEA40FA636E}"/>
              </a:ext>
            </a:extLst>
          </p:cNvPr>
          <p:cNvSpPr/>
          <p:nvPr/>
        </p:nvSpPr>
        <p:spPr>
          <a:xfrm>
            <a:off x="9404309" y="3749863"/>
            <a:ext cx="2162684" cy="123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lt1"/>
                </a:solidFill>
              </a:rPr>
              <a:t>Les mesures pour favoriser les déplacements doux et les acteurs qui les prennent</a:t>
            </a:r>
          </a:p>
        </p:txBody>
      </p:sp>
      <p:sp>
        <p:nvSpPr>
          <p:cNvPr id="16" name="ZoneTexte 15">
            <a:extLst>
              <a:ext uri="{FF2B5EF4-FFF2-40B4-BE49-F238E27FC236}">
                <a16:creationId xmlns:a16="http://schemas.microsoft.com/office/drawing/2014/main" id="{7BF095C5-FCC8-9F40-9047-6A68837EB7B3}"/>
              </a:ext>
            </a:extLst>
          </p:cNvPr>
          <p:cNvSpPr txBox="1"/>
          <p:nvPr/>
        </p:nvSpPr>
        <p:spPr>
          <a:xfrm>
            <a:off x="5743360" y="4471505"/>
            <a:ext cx="2670048" cy="1169551"/>
          </a:xfrm>
          <a:prstGeom prst="rect">
            <a:avLst/>
          </a:prstGeom>
          <a:noFill/>
        </p:spPr>
        <p:txBody>
          <a:bodyPr wrap="square" rtlCol="0">
            <a:spAutoFit/>
          </a:bodyPr>
          <a:lstStyle/>
          <a:p>
            <a:r>
              <a:rPr lang="fr-FR" sz="1400" dirty="0"/>
              <a:t>Géographie : </a:t>
            </a:r>
          </a:p>
          <a:p>
            <a:r>
              <a:rPr lang="fr-FR" sz="1400" dirty="0"/>
              <a:t>Origine des produits et distance parcourue, pourquoi cette origine ? Histoire : les grands organismes internationaux</a:t>
            </a:r>
          </a:p>
        </p:txBody>
      </p:sp>
      <p:pic>
        <p:nvPicPr>
          <p:cNvPr id="9" name="Image 8">
            <a:extLst>
              <a:ext uri="{FF2B5EF4-FFF2-40B4-BE49-F238E27FC236}">
                <a16:creationId xmlns:a16="http://schemas.microsoft.com/office/drawing/2014/main" id="{318AF24F-80A4-784A-9E8F-AA5635F7C38E}"/>
              </a:ext>
            </a:extLst>
          </p:cNvPr>
          <p:cNvPicPr>
            <a:picLocks noChangeAspect="1"/>
          </p:cNvPicPr>
          <p:nvPr/>
        </p:nvPicPr>
        <p:blipFill>
          <a:blip r:embed="rId2"/>
          <a:stretch>
            <a:fillRect/>
          </a:stretch>
        </p:blipFill>
        <p:spPr>
          <a:xfrm>
            <a:off x="4554272" y="3389235"/>
            <a:ext cx="606763" cy="611066"/>
          </a:xfrm>
          <a:prstGeom prst="rect">
            <a:avLst/>
          </a:prstGeom>
          <a:effectLst>
            <a:outerShdw blurRad="50800" dist="38100" dir="2700000" sx="110000" sy="110000" algn="tl" rotWithShape="0">
              <a:prstClr val="black">
                <a:alpha val="40000"/>
              </a:prstClr>
            </a:outerShdw>
          </a:effectLst>
        </p:spPr>
      </p:pic>
      <p:sp>
        <p:nvSpPr>
          <p:cNvPr id="20" name="ZoneTexte 19">
            <a:extLst>
              <a:ext uri="{FF2B5EF4-FFF2-40B4-BE49-F238E27FC236}">
                <a16:creationId xmlns:a16="http://schemas.microsoft.com/office/drawing/2014/main" id="{3732DEEB-6C8A-F844-8DA9-D973D3FA9857}"/>
              </a:ext>
            </a:extLst>
          </p:cNvPr>
          <p:cNvSpPr txBox="1"/>
          <p:nvPr/>
        </p:nvSpPr>
        <p:spPr>
          <a:xfrm>
            <a:off x="5292394" y="1220853"/>
            <a:ext cx="3208304" cy="1169551"/>
          </a:xfrm>
          <a:prstGeom prst="rect">
            <a:avLst/>
          </a:prstGeom>
          <a:noFill/>
        </p:spPr>
        <p:txBody>
          <a:bodyPr wrap="square" rtlCol="0">
            <a:spAutoFit/>
          </a:bodyPr>
          <a:lstStyle/>
          <a:p>
            <a:r>
              <a:rPr lang="fr-FR" sz="1400" dirty="0"/>
              <a:t>SVT : Quels effets sur la santé de chacune de ces formes de déplacement ?</a:t>
            </a:r>
          </a:p>
          <a:p>
            <a:r>
              <a:rPr lang="fr-FR" sz="1400" dirty="0"/>
              <a:t>EPS : mesures du rythme cardiaque lors des déplacements et des effets de l’effort sur le corps.</a:t>
            </a:r>
          </a:p>
        </p:txBody>
      </p:sp>
      <p:sp>
        <p:nvSpPr>
          <p:cNvPr id="25" name="Rectangle 24">
            <a:extLst>
              <a:ext uri="{FF2B5EF4-FFF2-40B4-BE49-F238E27FC236}">
                <a16:creationId xmlns:a16="http://schemas.microsoft.com/office/drawing/2014/main" id="{7A72B819-AD17-B04D-8C55-6DCF1E3A2624}"/>
              </a:ext>
            </a:extLst>
          </p:cNvPr>
          <p:cNvSpPr/>
          <p:nvPr/>
        </p:nvSpPr>
        <p:spPr>
          <a:xfrm>
            <a:off x="5123223" y="2445121"/>
            <a:ext cx="1969433" cy="59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lt1"/>
                </a:solidFill>
              </a:rPr>
              <a:t>Le corps et l’effort physique</a:t>
            </a:r>
          </a:p>
        </p:txBody>
      </p:sp>
      <p:pic>
        <p:nvPicPr>
          <p:cNvPr id="10" name="Image 9">
            <a:extLst>
              <a:ext uri="{FF2B5EF4-FFF2-40B4-BE49-F238E27FC236}">
                <a16:creationId xmlns:a16="http://schemas.microsoft.com/office/drawing/2014/main" id="{3CB26071-4308-3844-9D90-7F04FD9D5E18}"/>
              </a:ext>
            </a:extLst>
          </p:cNvPr>
          <p:cNvPicPr>
            <a:picLocks noChangeAspect="1"/>
          </p:cNvPicPr>
          <p:nvPr/>
        </p:nvPicPr>
        <p:blipFill>
          <a:blip r:embed="rId3"/>
          <a:stretch>
            <a:fillRect/>
          </a:stretch>
        </p:blipFill>
        <p:spPr>
          <a:xfrm>
            <a:off x="4669681" y="1852055"/>
            <a:ext cx="606763" cy="598156"/>
          </a:xfrm>
          <a:prstGeom prst="rect">
            <a:avLst/>
          </a:prstGeom>
          <a:effectLst>
            <a:outerShdw blurRad="50800" dist="38100" dir="2700000" sx="110000" sy="110000" algn="tl" rotWithShape="0">
              <a:prstClr val="black">
                <a:alpha val="40000"/>
              </a:prstClr>
            </a:outerShdw>
          </a:effectLst>
        </p:spPr>
      </p:pic>
      <p:sp>
        <p:nvSpPr>
          <p:cNvPr id="26" name="ZoneTexte 25">
            <a:extLst>
              <a:ext uri="{FF2B5EF4-FFF2-40B4-BE49-F238E27FC236}">
                <a16:creationId xmlns:a16="http://schemas.microsoft.com/office/drawing/2014/main" id="{0B64AE0B-66B5-224D-B7E6-BD6814A6CD7A}"/>
              </a:ext>
            </a:extLst>
          </p:cNvPr>
          <p:cNvSpPr txBox="1"/>
          <p:nvPr/>
        </p:nvSpPr>
        <p:spPr>
          <a:xfrm>
            <a:off x="9328520" y="5091430"/>
            <a:ext cx="2670048" cy="738664"/>
          </a:xfrm>
          <a:prstGeom prst="rect">
            <a:avLst/>
          </a:prstGeom>
          <a:noFill/>
        </p:spPr>
        <p:txBody>
          <a:bodyPr wrap="square" rtlCol="0">
            <a:spAutoFit/>
          </a:bodyPr>
          <a:lstStyle/>
          <a:p>
            <a:r>
              <a:rPr lang="fr-FR" sz="1400" dirty="0"/>
              <a:t>Géographie : </a:t>
            </a:r>
          </a:p>
          <a:p>
            <a:r>
              <a:rPr lang="fr-FR" sz="1400" dirty="0"/>
              <a:t>Identification des mesures, rôle des acteurs</a:t>
            </a:r>
          </a:p>
        </p:txBody>
      </p:sp>
      <p:sp>
        <p:nvSpPr>
          <p:cNvPr id="27" name="ZoneTexte 26">
            <a:extLst>
              <a:ext uri="{FF2B5EF4-FFF2-40B4-BE49-F238E27FC236}">
                <a16:creationId xmlns:a16="http://schemas.microsoft.com/office/drawing/2014/main" id="{857D650C-8FC2-614D-A71F-B1E5DF8D5AA4}"/>
              </a:ext>
            </a:extLst>
          </p:cNvPr>
          <p:cNvSpPr txBox="1"/>
          <p:nvPr/>
        </p:nvSpPr>
        <p:spPr>
          <a:xfrm>
            <a:off x="193432" y="1561431"/>
            <a:ext cx="3998068" cy="4524315"/>
          </a:xfrm>
          <a:prstGeom prst="rect">
            <a:avLst/>
          </a:prstGeom>
          <a:noFill/>
        </p:spPr>
        <p:txBody>
          <a:bodyPr wrap="square" rtlCol="0">
            <a:spAutoFit/>
          </a:bodyPr>
          <a:lstStyle/>
          <a:p>
            <a:pPr algn="just"/>
            <a:r>
              <a:rPr lang="fr-FR" dirty="0"/>
              <a:t>Les activités proposées doivent donc être :</a:t>
            </a:r>
          </a:p>
          <a:p>
            <a:pPr marL="285750" indent="-285750" algn="just">
              <a:buFontTx/>
              <a:buChar char="-"/>
            </a:pPr>
            <a:r>
              <a:rPr lang="fr-FR" dirty="0"/>
              <a:t>Problématisées </a:t>
            </a:r>
          </a:p>
          <a:p>
            <a:pPr marL="285750" indent="-285750" algn="just">
              <a:buFontTx/>
              <a:buChar char="-"/>
            </a:pPr>
            <a:r>
              <a:rPr lang="fr-FR" dirty="0"/>
              <a:t>Mobiliser les savoirs de plusieurs disciplines</a:t>
            </a:r>
          </a:p>
          <a:p>
            <a:pPr marL="285750" indent="-285750" algn="just">
              <a:buFontTx/>
              <a:buChar char="-"/>
            </a:pPr>
            <a:r>
              <a:rPr lang="fr-FR" dirty="0"/>
              <a:t>En démarche projet autour d’un objet, d’une pratique ou d’une situation</a:t>
            </a:r>
          </a:p>
          <a:p>
            <a:pPr marL="285750" indent="-285750" algn="just">
              <a:buFontTx/>
              <a:buChar char="-"/>
            </a:pPr>
            <a:r>
              <a:rPr lang="fr-FR" dirty="0"/>
              <a:t>Mobiliser plusieurs échelles</a:t>
            </a:r>
          </a:p>
          <a:p>
            <a:pPr marL="285750" indent="-285750" algn="just">
              <a:buFontTx/>
              <a:buChar char="-"/>
            </a:pPr>
            <a:r>
              <a:rPr lang="fr-FR" dirty="0"/>
              <a:t>S’interroger sur différents acteurs, leur rôle respectif et les tensions qui peuvent naître entre eux</a:t>
            </a:r>
          </a:p>
          <a:p>
            <a:pPr marL="285750" indent="-285750" algn="just">
              <a:buFontTx/>
              <a:buChar char="-"/>
            </a:pPr>
            <a:r>
              <a:rPr lang="fr-FR" dirty="0"/>
              <a:t>Proposer une réponse finale qui ne sera vraisemblablement pas parfaite et qui pourra être différente d’un élève à l’autre </a:t>
            </a:r>
          </a:p>
        </p:txBody>
      </p:sp>
      <p:sp>
        <p:nvSpPr>
          <p:cNvPr id="18" name="Ellipse 17">
            <a:extLst>
              <a:ext uri="{FF2B5EF4-FFF2-40B4-BE49-F238E27FC236}">
                <a16:creationId xmlns:a16="http://schemas.microsoft.com/office/drawing/2014/main" id="{02D1BCBF-FAAF-9D4E-80F3-CEAC8E523DDC}"/>
              </a:ext>
            </a:extLst>
          </p:cNvPr>
          <p:cNvSpPr/>
          <p:nvPr/>
        </p:nvSpPr>
        <p:spPr>
          <a:xfrm>
            <a:off x="5636844" y="3021773"/>
            <a:ext cx="5000588" cy="7755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err="1"/>
              <a:t>Vaut-il</a:t>
            </a:r>
            <a:r>
              <a:rPr lang="fr-FR" sz="1600" b="1" i="1" dirty="0"/>
              <a:t> mieux venir à l’école en vélo, en transport en commun ou déposé par ses parents en voiture ?</a:t>
            </a:r>
          </a:p>
        </p:txBody>
      </p:sp>
      <p:pic>
        <p:nvPicPr>
          <p:cNvPr id="21" name="Image 20">
            <a:extLst>
              <a:ext uri="{FF2B5EF4-FFF2-40B4-BE49-F238E27FC236}">
                <a16:creationId xmlns:a16="http://schemas.microsoft.com/office/drawing/2014/main" id="{03E22EF8-30BF-3342-8334-29A14D0D9122}"/>
              </a:ext>
            </a:extLst>
          </p:cNvPr>
          <p:cNvPicPr>
            <a:picLocks noChangeAspect="1"/>
          </p:cNvPicPr>
          <p:nvPr/>
        </p:nvPicPr>
        <p:blipFill>
          <a:blip r:embed="rId3"/>
          <a:stretch>
            <a:fillRect/>
          </a:stretch>
        </p:blipFill>
        <p:spPr>
          <a:xfrm>
            <a:off x="11319829" y="2011929"/>
            <a:ext cx="606763" cy="598156"/>
          </a:xfrm>
          <a:prstGeom prst="rect">
            <a:avLst/>
          </a:prstGeom>
          <a:effectLst>
            <a:outerShdw blurRad="50800" dist="38100" dir="2700000" sx="110000" sy="110000" algn="tl" rotWithShape="0">
              <a:prstClr val="black">
                <a:alpha val="40000"/>
              </a:prstClr>
            </a:outerShdw>
          </a:effectLst>
        </p:spPr>
      </p:pic>
      <p:sp>
        <p:nvSpPr>
          <p:cNvPr id="24" name="ZoneTexte 23">
            <a:extLst>
              <a:ext uri="{FF2B5EF4-FFF2-40B4-BE49-F238E27FC236}">
                <a16:creationId xmlns:a16="http://schemas.microsoft.com/office/drawing/2014/main" id="{EEA5CEA0-B2C6-E649-98AF-15E42599D153}"/>
              </a:ext>
            </a:extLst>
          </p:cNvPr>
          <p:cNvSpPr txBox="1"/>
          <p:nvPr/>
        </p:nvSpPr>
        <p:spPr>
          <a:xfrm>
            <a:off x="4669681" y="5940936"/>
            <a:ext cx="6369051" cy="369332"/>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none" rtlCol="0">
            <a:spAutoFit/>
          </a:bodyPr>
          <a:lstStyle/>
          <a:p>
            <a:r>
              <a:rPr lang="fr-FR" i="1" dirty="0"/>
              <a:t>Je prends la décision suivante en temps qu’usager du collège car … </a:t>
            </a:r>
          </a:p>
        </p:txBody>
      </p:sp>
      <p:sp>
        <p:nvSpPr>
          <p:cNvPr id="2" name="Rectangle 1">
            <a:extLst>
              <a:ext uri="{FF2B5EF4-FFF2-40B4-BE49-F238E27FC236}">
                <a16:creationId xmlns:a16="http://schemas.microsoft.com/office/drawing/2014/main" id="{A477BF34-64E3-D74C-AAC1-6DBB35CDE476}"/>
              </a:ext>
            </a:extLst>
          </p:cNvPr>
          <p:cNvSpPr/>
          <p:nvPr/>
        </p:nvSpPr>
        <p:spPr>
          <a:xfrm>
            <a:off x="8854187" y="1703265"/>
            <a:ext cx="2246287" cy="738664"/>
          </a:xfrm>
          <a:prstGeom prst="rect">
            <a:avLst/>
          </a:prstGeom>
          <a:noFill/>
        </p:spPr>
        <p:txBody>
          <a:bodyPr wrap="square" rtlCol="0">
            <a:spAutoFit/>
          </a:bodyPr>
          <a:lstStyle/>
          <a:p>
            <a:r>
              <a:rPr lang="fr-FR" sz="1400" dirty="0"/>
              <a:t>SMS : actions de prévention SVT : Bactérie / virus ; ce qui favorise les contaminations</a:t>
            </a:r>
          </a:p>
        </p:txBody>
      </p:sp>
      <p:pic>
        <p:nvPicPr>
          <p:cNvPr id="3" name="Image 2">
            <a:extLst>
              <a:ext uri="{FF2B5EF4-FFF2-40B4-BE49-F238E27FC236}">
                <a16:creationId xmlns:a16="http://schemas.microsoft.com/office/drawing/2014/main" id="{143EE23B-D1C5-1840-9EB9-FC38F48193F2}"/>
              </a:ext>
            </a:extLst>
          </p:cNvPr>
          <p:cNvPicPr>
            <a:picLocks noChangeAspect="1"/>
          </p:cNvPicPr>
          <p:nvPr/>
        </p:nvPicPr>
        <p:blipFill>
          <a:blip r:embed="rId4"/>
          <a:stretch>
            <a:fillRect/>
          </a:stretch>
        </p:blipFill>
        <p:spPr>
          <a:xfrm>
            <a:off x="11319830" y="3339133"/>
            <a:ext cx="606763" cy="598156"/>
          </a:xfrm>
          <a:prstGeom prst="rect">
            <a:avLst/>
          </a:prstGeom>
          <a:effectLst>
            <a:outerShdw blurRad="50800" dist="38100" dir="2700000" sx="110000" sy="110000" algn="tl" rotWithShape="0">
              <a:prstClr val="black">
                <a:alpha val="40000"/>
              </a:prstClr>
            </a:outerShdw>
          </a:effectLst>
        </p:spPr>
      </p:pic>
      <p:pic>
        <p:nvPicPr>
          <p:cNvPr id="30" name="Image 29">
            <a:extLst>
              <a:ext uri="{FF2B5EF4-FFF2-40B4-BE49-F238E27FC236}">
                <a16:creationId xmlns:a16="http://schemas.microsoft.com/office/drawing/2014/main" id="{DCA616CD-B4B9-CA41-B1CC-49CAA224C6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31" name="Rectangle 30">
            <a:extLst>
              <a:ext uri="{FF2B5EF4-FFF2-40B4-BE49-F238E27FC236}">
                <a16:creationId xmlns:a16="http://schemas.microsoft.com/office/drawing/2014/main" id="{114745B6-3468-974F-AA30-CCEB79518A30}"/>
              </a:ext>
            </a:extLst>
          </p:cNvPr>
          <p:cNvSpPr/>
          <p:nvPr/>
        </p:nvSpPr>
        <p:spPr>
          <a:xfrm>
            <a:off x="3107855" y="126550"/>
            <a:ext cx="7412350" cy="523220"/>
          </a:xfrm>
          <a:prstGeom prst="rect">
            <a:avLst/>
          </a:prstGeom>
          <a:noFill/>
        </p:spPr>
        <p:txBody>
          <a:bodyPr wrap="none" rtlCol="0">
            <a:spAutoFit/>
          </a:bodyPr>
          <a:lstStyle/>
          <a:p>
            <a:r>
              <a:rPr lang="fr-FR" sz="2800" b="1" dirty="0"/>
              <a:t>Activités d’éducation au développement durable</a:t>
            </a:r>
          </a:p>
        </p:txBody>
      </p:sp>
      <p:sp>
        <p:nvSpPr>
          <p:cNvPr id="4" name="Espace réservé du numéro de diapositive 3">
            <a:extLst>
              <a:ext uri="{FF2B5EF4-FFF2-40B4-BE49-F238E27FC236}">
                <a16:creationId xmlns:a16="http://schemas.microsoft.com/office/drawing/2014/main" id="{33FE0169-F498-794B-9EE3-7B9305521FAD}"/>
              </a:ext>
            </a:extLst>
          </p:cNvPr>
          <p:cNvSpPr>
            <a:spLocks noGrp="1"/>
          </p:cNvSpPr>
          <p:nvPr>
            <p:ph type="sldNum" sz="quarter" idx="12"/>
          </p:nvPr>
        </p:nvSpPr>
        <p:spPr/>
        <p:txBody>
          <a:bodyPr/>
          <a:lstStyle/>
          <a:p>
            <a:fld id="{44FF2782-6B33-44F3-9206-20A7B4C288C9}" type="slidenum">
              <a:rPr lang="fr-FR" smtClean="0"/>
              <a:t>29</a:t>
            </a:fld>
            <a:endParaRPr lang="fr-FR"/>
          </a:p>
        </p:txBody>
      </p:sp>
      <p:sp>
        <p:nvSpPr>
          <p:cNvPr id="23"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36661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219" y="1895325"/>
            <a:ext cx="10235821" cy="3970318"/>
          </a:xfrm>
          <a:prstGeom prst="rect">
            <a:avLst/>
          </a:prstGeom>
        </p:spPr>
        <p:txBody>
          <a:bodyPr wrap="square">
            <a:spAutoFit/>
          </a:bodyPr>
          <a:lstStyle/>
          <a:p>
            <a:pPr>
              <a:spcAft>
                <a:spcPts val="1200"/>
              </a:spcAft>
            </a:pPr>
            <a:r>
              <a:rPr lang="fr-FR" sz="2400" dirty="0">
                <a:solidFill>
                  <a:schemeClr val="accent1">
                    <a:lumMod val="50000"/>
                  </a:schemeClr>
                </a:solidFill>
              </a:rPr>
              <a:t>A partir du 18 mai, les élèves pourront, sur le temps scolaire, se trouver dans 4 situations :</a:t>
            </a:r>
          </a:p>
          <a:p>
            <a:pPr marL="742950" lvl="1" indent="-285750">
              <a:spcAft>
                <a:spcPts val="1200"/>
              </a:spcAft>
              <a:buFont typeface="Arial" panose="020B0604020202020204" pitchFamily="34" charset="0"/>
              <a:buChar char="•"/>
            </a:pPr>
            <a:r>
              <a:rPr lang="fr-FR" sz="2400" dirty="0">
                <a:solidFill>
                  <a:schemeClr val="accent1">
                    <a:lumMod val="50000"/>
                  </a:schemeClr>
                </a:solidFill>
              </a:rPr>
              <a:t>soit en classe ; </a:t>
            </a:r>
          </a:p>
          <a:p>
            <a:pPr marL="742950" lvl="1" indent="-285750">
              <a:spcAft>
                <a:spcPts val="1200"/>
              </a:spcAft>
              <a:buFont typeface="Arial" panose="020B0604020202020204" pitchFamily="34" charset="0"/>
              <a:buChar char="•"/>
            </a:pPr>
            <a:r>
              <a:rPr lang="fr-FR" sz="2400" dirty="0">
                <a:solidFill>
                  <a:schemeClr val="accent1">
                    <a:lumMod val="50000"/>
                  </a:schemeClr>
                </a:solidFill>
              </a:rPr>
              <a:t>soit à la maison pour travailler à distance ; </a:t>
            </a:r>
          </a:p>
          <a:p>
            <a:pPr marL="742950" lvl="1" indent="-285750">
              <a:spcAft>
                <a:spcPts val="1200"/>
              </a:spcAft>
              <a:buFont typeface="Arial" panose="020B0604020202020204" pitchFamily="34" charset="0"/>
              <a:buChar char="•"/>
            </a:pPr>
            <a:r>
              <a:rPr lang="fr-FR" sz="2400" dirty="0">
                <a:solidFill>
                  <a:schemeClr val="accent1">
                    <a:lumMod val="50000"/>
                  </a:schemeClr>
                </a:solidFill>
              </a:rPr>
              <a:t>soit à l'étude pour étudier en autonomie ;</a:t>
            </a:r>
          </a:p>
          <a:p>
            <a:pPr marL="742950" lvl="1" indent="-285750">
              <a:spcAft>
                <a:spcPts val="1200"/>
              </a:spcAft>
              <a:buFont typeface="Arial" panose="020B0604020202020204" pitchFamily="34" charset="0"/>
              <a:buChar char="•"/>
            </a:pPr>
            <a:r>
              <a:rPr lang="fr-FR" sz="2400" dirty="0">
                <a:solidFill>
                  <a:schemeClr val="accent1">
                    <a:lumMod val="50000"/>
                  </a:schemeClr>
                </a:solidFill>
              </a:rPr>
              <a:t>soit en activités périscolaires</a:t>
            </a:r>
            <a:r>
              <a:rPr lang="fr-FR" sz="2400" dirty="0">
                <a:solidFill>
                  <a:schemeClr val="accent1">
                    <a:lumMod val="50000"/>
                  </a:schemeClr>
                </a:solidFill>
                <a:sym typeface="Wingdings" panose="05000000000000000000" pitchFamily="2" charset="2"/>
              </a:rPr>
              <a:t> dans le cadre du </a:t>
            </a:r>
            <a:r>
              <a:rPr lang="fr-FR" sz="2400" b="1" dirty="0">
                <a:solidFill>
                  <a:schemeClr val="accent1">
                    <a:lumMod val="50000"/>
                  </a:schemeClr>
                </a:solidFill>
                <a:sym typeface="Wingdings" panose="05000000000000000000" pitchFamily="2" charset="2"/>
              </a:rPr>
              <a:t>PROTOCOLE 2S2C</a:t>
            </a:r>
            <a:r>
              <a:rPr lang="fr-FR" sz="2400" dirty="0">
                <a:solidFill>
                  <a:schemeClr val="accent1">
                    <a:lumMod val="50000"/>
                  </a:schemeClr>
                </a:solidFill>
                <a:sym typeface="Wingdings" panose="05000000000000000000" pitchFamily="2" charset="2"/>
              </a:rPr>
              <a:t>.</a:t>
            </a:r>
          </a:p>
          <a:p>
            <a:pPr marL="285750" indent="-285750">
              <a:spcAft>
                <a:spcPts val="1200"/>
              </a:spcAft>
              <a:buFont typeface="Arial" panose="020B0604020202020204" pitchFamily="34" charset="0"/>
              <a:buChar char="•"/>
            </a:pPr>
            <a:endParaRPr lang="fr-FR" sz="2400" dirty="0">
              <a:solidFill>
                <a:schemeClr val="accent1">
                  <a:lumMod val="50000"/>
                </a:schemeClr>
              </a:solidFill>
              <a:sym typeface="Wingdings" panose="05000000000000000000" pitchFamily="2" charset="2"/>
            </a:endParaRPr>
          </a:p>
          <a:p>
            <a:pPr>
              <a:spcAft>
                <a:spcPts val="1200"/>
              </a:spcAft>
            </a:pPr>
            <a:r>
              <a:rPr lang="fr-FR" sz="2400" dirty="0">
                <a:solidFill>
                  <a:schemeClr val="accent1">
                    <a:lumMod val="50000"/>
                  </a:schemeClr>
                </a:solidFill>
              </a:rPr>
              <a:t>L'élève pourra alterner ces quatre situations selon des proportions variables.</a:t>
            </a:r>
          </a:p>
        </p:txBody>
      </p:sp>
      <p:pic>
        <p:nvPicPr>
          <p:cNvPr id="3" name="Image 2">
            <a:extLst>
              <a:ext uri="{FF2B5EF4-FFF2-40B4-BE49-F238E27FC236}">
                <a16:creationId xmlns:a16="http://schemas.microsoft.com/office/drawing/2014/main" id="{938145EF-A01C-2542-BA9B-A83A27341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4" name="ZoneTexte 3">
            <a:extLst>
              <a:ext uri="{FF2B5EF4-FFF2-40B4-BE49-F238E27FC236}">
                <a16:creationId xmlns:a16="http://schemas.microsoft.com/office/drawing/2014/main" id="{7823E1A2-5501-924F-A1B8-6B8F1FC85199}"/>
              </a:ext>
            </a:extLst>
          </p:cNvPr>
          <p:cNvSpPr txBox="1"/>
          <p:nvPr/>
        </p:nvSpPr>
        <p:spPr>
          <a:xfrm>
            <a:off x="4698544" y="126550"/>
            <a:ext cx="2589170" cy="523220"/>
          </a:xfrm>
          <a:prstGeom prst="rect">
            <a:avLst/>
          </a:prstGeom>
          <a:noFill/>
        </p:spPr>
        <p:txBody>
          <a:bodyPr wrap="none" rtlCol="0">
            <a:spAutoFit/>
          </a:bodyPr>
          <a:lstStyle/>
          <a:p>
            <a:r>
              <a:rPr lang="fr-FR" sz="2800" b="1" dirty="0">
                <a:solidFill>
                  <a:schemeClr val="accent1">
                    <a:lumMod val="50000"/>
                  </a:schemeClr>
                </a:solidFill>
              </a:rPr>
              <a:t>Rappel du cadre</a:t>
            </a:r>
          </a:p>
        </p:txBody>
      </p:sp>
      <p:sp>
        <p:nvSpPr>
          <p:cNvPr id="2" name="Espace réservé du numéro de diapositive 1">
            <a:extLst>
              <a:ext uri="{FF2B5EF4-FFF2-40B4-BE49-F238E27FC236}">
                <a16:creationId xmlns:a16="http://schemas.microsoft.com/office/drawing/2014/main" id="{8E8DBF29-1764-D84B-8E8F-A1DFB6E18A0C}"/>
              </a:ext>
            </a:extLst>
          </p:cNvPr>
          <p:cNvSpPr>
            <a:spLocks noGrp="1"/>
          </p:cNvSpPr>
          <p:nvPr>
            <p:ph type="sldNum" sz="quarter" idx="12"/>
          </p:nvPr>
        </p:nvSpPr>
        <p:spPr/>
        <p:txBody>
          <a:bodyPr/>
          <a:lstStyle/>
          <a:p>
            <a:fld id="{44FF2782-6B33-44F3-9206-20A7B4C288C9}" type="slidenum">
              <a:rPr lang="fr-FR" smtClean="0"/>
              <a:t>3</a:t>
            </a:fld>
            <a:endParaRPr lang="fr-FR"/>
          </a:p>
        </p:txBody>
      </p:sp>
      <p:sp>
        <p:nvSpPr>
          <p:cNvPr id="7"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18262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768332"/>
            <a:ext cx="10984230" cy="3559949"/>
          </a:xfrm>
          <a:prstGeom prst="rect">
            <a:avLst/>
          </a:prstGeom>
        </p:spPr>
        <p:txBody>
          <a:bodyPr wrap="square">
            <a:spAutoFit/>
          </a:bodyPr>
          <a:lstStyle/>
          <a:p>
            <a:pPr algn="just"/>
            <a:r>
              <a:rPr lang="fr-FR" sz="2400" dirty="0">
                <a:solidFill>
                  <a:schemeClr val="accent1">
                    <a:lumMod val="50000"/>
                  </a:schemeClr>
                </a:solidFill>
              </a:rPr>
              <a:t>Les activités sont « à travailler territoire par territoire » avec les partenaires locaux, </a:t>
            </a:r>
            <a:r>
              <a:rPr lang="fr-FR" sz="2400" b="1" dirty="0">
                <a:solidFill>
                  <a:schemeClr val="accent1">
                    <a:lumMod val="50000"/>
                  </a:schemeClr>
                </a:solidFill>
              </a:rPr>
              <a:t>en lien avec les différents parcours éducatifs, </a:t>
            </a:r>
            <a:r>
              <a:rPr lang="fr-FR" sz="2400" dirty="0">
                <a:solidFill>
                  <a:schemeClr val="accent1">
                    <a:lumMod val="50000"/>
                  </a:schemeClr>
                </a:solidFill>
              </a:rPr>
              <a:t>autour des activités suivantes et :</a:t>
            </a:r>
          </a:p>
          <a:p>
            <a:pPr algn="just"/>
            <a:endParaRPr lang="fr-FR" sz="2400" dirty="0">
              <a:solidFill>
                <a:schemeClr val="accent1">
                  <a:lumMod val="50000"/>
                </a:schemeClr>
              </a:solidFill>
            </a:endParaRPr>
          </a:p>
          <a:p>
            <a:pPr marL="800100" lvl="1" indent="-342900" algn="just">
              <a:spcAft>
                <a:spcPts val="1000"/>
              </a:spcAft>
              <a:buFont typeface="Arial" panose="020B0604020202020204" pitchFamily="34" charset="0"/>
              <a:buChar char="•"/>
            </a:pPr>
            <a:r>
              <a:rPr lang="fr-FR" sz="2400" dirty="0">
                <a:solidFill>
                  <a:schemeClr val="accent1">
                    <a:lumMod val="50000"/>
                  </a:schemeClr>
                </a:solidFill>
                <a:ea typeface="Calibri" panose="020F0502020204030204" pitchFamily="34" charset="0"/>
                <a:cs typeface="Arial" panose="020B0604020202020204" pitchFamily="34" charset="0"/>
              </a:rPr>
              <a:t>activités physiques et sportives ;</a:t>
            </a:r>
            <a:endParaRPr lang="fr-FR" sz="2400" dirty="0">
              <a:solidFill>
                <a:schemeClr val="accent1">
                  <a:lumMod val="50000"/>
                </a:schemeClr>
              </a:solidFill>
              <a:ea typeface="Calibri" panose="020F0502020204030204" pitchFamily="34" charset="0"/>
              <a:cs typeface="Times New Roman" panose="02020603050405020304" pitchFamily="18" charset="0"/>
            </a:endParaRPr>
          </a:p>
          <a:p>
            <a:pPr marL="800100" lvl="1" indent="-342900" algn="just">
              <a:spcAft>
                <a:spcPts val="1000"/>
              </a:spcAft>
              <a:buFont typeface="Arial" panose="020B0604020202020204" pitchFamily="34" charset="0"/>
              <a:buChar char="•"/>
            </a:pPr>
            <a:r>
              <a:rPr lang="fr-FR" sz="2400" dirty="0">
                <a:solidFill>
                  <a:schemeClr val="accent1">
                    <a:lumMod val="50000"/>
                  </a:schemeClr>
                </a:solidFill>
                <a:ea typeface="Calibri" panose="020F0502020204030204" pitchFamily="34" charset="0"/>
                <a:cs typeface="Arial" panose="020B0604020202020204" pitchFamily="34" charset="0"/>
              </a:rPr>
              <a:t>activités en matière d’éducation et de promotion de la santé ;</a:t>
            </a:r>
          </a:p>
          <a:p>
            <a:pPr marL="800100" lvl="1" indent="-342900" algn="just">
              <a:spcAft>
                <a:spcPts val="1000"/>
              </a:spcAft>
              <a:buFont typeface="Arial" panose="020B0604020202020204" pitchFamily="34" charset="0"/>
              <a:buChar char="•"/>
            </a:pPr>
            <a:r>
              <a:rPr lang="fr-FR" sz="2400" dirty="0">
                <a:solidFill>
                  <a:schemeClr val="accent1">
                    <a:lumMod val="50000"/>
                  </a:schemeClr>
                </a:solidFill>
                <a:ea typeface="Calibri" panose="020F0502020204030204" pitchFamily="34" charset="0"/>
                <a:cs typeface="Arial" panose="020B0604020202020204" pitchFamily="34" charset="0"/>
              </a:rPr>
              <a:t>activités artistiques et culturelles ;</a:t>
            </a:r>
            <a:endParaRPr lang="fr-FR" sz="2400" dirty="0">
              <a:solidFill>
                <a:schemeClr val="accent1">
                  <a:lumMod val="50000"/>
                </a:schemeClr>
              </a:solidFill>
              <a:ea typeface="Calibri" panose="020F0502020204030204" pitchFamily="34" charset="0"/>
              <a:cs typeface="Times New Roman" panose="02020603050405020304" pitchFamily="18" charset="0"/>
            </a:endParaRPr>
          </a:p>
          <a:p>
            <a:pPr marL="800100" lvl="1" indent="-342900" algn="just">
              <a:spcAft>
                <a:spcPts val="1000"/>
              </a:spcAft>
              <a:buFont typeface="Arial" panose="020B0604020202020204" pitchFamily="34" charset="0"/>
              <a:buChar char="•"/>
            </a:pPr>
            <a:r>
              <a:rPr lang="fr-FR" sz="2400" dirty="0">
                <a:solidFill>
                  <a:schemeClr val="accent1">
                    <a:lumMod val="50000"/>
                  </a:schemeClr>
                </a:solidFill>
                <a:ea typeface="Calibri" panose="020F0502020204030204" pitchFamily="34" charset="0"/>
                <a:cs typeface="Arial" panose="020B0604020202020204" pitchFamily="34" charset="0"/>
              </a:rPr>
              <a:t>activités en matière d’éducation au civisme et à la citoyenneté.</a:t>
            </a:r>
          </a:p>
          <a:p>
            <a:pPr algn="just">
              <a:spcAft>
                <a:spcPts val="1000"/>
              </a:spcAft>
            </a:pPr>
            <a:r>
              <a:rPr lang="fr-FR" sz="2400" dirty="0">
                <a:solidFill>
                  <a:schemeClr val="accent1">
                    <a:lumMod val="50000"/>
                  </a:schemeClr>
                </a:solidFill>
                <a:ea typeface="Calibri" panose="020F0502020204030204" pitchFamily="34" charset="0"/>
                <a:cs typeface="Arial" panose="020B0604020202020204" pitchFamily="34" charset="0"/>
              </a:rPr>
              <a:t>L’éducation au développement durable permet de traverser ces quatre champs.</a:t>
            </a:r>
          </a:p>
        </p:txBody>
      </p:sp>
      <p:sp>
        <p:nvSpPr>
          <p:cNvPr id="7" name="ZoneTexte 6">
            <a:extLst>
              <a:ext uri="{FF2B5EF4-FFF2-40B4-BE49-F238E27FC236}">
                <a16:creationId xmlns:a16="http://schemas.microsoft.com/office/drawing/2014/main" id="{DDFE4DB4-D17D-8845-924F-2223B68A4916}"/>
              </a:ext>
            </a:extLst>
          </p:cNvPr>
          <p:cNvSpPr txBox="1"/>
          <p:nvPr/>
        </p:nvSpPr>
        <p:spPr>
          <a:xfrm>
            <a:off x="1188302" y="126550"/>
            <a:ext cx="9815396" cy="523220"/>
          </a:xfrm>
          <a:prstGeom prst="rect">
            <a:avLst/>
          </a:prstGeom>
          <a:noFill/>
        </p:spPr>
        <p:txBody>
          <a:bodyPr wrap="square" rtlCol="0">
            <a:spAutoFit/>
          </a:bodyPr>
          <a:lstStyle/>
          <a:p>
            <a:pPr algn="ctr"/>
            <a:r>
              <a:rPr lang="fr-FR" sz="2800" b="1" dirty="0">
                <a:solidFill>
                  <a:schemeClr val="accent1">
                    <a:lumMod val="50000"/>
                  </a:schemeClr>
                </a:solidFill>
              </a:rPr>
              <a:t>Protocole des activités « 2S2C »</a:t>
            </a:r>
          </a:p>
        </p:txBody>
      </p:sp>
      <p:pic>
        <p:nvPicPr>
          <p:cNvPr id="4" name="Image 3">
            <a:extLst>
              <a:ext uri="{FF2B5EF4-FFF2-40B4-BE49-F238E27FC236}">
                <a16:creationId xmlns:a16="http://schemas.microsoft.com/office/drawing/2014/main" id="{0DFE3DDC-06A7-A44C-B306-2C624570A8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3" name="Espace réservé du numéro de diapositive 2">
            <a:extLst>
              <a:ext uri="{FF2B5EF4-FFF2-40B4-BE49-F238E27FC236}">
                <a16:creationId xmlns:a16="http://schemas.microsoft.com/office/drawing/2014/main" id="{E8599E86-5CE3-F44B-9551-178D3C666050}"/>
              </a:ext>
            </a:extLst>
          </p:cNvPr>
          <p:cNvSpPr>
            <a:spLocks noGrp="1"/>
          </p:cNvSpPr>
          <p:nvPr>
            <p:ph type="sldNum" sz="quarter" idx="12"/>
          </p:nvPr>
        </p:nvSpPr>
        <p:spPr/>
        <p:txBody>
          <a:bodyPr/>
          <a:lstStyle/>
          <a:p>
            <a:fld id="{44FF2782-6B33-44F3-9206-20A7B4C288C9}" type="slidenum">
              <a:rPr lang="fr-FR" smtClean="0"/>
              <a:t>4</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71753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74086" y="126550"/>
            <a:ext cx="3385863" cy="523220"/>
          </a:xfrm>
          <a:prstGeom prst="rect">
            <a:avLst/>
          </a:prstGeom>
          <a:noFill/>
        </p:spPr>
        <p:txBody>
          <a:bodyPr wrap="none" rtlCol="0">
            <a:spAutoFit/>
          </a:bodyPr>
          <a:lstStyle/>
          <a:p>
            <a:r>
              <a:rPr lang="fr-FR" sz="2800" b="1" dirty="0">
                <a:solidFill>
                  <a:schemeClr val="accent1">
                    <a:lumMod val="50000"/>
                  </a:schemeClr>
                </a:solidFill>
              </a:rPr>
              <a:t>Finalités des « 2S2C »</a:t>
            </a:r>
          </a:p>
        </p:txBody>
      </p:sp>
      <p:sp>
        <p:nvSpPr>
          <p:cNvPr id="6" name="Rectangle 5">
            <a:extLst>
              <a:ext uri="{FF2B5EF4-FFF2-40B4-BE49-F238E27FC236}">
                <a16:creationId xmlns:a16="http://schemas.microsoft.com/office/drawing/2014/main" id="{1A537135-5F54-F64F-BDCA-FAB77E3DE8AB}"/>
              </a:ext>
            </a:extLst>
          </p:cNvPr>
          <p:cNvSpPr/>
          <p:nvPr/>
        </p:nvSpPr>
        <p:spPr>
          <a:xfrm>
            <a:off x="981456" y="2146401"/>
            <a:ext cx="10229088" cy="3553473"/>
          </a:xfrm>
          <a:prstGeom prst="rect">
            <a:avLst/>
          </a:prstGeom>
        </p:spPr>
        <p:txBody>
          <a:bodyPr wrap="square">
            <a:spAutoFit/>
          </a:bodyPr>
          <a:lstStyle/>
          <a:p>
            <a:pPr algn="just">
              <a:lnSpc>
                <a:spcPct val="115000"/>
              </a:lnSpc>
              <a:spcAft>
                <a:spcPts val="1000"/>
              </a:spcAft>
            </a:pPr>
            <a:r>
              <a:rPr lang="fr-FR" sz="2400" dirty="0">
                <a:solidFill>
                  <a:schemeClr val="accent1">
                    <a:lumMod val="50000"/>
                  </a:schemeClr>
                </a:solidFill>
              </a:rPr>
              <a:t>En considérant les mesures de distanciation sociale et les règles sanitaires d’accueil, le dispositif vise à :</a:t>
            </a:r>
          </a:p>
          <a:p>
            <a:pPr marL="342900" indent="-342900" algn="just">
              <a:lnSpc>
                <a:spcPct val="115000"/>
              </a:lnSpc>
              <a:spcAft>
                <a:spcPts val="1000"/>
              </a:spcAft>
              <a:buFont typeface="Arial" panose="020B0604020202020204" pitchFamily="34" charset="0"/>
              <a:buChar char="•"/>
            </a:pPr>
            <a:r>
              <a:rPr lang="fr-FR" sz="2400" dirty="0">
                <a:solidFill>
                  <a:schemeClr val="accent1">
                    <a:lumMod val="50000"/>
                  </a:schemeClr>
                </a:solidFill>
              </a:rPr>
              <a:t>Permettre l’accueil des enfants sur le temps scolaire pendant lequel les élèves ne peuvent pas être en classe en raison du protocole;</a:t>
            </a:r>
          </a:p>
          <a:p>
            <a:pPr marL="342900" indent="-342900" algn="just">
              <a:lnSpc>
                <a:spcPct val="115000"/>
              </a:lnSpc>
              <a:spcAft>
                <a:spcPts val="1000"/>
              </a:spcAft>
              <a:buFont typeface="Arial" panose="020B0604020202020204" pitchFamily="34" charset="0"/>
              <a:buChar char="•"/>
            </a:pPr>
            <a:r>
              <a:rPr lang="fr-FR" sz="2400" dirty="0">
                <a:solidFill>
                  <a:schemeClr val="accent1">
                    <a:lumMod val="50000"/>
                  </a:schemeClr>
                </a:solidFill>
              </a:rPr>
              <a:t>Proposer d’autres types d’activités éducatives aux élèves ;</a:t>
            </a:r>
          </a:p>
          <a:p>
            <a:pPr marL="342900" indent="-342900" algn="just">
              <a:lnSpc>
                <a:spcPct val="115000"/>
              </a:lnSpc>
              <a:spcAft>
                <a:spcPts val="1000"/>
              </a:spcAft>
              <a:buFont typeface="Arial" panose="020B0604020202020204" pitchFamily="34" charset="0"/>
              <a:buChar char="•"/>
            </a:pPr>
            <a:r>
              <a:rPr lang="fr-FR" sz="2400" dirty="0">
                <a:solidFill>
                  <a:schemeClr val="accent1">
                    <a:lumMod val="50000"/>
                  </a:schemeClr>
                </a:solidFill>
              </a:rPr>
              <a:t>Contribuer à la continuité scolaire ; </a:t>
            </a:r>
          </a:p>
          <a:p>
            <a:pPr marL="342900" indent="-342900" algn="just">
              <a:lnSpc>
                <a:spcPct val="115000"/>
              </a:lnSpc>
              <a:spcAft>
                <a:spcPts val="1000"/>
              </a:spcAft>
              <a:buFont typeface="Arial" panose="020B0604020202020204" pitchFamily="34" charset="0"/>
              <a:buChar char="•"/>
            </a:pPr>
            <a:r>
              <a:rPr lang="fr-FR" sz="2400" dirty="0">
                <a:solidFill>
                  <a:schemeClr val="accent1">
                    <a:lumMod val="50000"/>
                  </a:schemeClr>
                </a:solidFill>
              </a:rPr>
              <a:t>Compléter le travail réalisé en classe. </a:t>
            </a:r>
          </a:p>
        </p:txBody>
      </p:sp>
      <p:pic>
        <p:nvPicPr>
          <p:cNvPr id="4" name="Image 3">
            <a:extLst>
              <a:ext uri="{FF2B5EF4-FFF2-40B4-BE49-F238E27FC236}">
                <a16:creationId xmlns:a16="http://schemas.microsoft.com/office/drawing/2014/main" id="{02E36733-C178-B540-91D2-83B9C3BE9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CBB993B4-8D76-864E-A0F0-8416D84C769F}"/>
              </a:ext>
            </a:extLst>
          </p:cNvPr>
          <p:cNvSpPr>
            <a:spLocks noGrp="1"/>
          </p:cNvSpPr>
          <p:nvPr>
            <p:ph type="sldNum" sz="quarter" idx="12"/>
          </p:nvPr>
        </p:nvSpPr>
        <p:spPr/>
        <p:txBody>
          <a:bodyPr/>
          <a:lstStyle/>
          <a:p>
            <a:fld id="{44FF2782-6B33-44F3-9206-20A7B4C288C9}" type="slidenum">
              <a:rPr lang="fr-FR" smtClean="0"/>
              <a:t>5</a:t>
            </a:fld>
            <a:endParaRPr lang="fr-FR"/>
          </a:p>
        </p:txBody>
      </p:sp>
      <p:sp>
        <p:nvSpPr>
          <p:cNvPr id="7"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86549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05941" y="126550"/>
            <a:ext cx="5614037" cy="523220"/>
          </a:xfrm>
          <a:prstGeom prst="rect">
            <a:avLst/>
          </a:prstGeom>
          <a:noFill/>
        </p:spPr>
        <p:txBody>
          <a:bodyPr wrap="none" rtlCol="0">
            <a:spAutoFit/>
          </a:bodyPr>
          <a:lstStyle/>
          <a:p>
            <a:r>
              <a:rPr lang="fr-FR" sz="2800" b="1" dirty="0">
                <a:solidFill>
                  <a:schemeClr val="accent1">
                    <a:lumMod val="50000"/>
                  </a:schemeClr>
                </a:solidFill>
              </a:rPr>
              <a:t>Objectifs pédagogiques des « 2S2C »</a:t>
            </a:r>
          </a:p>
        </p:txBody>
      </p:sp>
      <p:sp>
        <p:nvSpPr>
          <p:cNvPr id="6" name="Rectangle 5">
            <a:extLst>
              <a:ext uri="{FF2B5EF4-FFF2-40B4-BE49-F238E27FC236}">
                <a16:creationId xmlns:a16="http://schemas.microsoft.com/office/drawing/2014/main" id="{1A537135-5F54-F64F-BDCA-FAB77E3DE8AB}"/>
              </a:ext>
            </a:extLst>
          </p:cNvPr>
          <p:cNvSpPr/>
          <p:nvPr/>
        </p:nvSpPr>
        <p:spPr>
          <a:xfrm>
            <a:off x="248257" y="2251432"/>
            <a:ext cx="11733664" cy="3939540"/>
          </a:xfrm>
          <a:prstGeom prst="rect">
            <a:avLst/>
          </a:prstGeom>
        </p:spPr>
        <p:txBody>
          <a:bodyPr wrap="square">
            <a:spAutoFit/>
          </a:bodyPr>
          <a:lstStyle/>
          <a:p>
            <a:pPr marL="285750" lvl="0" indent="-285750" algn="just">
              <a:spcBef>
                <a:spcPts val="600"/>
              </a:spcBef>
              <a:buFont typeface="Arial" panose="020B0604020202020204" pitchFamily="34" charset="0"/>
              <a:buChar char="•"/>
            </a:pPr>
            <a:r>
              <a:rPr lang="fr-FR" sz="2000" dirty="0">
                <a:solidFill>
                  <a:schemeClr val="accent1">
                    <a:lumMod val="50000"/>
                  </a:schemeClr>
                </a:solidFill>
              </a:rPr>
              <a:t>Renforcer le lien social;</a:t>
            </a:r>
          </a:p>
          <a:p>
            <a:pPr marL="285750" lvl="0" indent="-285750" algn="just">
              <a:spcBef>
                <a:spcPts val="600"/>
              </a:spcBef>
              <a:buFont typeface="Arial" panose="020B0604020202020204" pitchFamily="34" charset="0"/>
              <a:buChar char="•"/>
            </a:pPr>
            <a:r>
              <a:rPr lang="fr-FR" sz="2000" dirty="0">
                <a:solidFill>
                  <a:schemeClr val="accent1">
                    <a:lumMod val="50000"/>
                  </a:schemeClr>
                </a:solidFill>
              </a:rPr>
              <a:t>Développer leur civisme, leur appréhension des notions de communauté et d’engagement personnel et collectif ;</a:t>
            </a:r>
          </a:p>
          <a:p>
            <a:pPr marL="285750" lvl="0" indent="-285750" algn="just">
              <a:spcBef>
                <a:spcPts val="600"/>
              </a:spcBef>
              <a:buFont typeface="Arial" panose="020B0604020202020204" pitchFamily="34" charset="0"/>
              <a:buChar char="•"/>
            </a:pPr>
            <a:r>
              <a:rPr lang="fr-FR" sz="2000" dirty="0">
                <a:solidFill>
                  <a:schemeClr val="accent1">
                    <a:lumMod val="50000"/>
                  </a:schemeClr>
                </a:solidFill>
              </a:rPr>
              <a:t>Remobiliser leur corps, entre autres au service du rétablissement d’un équilibre personnel et d’un développement moteur ;</a:t>
            </a:r>
          </a:p>
          <a:p>
            <a:pPr marL="285750" lvl="0" indent="-285750" algn="just">
              <a:spcBef>
                <a:spcPts val="600"/>
              </a:spcBef>
              <a:buFont typeface="Arial" panose="020B0604020202020204" pitchFamily="34" charset="0"/>
              <a:buChar char="•"/>
            </a:pPr>
            <a:r>
              <a:rPr lang="fr-FR" sz="2000" dirty="0">
                <a:solidFill>
                  <a:schemeClr val="accent1">
                    <a:lumMod val="50000"/>
                  </a:schemeClr>
                </a:solidFill>
              </a:rPr>
              <a:t>Aborder des questions de santé personnelle et collective liées au  respect de soi et des autres ;</a:t>
            </a:r>
          </a:p>
          <a:p>
            <a:pPr marL="285750" lvl="0" indent="-285750" algn="just">
              <a:spcBef>
                <a:spcPts val="600"/>
              </a:spcBef>
              <a:buFont typeface="Arial" panose="020B0604020202020204" pitchFamily="34" charset="0"/>
              <a:buChar char="•"/>
            </a:pPr>
            <a:r>
              <a:rPr lang="fr-FR" sz="2000" dirty="0">
                <a:solidFill>
                  <a:schemeClr val="accent1">
                    <a:lumMod val="50000"/>
                  </a:schemeClr>
                </a:solidFill>
              </a:rPr>
              <a:t>Aborder les questions d’environnement dans le territoire proche ;</a:t>
            </a:r>
          </a:p>
          <a:p>
            <a:pPr marL="285750" lvl="0" indent="-285750" algn="just">
              <a:spcBef>
                <a:spcPts val="600"/>
              </a:spcBef>
              <a:buFont typeface="Arial" panose="020B0604020202020204" pitchFamily="34" charset="0"/>
              <a:buChar char="•"/>
            </a:pPr>
            <a:r>
              <a:rPr lang="fr-FR" sz="2000" dirty="0">
                <a:solidFill>
                  <a:schemeClr val="accent1">
                    <a:lumMod val="50000"/>
                  </a:schemeClr>
                </a:solidFill>
              </a:rPr>
              <a:t>Favoriser le retour à des pratiques culturelles et artistiques partagées, dans et hors l’Ecole, de susciter la rencontre avec des œuvres et le monde de la création, de continuer à favoriser l’ouverture sur le monde et la capacité à apprécier les œuvres ;</a:t>
            </a:r>
          </a:p>
          <a:p>
            <a:pPr marL="285750" lvl="0" indent="-285750" algn="just">
              <a:spcBef>
                <a:spcPts val="600"/>
              </a:spcBef>
              <a:buFont typeface="Arial" panose="020B0604020202020204" pitchFamily="34" charset="0"/>
              <a:buChar char="•"/>
            </a:pPr>
            <a:r>
              <a:rPr lang="fr-FR" sz="2000" dirty="0">
                <a:solidFill>
                  <a:schemeClr val="accent1">
                    <a:lumMod val="50000"/>
                  </a:schemeClr>
                </a:solidFill>
              </a:rPr>
              <a:t>Poursuivre les apprentissages par d’autres modalités en lien avec des partenaires extérieurs. </a:t>
            </a:r>
          </a:p>
        </p:txBody>
      </p:sp>
      <p:pic>
        <p:nvPicPr>
          <p:cNvPr id="5" name="Image 4">
            <a:extLst>
              <a:ext uri="{FF2B5EF4-FFF2-40B4-BE49-F238E27FC236}">
                <a16:creationId xmlns:a16="http://schemas.microsoft.com/office/drawing/2014/main" id="{2AF88938-A522-CD42-97C8-A21F7C927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01526CDF-967F-A243-BFF7-5738ACFDFC01}"/>
              </a:ext>
            </a:extLst>
          </p:cNvPr>
          <p:cNvSpPr>
            <a:spLocks noGrp="1"/>
          </p:cNvSpPr>
          <p:nvPr>
            <p:ph type="sldNum" sz="quarter" idx="12"/>
          </p:nvPr>
        </p:nvSpPr>
        <p:spPr/>
        <p:txBody>
          <a:bodyPr/>
          <a:lstStyle/>
          <a:p>
            <a:fld id="{44FF2782-6B33-44F3-9206-20A7B4C288C9}" type="slidenum">
              <a:rPr lang="fr-FR" smtClean="0"/>
              <a:t>6</a:t>
            </a:fld>
            <a:endParaRPr lang="fr-FR"/>
          </a:p>
        </p:txBody>
      </p:sp>
      <p:sp>
        <p:nvSpPr>
          <p:cNvPr id="4" name="ZoneTexte 3">
            <a:extLst>
              <a:ext uri="{FF2B5EF4-FFF2-40B4-BE49-F238E27FC236}">
                <a16:creationId xmlns:a16="http://schemas.microsoft.com/office/drawing/2014/main" id="{3BCDC2A6-2E2A-544A-9F26-CFEF84C829ED}"/>
              </a:ext>
            </a:extLst>
          </p:cNvPr>
          <p:cNvSpPr txBox="1"/>
          <p:nvPr/>
        </p:nvSpPr>
        <p:spPr>
          <a:xfrm>
            <a:off x="248257" y="1374010"/>
            <a:ext cx="11733664" cy="707886"/>
          </a:xfrm>
          <a:prstGeom prst="rect">
            <a:avLst/>
          </a:prstGeom>
          <a:noFill/>
        </p:spPr>
        <p:txBody>
          <a:bodyPr wrap="square" rtlCol="0">
            <a:spAutoFit/>
          </a:bodyPr>
          <a:lstStyle/>
          <a:p>
            <a:r>
              <a:rPr lang="fr-FR" sz="2000" dirty="0">
                <a:solidFill>
                  <a:schemeClr val="accent1">
                    <a:lumMod val="50000"/>
                  </a:schemeClr>
                </a:solidFill>
              </a:rPr>
              <a:t>Les activités réalisées dans le cadre du dispositif 2S2C s’inscrivent dans le temps scolaire que l’activité ait lieu dans ou hors l’école ou l’établissement. Elles visent à :</a:t>
            </a: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7296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04FD1C48-DC08-CC4B-B9E8-10863A08E1BF}"/>
              </a:ext>
            </a:extLst>
          </p:cNvPr>
          <p:cNvSpPr/>
          <p:nvPr/>
        </p:nvSpPr>
        <p:spPr>
          <a:xfrm>
            <a:off x="4614378" y="2918726"/>
            <a:ext cx="2645664" cy="1353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a:t>Projet</a:t>
            </a:r>
          </a:p>
          <a:p>
            <a:pPr algn="ctr"/>
            <a:r>
              <a:rPr lang="fr-FR" sz="2300" dirty="0"/>
              <a:t>« 2S2C </a:t>
            </a:r>
            <a:r>
              <a:rPr lang="fr-FR" dirty="0"/>
              <a:t>»</a:t>
            </a:r>
          </a:p>
        </p:txBody>
      </p:sp>
      <p:sp>
        <p:nvSpPr>
          <p:cNvPr id="8" name="Ellipse 7">
            <a:extLst>
              <a:ext uri="{FF2B5EF4-FFF2-40B4-BE49-F238E27FC236}">
                <a16:creationId xmlns:a16="http://schemas.microsoft.com/office/drawing/2014/main" id="{965CB005-58FF-F648-B87D-07E6F8644418}"/>
              </a:ext>
            </a:extLst>
          </p:cNvPr>
          <p:cNvSpPr/>
          <p:nvPr/>
        </p:nvSpPr>
        <p:spPr>
          <a:xfrm>
            <a:off x="4247076" y="5570316"/>
            <a:ext cx="2840736" cy="9753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Associations environnementales</a:t>
            </a:r>
          </a:p>
        </p:txBody>
      </p:sp>
      <p:sp>
        <p:nvSpPr>
          <p:cNvPr id="9" name="Ellipse 8">
            <a:extLst>
              <a:ext uri="{FF2B5EF4-FFF2-40B4-BE49-F238E27FC236}">
                <a16:creationId xmlns:a16="http://schemas.microsoft.com/office/drawing/2014/main" id="{D5032449-D630-AA42-A818-AC3D82F43A40}"/>
              </a:ext>
            </a:extLst>
          </p:cNvPr>
          <p:cNvSpPr/>
          <p:nvPr/>
        </p:nvSpPr>
        <p:spPr>
          <a:xfrm>
            <a:off x="7166108" y="4003887"/>
            <a:ext cx="2840736" cy="9753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Associations sportives</a:t>
            </a:r>
          </a:p>
        </p:txBody>
      </p:sp>
      <p:sp>
        <p:nvSpPr>
          <p:cNvPr id="10" name="Ellipse 9">
            <a:extLst>
              <a:ext uri="{FF2B5EF4-FFF2-40B4-BE49-F238E27FC236}">
                <a16:creationId xmlns:a16="http://schemas.microsoft.com/office/drawing/2014/main" id="{204D72D9-3451-9E43-A086-489F1D54F4B0}"/>
              </a:ext>
            </a:extLst>
          </p:cNvPr>
          <p:cNvSpPr/>
          <p:nvPr/>
        </p:nvSpPr>
        <p:spPr>
          <a:xfrm>
            <a:off x="6617325" y="4981974"/>
            <a:ext cx="2402228" cy="9753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Associations culturelles</a:t>
            </a:r>
          </a:p>
        </p:txBody>
      </p:sp>
      <p:sp>
        <p:nvSpPr>
          <p:cNvPr id="11" name="Ellipse 10">
            <a:extLst>
              <a:ext uri="{FF2B5EF4-FFF2-40B4-BE49-F238E27FC236}">
                <a16:creationId xmlns:a16="http://schemas.microsoft.com/office/drawing/2014/main" id="{0A29F5D1-D75B-D74D-A4F3-AB03A5D996B1}"/>
              </a:ext>
            </a:extLst>
          </p:cNvPr>
          <p:cNvSpPr/>
          <p:nvPr/>
        </p:nvSpPr>
        <p:spPr>
          <a:xfrm>
            <a:off x="6288598" y="1361409"/>
            <a:ext cx="2127504" cy="9753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Structures publiques</a:t>
            </a:r>
          </a:p>
        </p:txBody>
      </p:sp>
      <p:sp>
        <p:nvSpPr>
          <p:cNvPr id="12" name="Ellipse 11">
            <a:extLst>
              <a:ext uri="{FF2B5EF4-FFF2-40B4-BE49-F238E27FC236}">
                <a16:creationId xmlns:a16="http://schemas.microsoft.com/office/drawing/2014/main" id="{3054F8BD-CE12-1549-8B31-E90AE17A72F7}"/>
              </a:ext>
            </a:extLst>
          </p:cNvPr>
          <p:cNvSpPr/>
          <p:nvPr/>
        </p:nvSpPr>
        <p:spPr>
          <a:xfrm>
            <a:off x="7980304" y="2995688"/>
            <a:ext cx="2127504" cy="9753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Structures privées</a:t>
            </a:r>
          </a:p>
        </p:txBody>
      </p:sp>
      <p:sp>
        <p:nvSpPr>
          <p:cNvPr id="13" name="Ellipse 12">
            <a:extLst>
              <a:ext uri="{FF2B5EF4-FFF2-40B4-BE49-F238E27FC236}">
                <a16:creationId xmlns:a16="http://schemas.microsoft.com/office/drawing/2014/main" id="{3E9C0AE3-F91F-E644-981D-149B29ED69C7}"/>
              </a:ext>
            </a:extLst>
          </p:cNvPr>
          <p:cNvSpPr/>
          <p:nvPr/>
        </p:nvSpPr>
        <p:spPr>
          <a:xfrm>
            <a:off x="4343036" y="1361409"/>
            <a:ext cx="1921417" cy="97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AESH</a:t>
            </a:r>
          </a:p>
        </p:txBody>
      </p:sp>
      <p:sp>
        <p:nvSpPr>
          <p:cNvPr id="14" name="Ellipse 13">
            <a:extLst>
              <a:ext uri="{FF2B5EF4-FFF2-40B4-BE49-F238E27FC236}">
                <a16:creationId xmlns:a16="http://schemas.microsoft.com/office/drawing/2014/main" id="{E9FF9E7E-DA60-014C-B5EF-B26E8F642F2B}"/>
              </a:ext>
            </a:extLst>
          </p:cNvPr>
          <p:cNvSpPr/>
          <p:nvPr/>
        </p:nvSpPr>
        <p:spPr>
          <a:xfrm>
            <a:off x="2270945" y="2943078"/>
            <a:ext cx="1921417" cy="97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Personnels Infirmiers</a:t>
            </a:r>
          </a:p>
        </p:txBody>
      </p:sp>
      <p:sp>
        <p:nvSpPr>
          <p:cNvPr id="15" name="Ellipse 14">
            <a:extLst>
              <a:ext uri="{FF2B5EF4-FFF2-40B4-BE49-F238E27FC236}">
                <a16:creationId xmlns:a16="http://schemas.microsoft.com/office/drawing/2014/main" id="{14311A0E-A9E8-CE43-91C5-156C29710555}"/>
              </a:ext>
            </a:extLst>
          </p:cNvPr>
          <p:cNvSpPr/>
          <p:nvPr/>
        </p:nvSpPr>
        <p:spPr>
          <a:xfrm>
            <a:off x="2692961" y="4981974"/>
            <a:ext cx="1921417" cy="97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AED (pour le 2</a:t>
            </a:r>
            <a:r>
              <a:rPr lang="fr-FR" baseline="30000" dirty="0"/>
              <a:t>nd</a:t>
            </a:r>
            <a:r>
              <a:rPr lang="fr-FR" dirty="0"/>
              <a:t> degré)</a:t>
            </a:r>
          </a:p>
          <a:p>
            <a:pPr algn="ctr"/>
            <a:endParaRPr lang="fr-FR" dirty="0"/>
          </a:p>
        </p:txBody>
      </p:sp>
      <p:sp>
        <p:nvSpPr>
          <p:cNvPr id="16" name="Ellipse 15">
            <a:extLst>
              <a:ext uri="{FF2B5EF4-FFF2-40B4-BE49-F238E27FC236}">
                <a16:creationId xmlns:a16="http://schemas.microsoft.com/office/drawing/2014/main" id="{7CA0905A-F0B4-BD48-BD09-4BD044407206}"/>
              </a:ext>
            </a:extLst>
          </p:cNvPr>
          <p:cNvSpPr/>
          <p:nvPr/>
        </p:nvSpPr>
        <p:spPr>
          <a:xfrm>
            <a:off x="2212684" y="3971164"/>
            <a:ext cx="1921417" cy="97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CPE (pour le 2</a:t>
            </a:r>
            <a:r>
              <a:rPr lang="fr-FR" baseline="30000" dirty="0"/>
              <a:t>nd</a:t>
            </a:r>
            <a:r>
              <a:rPr lang="fr-FR" dirty="0"/>
              <a:t> degré)</a:t>
            </a:r>
          </a:p>
          <a:p>
            <a:pPr algn="ctr"/>
            <a:endParaRPr lang="fr-FR" dirty="0"/>
          </a:p>
        </p:txBody>
      </p:sp>
      <p:sp>
        <p:nvSpPr>
          <p:cNvPr id="17" name="Rectangle 16">
            <a:hlinkClick r:id="rId2"/>
            <a:extLst>
              <a:ext uri="{FF2B5EF4-FFF2-40B4-BE49-F238E27FC236}">
                <a16:creationId xmlns:a16="http://schemas.microsoft.com/office/drawing/2014/main" id="{B34622C6-AA31-8540-A951-1677554C2118}"/>
              </a:ext>
            </a:extLst>
          </p:cNvPr>
          <p:cNvSpPr/>
          <p:nvPr/>
        </p:nvSpPr>
        <p:spPr>
          <a:xfrm>
            <a:off x="412208" y="2085552"/>
            <a:ext cx="148954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DAAC</a:t>
            </a:r>
          </a:p>
        </p:txBody>
      </p:sp>
      <p:sp>
        <p:nvSpPr>
          <p:cNvPr id="18" name="Rectangle 17">
            <a:extLst>
              <a:ext uri="{FF2B5EF4-FFF2-40B4-BE49-F238E27FC236}">
                <a16:creationId xmlns:a16="http://schemas.microsoft.com/office/drawing/2014/main" id="{DA763004-743F-6747-B1B0-3BCD590E18A5}"/>
              </a:ext>
            </a:extLst>
          </p:cNvPr>
          <p:cNvSpPr/>
          <p:nvPr/>
        </p:nvSpPr>
        <p:spPr>
          <a:xfrm>
            <a:off x="412209" y="2900159"/>
            <a:ext cx="148954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SMS</a:t>
            </a:r>
          </a:p>
        </p:txBody>
      </p:sp>
      <p:sp>
        <p:nvSpPr>
          <p:cNvPr id="19" name="Rectangle 18">
            <a:hlinkClick r:id="rId3"/>
            <a:extLst>
              <a:ext uri="{FF2B5EF4-FFF2-40B4-BE49-F238E27FC236}">
                <a16:creationId xmlns:a16="http://schemas.microsoft.com/office/drawing/2014/main" id="{71877EE8-E210-9D4C-ACA4-2092B06D3301}"/>
              </a:ext>
            </a:extLst>
          </p:cNvPr>
          <p:cNvSpPr/>
          <p:nvPr/>
        </p:nvSpPr>
        <p:spPr>
          <a:xfrm>
            <a:off x="412208" y="3705498"/>
            <a:ext cx="148954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Référents EDD</a:t>
            </a:r>
          </a:p>
        </p:txBody>
      </p:sp>
      <p:sp>
        <p:nvSpPr>
          <p:cNvPr id="21" name="ZoneTexte 20">
            <a:extLst>
              <a:ext uri="{FF2B5EF4-FFF2-40B4-BE49-F238E27FC236}">
                <a16:creationId xmlns:a16="http://schemas.microsoft.com/office/drawing/2014/main" id="{85FF3A9B-0166-8D4A-9132-70B9F57AE723}"/>
              </a:ext>
            </a:extLst>
          </p:cNvPr>
          <p:cNvSpPr txBox="1"/>
          <p:nvPr/>
        </p:nvSpPr>
        <p:spPr>
          <a:xfrm>
            <a:off x="536904" y="1118047"/>
            <a:ext cx="1261114" cy="369332"/>
          </a:xfrm>
          <a:prstGeom prst="rect">
            <a:avLst/>
          </a:prstGeom>
          <a:noFill/>
        </p:spPr>
        <p:txBody>
          <a:bodyPr wrap="none" rtlCol="0">
            <a:spAutoFit/>
          </a:bodyPr>
          <a:lstStyle/>
          <a:p>
            <a:r>
              <a:rPr lang="fr-FR" b="1" dirty="0"/>
              <a:t>Au rectorat</a:t>
            </a:r>
          </a:p>
        </p:txBody>
      </p:sp>
      <p:sp>
        <p:nvSpPr>
          <p:cNvPr id="22" name="ZoneTexte 21">
            <a:extLst>
              <a:ext uri="{FF2B5EF4-FFF2-40B4-BE49-F238E27FC236}">
                <a16:creationId xmlns:a16="http://schemas.microsoft.com/office/drawing/2014/main" id="{D9EBF230-9EF6-4F40-B0D8-F0B7FF0B8C66}"/>
              </a:ext>
            </a:extLst>
          </p:cNvPr>
          <p:cNvSpPr txBox="1"/>
          <p:nvPr/>
        </p:nvSpPr>
        <p:spPr>
          <a:xfrm>
            <a:off x="3653670" y="1060439"/>
            <a:ext cx="3604000" cy="369332"/>
          </a:xfrm>
          <a:prstGeom prst="rect">
            <a:avLst/>
          </a:prstGeom>
          <a:noFill/>
        </p:spPr>
        <p:txBody>
          <a:bodyPr wrap="none" rtlCol="0">
            <a:spAutoFit/>
          </a:bodyPr>
          <a:lstStyle/>
          <a:p>
            <a:r>
              <a:rPr lang="fr-FR" b="1" dirty="0"/>
              <a:t>En/ autour de l’école/établissement</a:t>
            </a:r>
          </a:p>
        </p:txBody>
      </p:sp>
      <p:sp>
        <p:nvSpPr>
          <p:cNvPr id="24" name="Rectangle 23">
            <a:hlinkClick r:id="rId4"/>
            <a:extLst>
              <a:ext uri="{FF2B5EF4-FFF2-40B4-BE49-F238E27FC236}">
                <a16:creationId xmlns:a16="http://schemas.microsoft.com/office/drawing/2014/main" id="{0ED04D7C-1200-C547-A03F-FF696BA598C5}"/>
              </a:ext>
            </a:extLst>
          </p:cNvPr>
          <p:cNvSpPr/>
          <p:nvPr/>
        </p:nvSpPr>
        <p:spPr>
          <a:xfrm>
            <a:off x="412208" y="4573344"/>
            <a:ext cx="148954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Référent Laïcité</a:t>
            </a:r>
          </a:p>
        </p:txBody>
      </p:sp>
      <p:sp>
        <p:nvSpPr>
          <p:cNvPr id="25" name="ZoneTexte 24">
            <a:extLst>
              <a:ext uri="{FF2B5EF4-FFF2-40B4-BE49-F238E27FC236}">
                <a16:creationId xmlns:a16="http://schemas.microsoft.com/office/drawing/2014/main" id="{D9EBF230-9EF6-4F40-B0D8-F0B7FF0B8C66}"/>
              </a:ext>
            </a:extLst>
          </p:cNvPr>
          <p:cNvSpPr txBox="1"/>
          <p:nvPr/>
        </p:nvSpPr>
        <p:spPr>
          <a:xfrm>
            <a:off x="9350649" y="1008333"/>
            <a:ext cx="2780698" cy="369332"/>
          </a:xfrm>
          <a:prstGeom prst="rect">
            <a:avLst/>
          </a:prstGeom>
          <a:noFill/>
        </p:spPr>
        <p:txBody>
          <a:bodyPr wrap="none" rtlCol="0">
            <a:spAutoFit/>
          </a:bodyPr>
          <a:lstStyle/>
          <a:p>
            <a:r>
              <a:rPr lang="fr-FR" b="1" dirty="0"/>
              <a:t>Les partenaires territoriaux</a:t>
            </a:r>
          </a:p>
        </p:txBody>
      </p:sp>
      <p:sp>
        <p:nvSpPr>
          <p:cNvPr id="28" name="Ellipse 27"/>
          <p:cNvSpPr/>
          <p:nvPr/>
        </p:nvSpPr>
        <p:spPr>
          <a:xfrm>
            <a:off x="9900957" y="3918438"/>
            <a:ext cx="1698846" cy="107764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G.A.D</a:t>
            </a:r>
          </a:p>
        </p:txBody>
      </p:sp>
      <p:sp>
        <p:nvSpPr>
          <p:cNvPr id="30" name="Ellipse 29"/>
          <p:cNvSpPr/>
          <p:nvPr/>
        </p:nvSpPr>
        <p:spPr>
          <a:xfrm>
            <a:off x="7715986" y="2128287"/>
            <a:ext cx="2078497" cy="8509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Collectivités territoriales</a:t>
            </a:r>
          </a:p>
        </p:txBody>
      </p:sp>
      <p:sp>
        <p:nvSpPr>
          <p:cNvPr id="31" name="Ellipse 30"/>
          <p:cNvSpPr/>
          <p:nvPr/>
        </p:nvSpPr>
        <p:spPr>
          <a:xfrm>
            <a:off x="10120970" y="3423306"/>
            <a:ext cx="893574" cy="6731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DSDEN</a:t>
            </a:r>
          </a:p>
        </p:txBody>
      </p:sp>
      <p:sp>
        <p:nvSpPr>
          <p:cNvPr id="26" name="Ellipse 25"/>
          <p:cNvSpPr/>
          <p:nvPr/>
        </p:nvSpPr>
        <p:spPr>
          <a:xfrm>
            <a:off x="10982395" y="3569329"/>
            <a:ext cx="741174" cy="6982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DDCS JS</a:t>
            </a:r>
          </a:p>
        </p:txBody>
      </p:sp>
      <p:sp>
        <p:nvSpPr>
          <p:cNvPr id="5" name="Ellipse 4"/>
          <p:cNvSpPr/>
          <p:nvPr/>
        </p:nvSpPr>
        <p:spPr>
          <a:xfrm>
            <a:off x="11040529" y="4265675"/>
            <a:ext cx="770650" cy="6664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CDOS</a:t>
            </a:r>
          </a:p>
        </p:txBody>
      </p:sp>
      <p:sp>
        <p:nvSpPr>
          <p:cNvPr id="7" name="Ellipse 6"/>
          <p:cNvSpPr/>
          <p:nvPr/>
        </p:nvSpPr>
        <p:spPr>
          <a:xfrm>
            <a:off x="10671979" y="4727721"/>
            <a:ext cx="786561" cy="77301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DD</a:t>
            </a:r>
          </a:p>
          <a:p>
            <a:pPr algn="ctr"/>
            <a:r>
              <a:rPr lang="fr-FR" sz="1200"/>
              <a:t>UNSS</a:t>
            </a:r>
            <a:endParaRPr lang="fr-FR" sz="1200" dirty="0"/>
          </a:p>
        </p:txBody>
      </p:sp>
      <p:sp>
        <p:nvSpPr>
          <p:cNvPr id="27" name="Ellipse 26"/>
          <p:cNvSpPr/>
          <p:nvPr/>
        </p:nvSpPr>
        <p:spPr>
          <a:xfrm>
            <a:off x="9987909" y="4806637"/>
            <a:ext cx="753089" cy="66301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USEP</a:t>
            </a:r>
          </a:p>
        </p:txBody>
      </p:sp>
      <p:sp>
        <p:nvSpPr>
          <p:cNvPr id="29" name="Rectangle 28">
            <a:extLst>
              <a:ext uri="{FF2B5EF4-FFF2-40B4-BE49-F238E27FC236}">
                <a16:creationId xmlns:a16="http://schemas.microsoft.com/office/drawing/2014/main" id="{0ED04D7C-1200-C547-A03F-FF696BA598C5}"/>
              </a:ext>
            </a:extLst>
          </p:cNvPr>
          <p:cNvSpPr/>
          <p:nvPr/>
        </p:nvSpPr>
        <p:spPr>
          <a:xfrm>
            <a:off x="422690" y="5473221"/>
            <a:ext cx="148954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DR UNSS</a:t>
            </a:r>
          </a:p>
        </p:txBody>
      </p:sp>
      <p:sp>
        <p:nvSpPr>
          <p:cNvPr id="32" name="ZoneTexte 31">
            <a:extLst>
              <a:ext uri="{FF2B5EF4-FFF2-40B4-BE49-F238E27FC236}">
                <a16:creationId xmlns:a16="http://schemas.microsoft.com/office/drawing/2014/main" id="{4BE51BFC-B721-C64E-9EB4-6CCEF2C545F7}"/>
              </a:ext>
            </a:extLst>
          </p:cNvPr>
          <p:cNvSpPr txBox="1"/>
          <p:nvPr/>
        </p:nvSpPr>
        <p:spPr>
          <a:xfrm>
            <a:off x="2816832" y="232920"/>
            <a:ext cx="6249724" cy="523220"/>
          </a:xfrm>
          <a:prstGeom prst="rect">
            <a:avLst/>
          </a:prstGeom>
          <a:noFill/>
        </p:spPr>
        <p:txBody>
          <a:bodyPr wrap="none" rtlCol="0">
            <a:spAutoFit/>
          </a:bodyPr>
          <a:lstStyle/>
          <a:p>
            <a:r>
              <a:rPr lang="fr-FR" sz="2800" b="1" dirty="0">
                <a:solidFill>
                  <a:schemeClr val="accent1">
                    <a:lumMod val="50000"/>
                  </a:schemeClr>
                </a:solidFill>
              </a:rPr>
              <a:t>Les « 2S2C » : une approche partenariale</a:t>
            </a:r>
          </a:p>
        </p:txBody>
      </p:sp>
      <p:pic>
        <p:nvPicPr>
          <p:cNvPr id="33" name="Image 32">
            <a:extLst>
              <a:ext uri="{FF2B5EF4-FFF2-40B4-BE49-F238E27FC236}">
                <a16:creationId xmlns:a16="http://schemas.microsoft.com/office/drawing/2014/main" id="{3A4863AE-A059-0546-B887-C7AE85A377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3" name="Espace réservé du numéro de diapositive 2">
            <a:extLst>
              <a:ext uri="{FF2B5EF4-FFF2-40B4-BE49-F238E27FC236}">
                <a16:creationId xmlns:a16="http://schemas.microsoft.com/office/drawing/2014/main" id="{6ECF969D-4E4C-A74C-8CC0-493A66846B64}"/>
              </a:ext>
            </a:extLst>
          </p:cNvPr>
          <p:cNvSpPr>
            <a:spLocks noGrp="1"/>
          </p:cNvSpPr>
          <p:nvPr>
            <p:ph type="sldNum" sz="quarter" idx="12"/>
          </p:nvPr>
        </p:nvSpPr>
        <p:spPr/>
        <p:txBody>
          <a:bodyPr/>
          <a:lstStyle/>
          <a:p>
            <a:fld id="{44FF2782-6B33-44F3-9206-20A7B4C288C9}" type="slidenum">
              <a:rPr lang="fr-FR" smtClean="0"/>
              <a:t>7</a:t>
            </a:fld>
            <a:endParaRPr lang="fr-FR"/>
          </a:p>
        </p:txBody>
      </p:sp>
      <p:sp>
        <p:nvSpPr>
          <p:cNvPr id="35" name="Ellipse 34">
            <a:extLst>
              <a:ext uri="{FF2B5EF4-FFF2-40B4-BE49-F238E27FC236}">
                <a16:creationId xmlns:a16="http://schemas.microsoft.com/office/drawing/2014/main" id="{F712C912-C883-0040-AF42-F11C26E7B165}"/>
              </a:ext>
            </a:extLst>
          </p:cNvPr>
          <p:cNvSpPr/>
          <p:nvPr/>
        </p:nvSpPr>
        <p:spPr>
          <a:xfrm>
            <a:off x="8610600" y="5434197"/>
            <a:ext cx="1698846" cy="107764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DRAC</a:t>
            </a:r>
          </a:p>
        </p:txBody>
      </p:sp>
      <p:sp>
        <p:nvSpPr>
          <p:cNvPr id="36" name="Ellipse 35">
            <a:extLst>
              <a:ext uri="{FF2B5EF4-FFF2-40B4-BE49-F238E27FC236}">
                <a16:creationId xmlns:a16="http://schemas.microsoft.com/office/drawing/2014/main" id="{3E9C0AE3-F91F-E644-981D-149B29ED69C7}"/>
              </a:ext>
            </a:extLst>
          </p:cNvPr>
          <p:cNvSpPr/>
          <p:nvPr/>
        </p:nvSpPr>
        <p:spPr>
          <a:xfrm>
            <a:off x="2835013" y="1989827"/>
            <a:ext cx="1921417" cy="975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Enseignants</a:t>
            </a:r>
          </a:p>
        </p:txBody>
      </p:sp>
      <p:sp>
        <p:nvSpPr>
          <p:cNvPr id="37"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65805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38149" y="1260089"/>
            <a:ext cx="11853851" cy="1200329"/>
          </a:xfrm>
          <a:prstGeom prst="rect">
            <a:avLst/>
          </a:prstGeom>
          <a:noFill/>
        </p:spPr>
        <p:txBody>
          <a:bodyPr wrap="square" rtlCol="0">
            <a:spAutoFit/>
          </a:bodyPr>
          <a:lstStyle/>
          <a:p>
            <a:r>
              <a:rPr lang="fr-FR" sz="2400" b="1" dirty="0">
                <a:solidFill>
                  <a:schemeClr val="accent1">
                    <a:lumMod val="50000"/>
                  </a:schemeClr>
                </a:solidFill>
              </a:rPr>
              <a:t>Entre les acteurs de l’école/établissement (qui coordonnent, définissent les objectifs, et peuvent contribuer aussi directement à l’activité) et des intervenants extérieurs  tels que des :</a:t>
            </a:r>
          </a:p>
        </p:txBody>
      </p:sp>
      <p:sp>
        <p:nvSpPr>
          <p:cNvPr id="5" name="Rectangle 4"/>
          <p:cNvSpPr/>
          <p:nvPr/>
        </p:nvSpPr>
        <p:spPr>
          <a:xfrm>
            <a:off x="733542" y="2294832"/>
            <a:ext cx="11063064" cy="2728952"/>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fr-FR"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Intervenants associatifs ;</a:t>
            </a:r>
            <a:endParaRPr lang="fr-FR" sz="20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fr-FR"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Intervenants de statut privé non associatif (salarié, autoentrepreneur, étudiants dont ceux engagés dans le service sanitaire, etc.) ;</a:t>
            </a:r>
            <a:endParaRPr lang="fr-FR" sz="20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fr-FR"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Artistes, en particulier lorsque l’école/établissement accueille une résidence artistique ;</a:t>
            </a:r>
            <a:endParaRPr lang="fr-FR" sz="20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fr-FR"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Personnels municipaux (éducateurs sportifs, ATSEM, bibliothécaires, jardiniers, etc.) ;</a:t>
            </a:r>
            <a:endParaRPr lang="fr-FR" sz="20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fr-FR"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Bénévoles (parents d’élèves, retraités, etc.).</a:t>
            </a:r>
          </a:p>
        </p:txBody>
      </p:sp>
      <p:sp>
        <p:nvSpPr>
          <p:cNvPr id="3" name="ZoneTexte 2">
            <a:extLst>
              <a:ext uri="{FF2B5EF4-FFF2-40B4-BE49-F238E27FC236}">
                <a16:creationId xmlns:a16="http://schemas.microsoft.com/office/drawing/2014/main" id="{27987297-B24A-DF4A-86BF-9933EBC9B765}"/>
              </a:ext>
            </a:extLst>
          </p:cNvPr>
          <p:cNvSpPr txBox="1"/>
          <p:nvPr/>
        </p:nvSpPr>
        <p:spPr>
          <a:xfrm>
            <a:off x="338149" y="5453390"/>
            <a:ext cx="11561243" cy="707886"/>
          </a:xfrm>
          <a:prstGeom prst="rect">
            <a:avLst/>
          </a:prstGeom>
          <a:noFill/>
        </p:spPr>
        <p:txBody>
          <a:bodyPr wrap="square" rtlCol="0">
            <a:spAutoFit/>
          </a:bodyPr>
          <a:lstStyle/>
          <a:p>
            <a:r>
              <a:rPr lang="fr-FR" sz="2000" b="1" dirty="0">
                <a:solidFill>
                  <a:schemeClr val="accent1">
                    <a:lumMod val="50000"/>
                  </a:schemeClr>
                </a:solidFill>
                <a:latin typeface="Arial" panose="020B0604020202020204" pitchFamily="34" charset="0"/>
                <a:cs typeface="Arial" panose="020B0604020202020204" pitchFamily="34" charset="0"/>
              </a:rPr>
              <a:t>En cas d’intervention d’un acteur extérieur, d’utilisation d’espaces publics, une convention est obligatoire.</a:t>
            </a:r>
          </a:p>
        </p:txBody>
      </p:sp>
      <p:pic>
        <p:nvPicPr>
          <p:cNvPr id="6" name="Image 5">
            <a:extLst>
              <a:ext uri="{FF2B5EF4-FFF2-40B4-BE49-F238E27FC236}">
                <a16:creationId xmlns:a16="http://schemas.microsoft.com/office/drawing/2014/main" id="{AE06112E-9A1C-BD49-8F74-697553AAA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9" name="ZoneTexte 8">
            <a:extLst>
              <a:ext uri="{FF2B5EF4-FFF2-40B4-BE49-F238E27FC236}">
                <a16:creationId xmlns:a16="http://schemas.microsoft.com/office/drawing/2014/main" id="{40FF85D8-5D00-3B4E-8194-F19DE2299978}"/>
              </a:ext>
            </a:extLst>
          </p:cNvPr>
          <p:cNvSpPr txBox="1"/>
          <p:nvPr/>
        </p:nvSpPr>
        <p:spPr>
          <a:xfrm>
            <a:off x="2870326" y="126550"/>
            <a:ext cx="6249724" cy="523220"/>
          </a:xfrm>
          <a:prstGeom prst="rect">
            <a:avLst/>
          </a:prstGeom>
          <a:noFill/>
        </p:spPr>
        <p:txBody>
          <a:bodyPr wrap="none" rtlCol="0">
            <a:spAutoFit/>
          </a:bodyPr>
          <a:lstStyle/>
          <a:p>
            <a:r>
              <a:rPr lang="fr-FR" sz="2800" b="1" dirty="0">
                <a:solidFill>
                  <a:schemeClr val="accent1">
                    <a:lumMod val="50000"/>
                  </a:schemeClr>
                </a:solidFill>
              </a:rPr>
              <a:t>Les « 2S2C » : une approche partenariale</a:t>
            </a:r>
          </a:p>
        </p:txBody>
      </p:sp>
      <p:sp>
        <p:nvSpPr>
          <p:cNvPr id="2" name="Espace réservé du numéro de diapositive 1">
            <a:extLst>
              <a:ext uri="{FF2B5EF4-FFF2-40B4-BE49-F238E27FC236}">
                <a16:creationId xmlns:a16="http://schemas.microsoft.com/office/drawing/2014/main" id="{199BBB53-7563-6E49-B673-4DFAEC804490}"/>
              </a:ext>
            </a:extLst>
          </p:cNvPr>
          <p:cNvSpPr>
            <a:spLocks noGrp="1"/>
          </p:cNvSpPr>
          <p:nvPr>
            <p:ph type="sldNum" sz="quarter" idx="12"/>
          </p:nvPr>
        </p:nvSpPr>
        <p:spPr/>
        <p:txBody>
          <a:bodyPr/>
          <a:lstStyle/>
          <a:p>
            <a:fld id="{44FF2782-6B33-44F3-9206-20A7B4C288C9}" type="slidenum">
              <a:rPr lang="fr-FR" smtClean="0"/>
              <a:t>8</a:t>
            </a:fld>
            <a:endParaRPr lang="fr-FR"/>
          </a:p>
        </p:txBody>
      </p:sp>
      <p:sp>
        <p:nvSpPr>
          <p:cNvPr id="10"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10482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93771" y="20181"/>
            <a:ext cx="7769422" cy="954107"/>
          </a:xfrm>
          <a:prstGeom prst="rect">
            <a:avLst/>
          </a:prstGeom>
          <a:noFill/>
        </p:spPr>
        <p:txBody>
          <a:bodyPr wrap="square" rtlCol="0">
            <a:spAutoFit/>
          </a:bodyPr>
          <a:lstStyle>
            <a:defPPr>
              <a:defRPr lang="fr-FR"/>
            </a:defPPr>
            <a:lvl1pPr>
              <a:defRPr sz="3200"/>
            </a:lvl1pPr>
          </a:lstStyle>
          <a:p>
            <a:pPr algn="ctr"/>
            <a:r>
              <a:rPr lang="fr-FR" sz="2800" b="1" dirty="0">
                <a:solidFill>
                  <a:schemeClr val="accent1">
                    <a:lumMod val="50000"/>
                  </a:schemeClr>
                </a:solidFill>
              </a:rPr>
              <a:t>« 2C2C » : Points de vigilance </a:t>
            </a:r>
          </a:p>
          <a:p>
            <a:pPr algn="ctr"/>
            <a:r>
              <a:rPr lang="fr-FR" sz="2800" b="1" dirty="0">
                <a:solidFill>
                  <a:schemeClr val="accent1">
                    <a:lumMod val="50000"/>
                  </a:schemeClr>
                </a:solidFill>
              </a:rPr>
              <a:t>et conseils de mise en œuvre </a:t>
            </a:r>
          </a:p>
        </p:txBody>
      </p:sp>
      <p:sp>
        <p:nvSpPr>
          <p:cNvPr id="4" name="Rectangle 3"/>
          <p:cNvSpPr/>
          <p:nvPr/>
        </p:nvSpPr>
        <p:spPr>
          <a:xfrm>
            <a:off x="506243" y="1271091"/>
            <a:ext cx="9963967" cy="4222694"/>
          </a:xfrm>
          <a:prstGeom prst="rect">
            <a:avLst/>
          </a:prstGeom>
        </p:spPr>
        <p:txBody>
          <a:bodyPr wrap="square">
            <a:spAutoFit/>
          </a:bodyPr>
          <a:lstStyle/>
          <a:p>
            <a:pPr marL="342900" indent="-342900">
              <a:lnSpc>
                <a:spcPct val="115000"/>
              </a:lnSpc>
              <a:spcBef>
                <a:spcPts val="600"/>
              </a:spcBef>
              <a:buFont typeface="Arial" panose="020B0604020202020204" pitchFamily="34" charset="0"/>
              <a:buChar char="•"/>
            </a:pP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Proscrire les objets à partager ou donnant lieu à des échanges entre élèves ;</a:t>
            </a:r>
          </a:p>
          <a:p>
            <a:pPr marL="342900" indent="-342900">
              <a:lnSpc>
                <a:spcPct val="115000"/>
              </a:lnSpc>
              <a:spcBef>
                <a:spcPts val="600"/>
              </a:spcBef>
              <a:buFont typeface="Arial" panose="020B0604020202020204" pitchFamily="34" charset="0"/>
              <a:buChar char="•"/>
            </a:pP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Utiliser de préférence le matériel personnel de l’élève ;</a:t>
            </a:r>
          </a:p>
          <a:p>
            <a:pPr marL="342900" indent="-342900">
              <a:lnSpc>
                <a:spcPct val="115000"/>
              </a:lnSpc>
              <a:spcBef>
                <a:spcPts val="600"/>
              </a:spcBef>
              <a:buFont typeface="Arial" panose="020B0604020202020204" pitchFamily="34" charset="0"/>
              <a:buChar char="•"/>
            </a:pP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Respecter les distanciations sociales pour les déplacements et chaque activité ;</a:t>
            </a:r>
          </a:p>
          <a:p>
            <a:pPr marL="342900" indent="-342900" algn="just">
              <a:lnSpc>
                <a:spcPct val="115000"/>
              </a:lnSpc>
              <a:spcBef>
                <a:spcPts val="600"/>
              </a:spcBef>
              <a:buFont typeface="Arial" panose="020B0604020202020204" pitchFamily="34" charset="0"/>
              <a:buChar char="•"/>
            </a:pP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Les enseignants du 2</a:t>
            </a:r>
            <a:r>
              <a:rPr lang="fr-FR" sz="2400" baseline="30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nd</a:t>
            </a: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degré volontaires peuvent participer aussi aux activités dans le 1</a:t>
            </a:r>
            <a:r>
              <a:rPr lang="fr-FR" sz="2400" baseline="30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er</a:t>
            </a: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degré (se rapprocher de l’IEN de circonscription via le chef d’établissement);</a:t>
            </a:r>
          </a:p>
          <a:p>
            <a:pPr marL="342900" indent="-342900">
              <a:lnSpc>
                <a:spcPct val="115000"/>
              </a:lnSpc>
              <a:spcBef>
                <a:spcPts val="600"/>
              </a:spcBef>
              <a:buFont typeface="Arial" panose="020B0604020202020204" pitchFamily="34" charset="0"/>
              <a:buChar char="•"/>
            </a:pPr>
            <a:r>
              <a:rPr lang="fr-FR" sz="2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Recourir à des activités individuelles.</a:t>
            </a:r>
          </a:p>
        </p:txBody>
      </p:sp>
      <p:pic>
        <p:nvPicPr>
          <p:cNvPr id="7" name="Image 6">
            <a:extLst>
              <a:ext uri="{FF2B5EF4-FFF2-40B4-BE49-F238E27FC236}">
                <a16:creationId xmlns:a16="http://schemas.microsoft.com/office/drawing/2014/main" id="{BF11746E-7B76-2545-ABA1-DDAA28A93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0181"/>
            <a:ext cx="515971" cy="735959"/>
          </a:xfrm>
          <a:prstGeom prst="rect">
            <a:avLst/>
          </a:prstGeom>
        </p:spPr>
      </p:pic>
      <p:sp>
        <p:nvSpPr>
          <p:cNvPr id="2" name="Espace réservé du numéro de diapositive 1">
            <a:extLst>
              <a:ext uri="{FF2B5EF4-FFF2-40B4-BE49-F238E27FC236}">
                <a16:creationId xmlns:a16="http://schemas.microsoft.com/office/drawing/2014/main" id="{B1EE6DBA-8D87-DC40-9768-30BECC47C024}"/>
              </a:ext>
            </a:extLst>
          </p:cNvPr>
          <p:cNvSpPr>
            <a:spLocks noGrp="1"/>
          </p:cNvSpPr>
          <p:nvPr>
            <p:ph type="sldNum" sz="quarter" idx="12"/>
          </p:nvPr>
        </p:nvSpPr>
        <p:spPr/>
        <p:txBody>
          <a:bodyPr/>
          <a:lstStyle/>
          <a:p>
            <a:fld id="{44FF2782-6B33-44F3-9206-20A7B4C288C9}" type="slidenum">
              <a:rPr lang="fr-FR" smtClean="0"/>
              <a:t>9</a:t>
            </a:fld>
            <a:endParaRPr lang="fr-FR"/>
          </a:p>
        </p:txBody>
      </p:sp>
      <p:sp>
        <p:nvSpPr>
          <p:cNvPr id="8" name="Espace réservé du pied de page 4">
            <a:extLst>
              <a:ext uri="{FF2B5EF4-FFF2-40B4-BE49-F238E27FC236}">
                <a16:creationId xmlns:a16="http://schemas.microsoft.com/office/drawing/2014/main" id="{E20D55FD-C7BA-9D43-A99E-A8EA8C87032F}"/>
              </a:ext>
            </a:extLst>
          </p:cNvPr>
          <p:cNvSpPr>
            <a:spLocks noGrp="1"/>
          </p:cNvSpPr>
          <p:nvPr>
            <p:ph type="ftr" sz="quarter" idx="11"/>
          </p:nvPr>
        </p:nvSpPr>
        <p:spPr>
          <a:xfrm>
            <a:off x="-9728" y="6653153"/>
            <a:ext cx="10168128" cy="184666"/>
          </a:xfrm>
        </p:spPr>
        <p:txBody>
          <a:bodyPr/>
          <a:lstStyle/>
          <a:p>
            <a:pPr algn="l"/>
            <a:r>
              <a:rPr lang="fr-FR" altLang="fr-FR"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Covid</a:t>
            </a:r>
            <a:r>
              <a:rPr lang="fr-FR" altLang="fr-FR"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19 - Cellule de continuité pédagogique de l'académie de Grenoble - Document d'accompagnement du protocole pédagogique 2S2C</a:t>
            </a:r>
            <a:endParaRPr lang="fr-FR" altLang="fr-FR" sz="320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3335915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10395</TotalTime>
  <Words>4002</Words>
  <Application>Microsoft Macintosh PowerPoint</Application>
  <PresentationFormat>Grand écran</PresentationFormat>
  <Paragraphs>353</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Calibri</vt:lpstr>
      <vt:lpstr>Calibri Light</vt:lpstr>
      <vt:lpstr>Courier New</vt:lpstr>
      <vt:lpstr>Times New Roman</vt:lpstr>
      <vt:lpstr>Wingdings</vt:lpstr>
      <vt:lpstr>Thème Office</vt:lpstr>
      <vt:lpstr>Document d’accompagnement du protocole « Sport, Santé, Culture et Civisme » dit « 2S2C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2S2C » : versant Santé</vt:lpstr>
      <vt:lpstr>« 2S2C » : versant Santé</vt:lpstr>
      <vt:lpstr>« 2S2C » : versant Santé</vt:lpstr>
      <vt:lpstr>« 2S2C » : versant Santé</vt:lpstr>
      <vt:lpstr>Présentation PowerPoint</vt:lpstr>
      <vt:lpstr>Présentation PowerPoint</vt:lpstr>
      <vt:lpstr>Présentation PowerPoint</vt:lpstr>
      <vt:lpstr>Pour aider à la complémentarité, les finalités de l’éducation à la citoyenneté à l’école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Académie de Grenoble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master</dc:creator>
  <cp:lastModifiedBy>helene zajdela</cp:lastModifiedBy>
  <cp:revision>167</cp:revision>
  <cp:lastPrinted>2020-06-05T10:26:17Z</cp:lastPrinted>
  <dcterms:created xsi:type="dcterms:W3CDTF">2020-05-06T13:08:21Z</dcterms:created>
  <dcterms:modified xsi:type="dcterms:W3CDTF">2020-06-07T13:35:58Z</dcterms:modified>
</cp:coreProperties>
</file>