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handoutMasterIdLst>
    <p:handoutMasterId r:id="rId24"/>
  </p:handoutMasterIdLst>
  <p:sldIdLst>
    <p:sldId id="256" r:id="rId2"/>
    <p:sldId id="277" r:id="rId3"/>
    <p:sldId id="257" r:id="rId4"/>
    <p:sldId id="262" r:id="rId5"/>
    <p:sldId id="258" r:id="rId6"/>
    <p:sldId id="259" r:id="rId7"/>
    <p:sldId id="265" r:id="rId8"/>
    <p:sldId id="268" r:id="rId9"/>
    <p:sldId id="260" r:id="rId10"/>
    <p:sldId id="261" r:id="rId11"/>
    <p:sldId id="272" r:id="rId12"/>
    <p:sldId id="263" r:id="rId13"/>
    <p:sldId id="264" r:id="rId14"/>
    <p:sldId id="266" r:id="rId15"/>
    <p:sldId id="269" r:id="rId16"/>
    <p:sldId id="270" r:id="rId17"/>
    <p:sldId id="271" r:id="rId18"/>
    <p:sldId id="273" r:id="rId19"/>
    <p:sldId id="274" r:id="rId20"/>
    <p:sldId id="275" r:id="rId21"/>
    <p:sldId id="276" r:id="rId2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3" d="100"/>
          <a:sy n="63" d="100"/>
        </p:scale>
        <p:origin x="78" y="12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8B5975A8-C66A-494C-A59F-C053BDBE4DBE}" type="datetimeFigureOut">
              <a:rPr lang="fr-FR" smtClean="0"/>
              <a:t>15/01/2019</a:t>
            </a:fld>
            <a:endParaRPr lang="fr-FR"/>
          </a:p>
        </p:txBody>
      </p:sp>
      <p:sp>
        <p:nvSpPr>
          <p:cNvPr id="4" name="Espace réservé du pied de page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r>
              <a:rPr lang="fr-FR" smtClean="0"/>
              <a:t>site ac-martinique.fr</a:t>
            </a:r>
            <a:endParaRPr lang="fr-FR"/>
          </a:p>
        </p:txBody>
      </p:sp>
      <p:sp>
        <p:nvSpPr>
          <p:cNvPr id="5" name="Espace réservé du numéro de diapositiv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493CD56B-0036-4C7F-B50B-925840E12E3E}" type="slidenum">
              <a:rPr lang="fr-FR" smtClean="0"/>
              <a:t>‹N°›</a:t>
            </a:fld>
            <a:endParaRPr lang="fr-FR"/>
          </a:p>
        </p:txBody>
      </p:sp>
    </p:spTree>
    <p:extLst>
      <p:ext uri="{BB962C8B-B14F-4D97-AF65-F5344CB8AC3E}">
        <p14:creationId xmlns:p14="http://schemas.microsoft.com/office/powerpoint/2010/main" val="26794543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205B14DE-E591-4CB2-A533-A0DC1D2906C5}" type="datetimeFigureOut">
              <a:rPr lang="fr-FR" smtClean="0"/>
              <a:t>15/01/2019</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r>
              <a:rPr lang="fr-FR" smtClean="0"/>
              <a:t>site ac-martinique.fr</a:t>
            </a:r>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572A501-A836-4784-9FBE-E7AB5E3DA673}" type="slidenum">
              <a:rPr lang="fr-FR" smtClean="0"/>
              <a:t>‹N°›</a:t>
            </a:fld>
            <a:endParaRPr lang="fr-FR"/>
          </a:p>
        </p:txBody>
      </p:sp>
    </p:spTree>
    <p:extLst>
      <p:ext uri="{BB962C8B-B14F-4D97-AF65-F5344CB8AC3E}">
        <p14:creationId xmlns:p14="http://schemas.microsoft.com/office/powerpoint/2010/main" val="345158262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r>
              <a:rPr lang="fr-FR" smtClean="0"/>
              <a:t>site ac-martinique.fr</a:t>
            </a:r>
            <a:endParaRPr lang="fr-FR"/>
          </a:p>
        </p:txBody>
      </p:sp>
      <p:sp>
        <p:nvSpPr>
          <p:cNvPr id="5" name="Espace réservé du numéro de diapositive 4"/>
          <p:cNvSpPr>
            <a:spLocks noGrp="1"/>
          </p:cNvSpPr>
          <p:nvPr>
            <p:ph type="sldNum" sz="quarter" idx="11"/>
          </p:nvPr>
        </p:nvSpPr>
        <p:spPr/>
        <p:txBody>
          <a:bodyPr/>
          <a:lstStyle/>
          <a:p>
            <a:fld id="{F572A501-A836-4784-9FBE-E7AB5E3DA673}" type="slidenum">
              <a:rPr lang="fr-FR" smtClean="0"/>
              <a:t>1</a:t>
            </a:fld>
            <a:endParaRPr lang="fr-FR"/>
          </a:p>
        </p:txBody>
      </p:sp>
    </p:spTree>
    <p:extLst>
      <p:ext uri="{BB962C8B-B14F-4D97-AF65-F5344CB8AC3E}">
        <p14:creationId xmlns:p14="http://schemas.microsoft.com/office/powerpoint/2010/main" val="3900189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572A501-A836-4784-9FBE-E7AB5E3DA673}" type="slidenum">
              <a:rPr lang="fr-FR" smtClean="0"/>
              <a:t>7</a:t>
            </a:fld>
            <a:endParaRPr lang="fr-FR"/>
          </a:p>
        </p:txBody>
      </p:sp>
      <p:sp>
        <p:nvSpPr>
          <p:cNvPr id="5" name="Espace réservé du pied de page 4"/>
          <p:cNvSpPr>
            <a:spLocks noGrp="1"/>
          </p:cNvSpPr>
          <p:nvPr>
            <p:ph type="ftr" sz="quarter" idx="11"/>
          </p:nvPr>
        </p:nvSpPr>
        <p:spPr/>
        <p:txBody>
          <a:bodyPr/>
          <a:lstStyle/>
          <a:p>
            <a:r>
              <a:rPr lang="fr-FR" smtClean="0"/>
              <a:t>site ac-martinique.fr</a:t>
            </a:r>
            <a:endParaRPr lang="fr-FR"/>
          </a:p>
        </p:txBody>
      </p:sp>
    </p:spTree>
    <p:extLst>
      <p:ext uri="{BB962C8B-B14F-4D97-AF65-F5344CB8AC3E}">
        <p14:creationId xmlns:p14="http://schemas.microsoft.com/office/powerpoint/2010/main" val="1383036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5D79121D-DBA0-4610-B17F-649C53B16C29}" type="datetime1">
              <a:rPr lang="en-US" smtClean="0"/>
              <a:t>1/15/2019</a:t>
            </a:fld>
            <a:endParaRPr lang="en-US" dirty="0"/>
          </a:p>
        </p:txBody>
      </p:sp>
      <p:sp>
        <p:nvSpPr>
          <p:cNvPr id="5" name="Footer Placeholder 4"/>
          <p:cNvSpPr>
            <a:spLocks noGrp="1"/>
          </p:cNvSpPr>
          <p:nvPr>
            <p:ph type="ftr" sz="quarter" idx="11"/>
          </p:nvPr>
        </p:nvSpPr>
        <p:spPr/>
        <p:txBody>
          <a:bodyPr/>
          <a:lstStyle/>
          <a:p>
            <a:r>
              <a:rPr lang="en-US" smtClean="0"/>
              <a:t>Berthier Yannick - collège C. Debussy</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E22DEC9-842D-43DE-AAD9-ADA8D2F34A76}" type="datetime1">
              <a:rPr lang="en-US" smtClean="0"/>
              <a:t>1/15/2019</a:t>
            </a:fld>
            <a:endParaRPr lang="en-US" dirty="0"/>
          </a:p>
        </p:txBody>
      </p:sp>
      <p:sp>
        <p:nvSpPr>
          <p:cNvPr id="5" name="Footer Placeholder 4"/>
          <p:cNvSpPr>
            <a:spLocks noGrp="1"/>
          </p:cNvSpPr>
          <p:nvPr>
            <p:ph type="ftr" sz="quarter" idx="11"/>
          </p:nvPr>
        </p:nvSpPr>
        <p:spPr/>
        <p:txBody>
          <a:bodyPr/>
          <a:lstStyle/>
          <a:p>
            <a:r>
              <a:rPr lang="en-US" smtClean="0"/>
              <a:t>Berthier Yannick - collège C. Debussy</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0AF9AF0-0568-4E10-9A8B-C1551B51EE96}" type="datetime1">
              <a:rPr lang="en-US" smtClean="0"/>
              <a:t>1/15/2019</a:t>
            </a:fld>
            <a:endParaRPr lang="en-US" dirty="0"/>
          </a:p>
        </p:txBody>
      </p:sp>
      <p:sp>
        <p:nvSpPr>
          <p:cNvPr id="5" name="Footer Placeholder 4"/>
          <p:cNvSpPr>
            <a:spLocks noGrp="1"/>
          </p:cNvSpPr>
          <p:nvPr>
            <p:ph type="ftr" sz="quarter" idx="11"/>
          </p:nvPr>
        </p:nvSpPr>
        <p:spPr/>
        <p:txBody>
          <a:bodyPr/>
          <a:lstStyle/>
          <a:p>
            <a:r>
              <a:rPr lang="en-US" smtClean="0"/>
              <a:t>Berthier Yannick - collège C. Debussy</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A2F14B7F-51A8-48FB-96EC-479B1E791E2C}" type="datetime1">
              <a:rPr lang="en-US" smtClean="0"/>
              <a:t>1/15/2019</a:t>
            </a:fld>
            <a:endParaRPr lang="en-US" dirty="0"/>
          </a:p>
        </p:txBody>
      </p:sp>
      <p:sp>
        <p:nvSpPr>
          <p:cNvPr id="6" name="Footer Placeholder 5"/>
          <p:cNvSpPr>
            <a:spLocks noGrp="1"/>
          </p:cNvSpPr>
          <p:nvPr>
            <p:ph type="ftr" sz="quarter" idx="11"/>
          </p:nvPr>
        </p:nvSpPr>
        <p:spPr/>
        <p:txBody>
          <a:bodyPr/>
          <a:lstStyle/>
          <a:p>
            <a:r>
              <a:rPr lang="en-US" smtClean="0"/>
              <a:t>Berthier Yannick - collège C. Debussy</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AB561475-2D3D-4616-9D3E-A6BDD82451CE}" type="datetime1">
              <a:rPr lang="en-US" smtClean="0"/>
              <a:t>1/15/2019</a:t>
            </a:fld>
            <a:endParaRPr lang="en-US" dirty="0"/>
          </a:p>
        </p:txBody>
      </p:sp>
      <p:sp>
        <p:nvSpPr>
          <p:cNvPr id="6" name="Footer Placeholder 5"/>
          <p:cNvSpPr>
            <a:spLocks noGrp="1"/>
          </p:cNvSpPr>
          <p:nvPr>
            <p:ph type="ftr" sz="quarter" idx="11"/>
          </p:nvPr>
        </p:nvSpPr>
        <p:spPr/>
        <p:txBody>
          <a:bodyPr/>
          <a:lstStyle/>
          <a:p>
            <a:r>
              <a:rPr lang="en-US" smtClean="0"/>
              <a:t>Berthier Yannick - collège C. Debussy</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CA91CBE0-9A0E-441F-B37F-ACB20DC20F0A}" type="datetime1">
              <a:rPr lang="en-US" smtClean="0"/>
              <a:t>1/15/2019</a:t>
            </a:fld>
            <a:endParaRPr lang="en-US" dirty="0"/>
          </a:p>
        </p:txBody>
      </p:sp>
      <p:sp>
        <p:nvSpPr>
          <p:cNvPr id="6" name="Footer Placeholder 5"/>
          <p:cNvSpPr>
            <a:spLocks noGrp="1"/>
          </p:cNvSpPr>
          <p:nvPr>
            <p:ph type="ftr" sz="quarter" idx="11"/>
          </p:nvPr>
        </p:nvSpPr>
        <p:spPr/>
        <p:txBody>
          <a:bodyPr/>
          <a:lstStyle/>
          <a:p>
            <a:r>
              <a:rPr lang="en-US" smtClean="0"/>
              <a:t>Berthier Yannick - collège C. Debussy</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B701BB6-A008-4A59-A4C6-A43FC5DEF101}" type="datetime1">
              <a:rPr lang="en-US" smtClean="0"/>
              <a:t>1/15/2019</a:t>
            </a:fld>
            <a:endParaRPr lang="en-US" dirty="0"/>
          </a:p>
        </p:txBody>
      </p:sp>
      <p:sp>
        <p:nvSpPr>
          <p:cNvPr id="5" name="Footer Placeholder 4"/>
          <p:cNvSpPr>
            <a:spLocks noGrp="1"/>
          </p:cNvSpPr>
          <p:nvPr>
            <p:ph type="ftr" sz="quarter" idx="11"/>
          </p:nvPr>
        </p:nvSpPr>
        <p:spPr/>
        <p:txBody>
          <a:bodyPr/>
          <a:lstStyle/>
          <a:p>
            <a:r>
              <a:rPr lang="en-US" smtClean="0"/>
              <a:t>Berthier Yannick - collège C. Debussy</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A0CF121-00A9-4A02-A573-C32D334FE4A8}" type="datetime1">
              <a:rPr lang="en-US" smtClean="0"/>
              <a:t>1/15/2019</a:t>
            </a:fld>
            <a:endParaRPr lang="en-US" dirty="0"/>
          </a:p>
        </p:txBody>
      </p:sp>
      <p:sp>
        <p:nvSpPr>
          <p:cNvPr id="5" name="Footer Placeholder 4"/>
          <p:cNvSpPr>
            <a:spLocks noGrp="1"/>
          </p:cNvSpPr>
          <p:nvPr>
            <p:ph type="ftr" sz="quarter" idx="11"/>
          </p:nvPr>
        </p:nvSpPr>
        <p:spPr/>
        <p:txBody>
          <a:bodyPr/>
          <a:lstStyle/>
          <a:p>
            <a:r>
              <a:rPr lang="en-US" smtClean="0"/>
              <a:t>Berthier Yannick - collège C. Debussy</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8EC33A2-6343-4D33-928B-187BA7F5142C}" type="datetime1">
              <a:rPr lang="en-US" smtClean="0"/>
              <a:t>1/15/2019</a:t>
            </a:fld>
            <a:endParaRPr lang="en-US" dirty="0"/>
          </a:p>
        </p:txBody>
      </p:sp>
      <p:sp>
        <p:nvSpPr>
          <p:cNvPr id="5" name="Footer Placeholder 4"/>
          <p:cNvSpPr>
            <a:spLocks noGrp="1"/>
          </p:cNvSpPr>
          <p:nvPr>
            <p:ph type="ftr" sz="quarter" idx="11"/>
          </p:nvPr>
        </p:nvSpPr>
        <p:spPr/>
        <p:txBody>
          <a:bodyPr/>
          <a:lstStyle/>
          <a:p>
            <a:r>
              <a:rPr lang="en-US" smtClean="0"/>
              <a:t>Berthier Yannick - collège C. Debussy</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35ECF90-E959-48C9-82D4-15B03D287145}" type="datetime1">
              <a:rPr lang="en-US" smtClean="0"/>
              <a:t>1/15/2019</a:t>
            </a:fld>
            <a:endParaRPr lang="en-US" dirty="0"/>
          </a:p>
        </p:txBody>
      </p:sp>
      <p:sp>
        <p:nvSpPr>
          <p:cNvPr id="5" name="Footer Placeholder 4"/>
          <p:cNvSpPr>
            <a:spLocks noGrp="1"/>
          </p:cNvSpPr>
          <p:nvPr>
            <p:ph type="ftr" sz="quarter" idx="11"/>
          </p:nvPr>
        </p:nvSpPr>
        <p:spPr/>
        <p:txBody>
          <a:bodyPr/>
          <a:lstStyle/>
          <a:p>
            <a:r>
              <a:rPr lang="en-US" smtClean="0"/>
              <a:t>Berthier Yannick - collège C. Debussy</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2AF31731-2241-4A58-A52A-240D07F28CFF}" type="datetime1">
              <a:rPr lang="en-US" smtClean="0"/>
              <a:t>1/15/2019</a:t>
            </a:fld>
            <a:endParaRPr lang="en-US" dirty="0"/>
          </a:p>
        </p:txBody>
      </p:sp>
      <p:sp>
        <p:nvSpPr>
          <p:cNvPr id="6" name="Footer Placeholder 5"/>
          <p:cNvSpPr>
            <a:spLocks noGrp="1"/>
          </p:cNvSpPr>
          <p:nvPr>
            <p:ph type="ftr" sz="quarter" idx="11"/>
          </p:nvPr>
        </p:nvSpPr>
        <p:spPr/>
        <p:txBody>
          <a:bodyPr/>
          <a:lstStyle/>
          <a:p>
            <a:r>
              <a:rPr lang="en-US" smtClean="0"/>
              <a:t>Berthier Yannick - collège C. Debussy</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5F2A75B-EAFA-4E54-A5B0-FA0C0C231E5A}" type="datetime1">
              <a:rPr lang="en-US" smtClean="0"/>
              <a:t>1/15/2019</a:t>
            </a:fld>
            <a:endParaRPr lang="en-US" dirty="0"/>
          </a:p>
        </p:txBody>
      </p:sp>
      <p:sp>
        <p:nvSpPr>
          <p:cNvPr id="8" name="Footer Placeholder 7"/>
          <p:cNvSpPr>
            <a:spLocks noGrp="1"/>
          </p:cNvSpPr>
          <p:nvPr>
            <p:ph type="ftr" sz="quarter" idx="11"/>
          </p:nvPr>
        </p:nvSpPr>
        <p:spPr/>
        <p:txBody>
          <a:bodyPr/>
          <a:lstStyle/>
          <a:p>
            <a:r>
              <a:rPr lang="en-US" smtClean="0"/>
              <a:t>Berthier Yannick - collège C. Debussy</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B481671-A40E-46C3-84AE-744FB93B370D}" type="datetime1">
              <a:rPr lang="en-US" smtClean="0"/>
              <a:t>1/15/2019</a:t>
            </a:fld>
            <a:endParaRPr lang="en-US" dirty="0"/>
          </a:p>
        </p:txBody>
      </p:sp>
      <p:sp>
        <p:nvSpPr>
          <p:cNvPr id="4" name="Footer Placeholder 3"/>
          <p:cNvSpPr>
            <a:spLocks noGrp="1"/>
          </p:cNvSpPr>
          <p:nvPr>
            <p:ph type="ftr" sz="quarter" idx="11"/>
          </p:nvPr>
        </p:nvSpPr>
        <p:spPr/>
        <p:txBody>
          <a:bodyPr/>
          <a:lstStyle/>
          <a:p>
            <a:r>
              <a:rPr lang="en-US" smtClean="0"/>
              <a:t>Berthier Yannick - collège C. Debussy</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480965-9050-4208-B7DF-0DE985BB40BF}" type="datetime1">
              <a:rPr lang="en-US" smtClean="0"/>
              <a:t>1/15/2019</a:t>
            </a:fld>
            <a:endParaRPr lang="en-US" dirty="0"/>
          </a:p>
        </p:txBody>
      </p:sp>
      <p:sp>
        <p:nvSpPr>
          <p:cNvPr id="3" name="Footer Placeholder 2"/>
          <p:cNvSpPr>
            <a:spLocks noGrp="1"/>
          </p:cNvSpPr>
          <p:nvPr>
            <p:ph type="ftr" sz="quarter" idx="11"/>
          </p:nvPr>
        </p:nvSpPr>
        <p:spPr/>
        <p:txBody>
          <a:bodyPr/>
          <a:lstStyle/>
          <a:p>
            <a:r>
              <a:rPr lang="en-US" smtClean="0"/>
              <a:t>Berthier Yannick - collège C. Debussy</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61A02BC-DC7C-410C-83C7-7DFDD836D142}" type="datetime1">
              <a:rPr lang="en-US" smtClean="0"/>
              <a:t>1/15/2019</a:t>
            </a:fld>
            <a:endParaRPr lang="en-US" dirty="0"/>
          </a:p>
        </p:txBody>
      </p:sp>
      <p:sp>
        <p:nvSpPr>
          <p:cNvPr id="6" name="Footer Placeholder 5"/>
          <p:cNvSpPr>
            <a:spLocks noGrp="1"/>
          </p:cNvSpPr>
          <p:nvPr>
            <p:ph type="ftr" sz="quarter" idx="11"/>
          </p:nvPr>
        </p:nvSpPr>
        <p:spPr/>
        <p:txBody>
          <a:bodyPr/>
          <a:lstStyle/>
          <a:p>
            <a:r>
              <a:rPr lang="en-US" smtClean="0"/>
              <a:t>Berthier Yannick - collège C. Debussy</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D1A8E26F-51AB-4071-9924-E6F397F676C0}" type="datetime1">
              <a:rPr lang="en-US" smtClean="0"/>
              <a:t>1/15/2019</a:t>
            </a:fld>
            <a:endParaRPr lang="en-US" dirty="0"/>
          </a:p>
        </p:txBody>
      </p:sp>
      <p:sp>
        <p:nvSpPr>
          <p:cNvPr id="6" name="Footer Placeholder 5"/>
          <p:cNvSpPr>
            <a:spLocks noGrp="1"/>
          </p:cNvSpPr>
          <p:nvPr>
            <p:ph type="ftr" sz="quarter" idx="11"/>
          </p:nvPr>
        </p:nvSpPr>
        <p:spPr/>
        <p:txBody>
          <a:bodyPr/>
          <a:lstStyle/>
          <a:p>
            <a:r>
              <a:rPr lang="en-US" smtClean="0"/>
              <a:t>Berthier Yannick - collège C. Debussy</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5D7EB21-B6F7-4B0F-AC74-076DE4CD93C7}" type="datetime1">
              <a:rPr lang="en-US" smtClean="0"/>
              <a:t>1/15/2019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Berthier Yannick - collège C. Debussy</a:t>
            </a:r>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sldNum="0"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ac-grenoble.fr/ia26.pedagogie/spip.php?article129"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dirty="0" smtClean="0"/>
              <a:t>PRESENTATION SEGPA</a:t>
            </a:r>
            <a:endParaRPr lang="fr-FR" dirty="0"/>
          </a:p>
        </p:txBody>
      </p:sp>
      <p:sp>
        <p:nvSpPr>
          <p:cNvPr id="3" name="Sous-titre 2"/>
          <p:cNvSpPr>
            <a:spLocks noGrp="1"/>
          </p:cNvSpPr>
          <p:nvPr>
            <p:ph type="subTitle" idx="1"/>
          </p:nvPr>
        </p:nvSpPr>
        <p:spPr/>
        <p:txBody>
          <a:bodyPr/>
          <a:lstStyle/>
          <a:p>
            <a:pPr algn="ctr"/>
            <a:endParaRPr lang="fr-FR" dirty="0" smtClean="0"/>
          </a:p>
          <a:p>
            <a:pPr algn="ctr"/>
            <a:r>
              <a:rPr lang="fr-FR" dirty="0" smtClean="0"/>
              <a:t>Rencontre école / collège du 14 /01 /2019</a:t>
            </a:r>
            <a:endParaRPr lang="fr-FR" dirty="0"/>
          </a:p>
        </p:txBody>
      </p:sp>
      <p:sp>
        <p:nvSpPr>
          <p:cNvPr id="4" name="Espace réservé du pied de page 3"/>
          <p:cNvSpPr>
            <a:spLocks noGrp="1"/>
          </p:cNvSpPr>
          <p:nvPr>
            <p:ph type="ftr" sz="quarter" idx="11"/>
          </p:nvPr>
        </p:nvSpPr>
        <p:spPr/>
        <p:txBody>
          <a:bodyPr/>
          <a:lstStyle/>
          <a:p>
            <a:r>
              <a:rPr lang="en-US" smtClean="0"/>
              <a:t>Berthier Yannick - collège C. Debussy</a:t>
            </a:r>
            <a:endParaRPr lang="en-US" dirty="0"/>
          </a:p>
        </p:txBody>
      </p:sp>
    </p:spTree>
    <p:extLst>
      <p:ext uri="{BB962C8B-B14F-4D97-AF65-F5344CB8AC3E}">
        <p14:creationId xmlns:p14="http://schemas.microsoft.com/office/powerpoint/2010/main" val="39468010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L’équipe pédagogique</a:t>
            </a:r>
            <a:endParaRPr lang="fr-FR" dirty="0"/>
          </a:p>
        </p:txBody>
      </p:sp>
      <p:sp>
        <p:nvSpPr>
          <p:cNvPr id="3" name="Espace réservé du contenu 2"/>
          <p:cNvSpPr>
            <a:spLocks noGrp="1"/>
          </p:cNvSpPr>
          <p:nvPr>
            <p:ph idx="1"/>
          </p:nvPr>
        </p:nvSpPr>
        <p:spPr>
          <a:xfrm>
            <a:off x="2589212" y="2133601"/>
            <a:ext cx="8915400" cy="515331"/>
          </a:xfrm>
        </p:spPr>
        <p:txBody>
          <a:bodyPr/>
          <a:lstStyle/>
          <a:p>
            <a:pPr marL="0" indent="0">
              <a:buNone/>
            </a:pPr>
            <a:r>
              <a:rPr lang="fr-FR" dirty="0" smtClean="0"/>
              <a:t>1) </a:t>
            </a:r>
            <a:r>
              <a:rPr lang="fr-FR" b="1" u="sng" dirty="0" smtClean="0"/>
              <a:t>Enseignement général:</a:t>
            </a:r>
          </a:p>
          <a:p>
            <a:pPr marL="0" indent="0">
              <a:buNone/>
            </a:pPr>
            <a:endParaRPr lang="fr-FR" b="1" u="sng" dirty="0" smtClean="0"/>
          </a:p>
        </p:txBody>
      </p:sp>
      <p:sp>
        <p:nvSpPr>
          <p:cNvPr id="4" name="ZoneTexte 3"/>
          <p:cNvSpPr txBox="1"/>
          <p:nvPr/>
        </p:nvSpPr>
        <p:spPr>
          <a:xfrm>
            <a:off x="2589212" y="4281456"/>
            <a:ext cx="8041064" cy="646331"/>
          </a:xfrm>
          <a:prstGeom prst="rect">
            <a:avLst/>
          </a:prstGeom>
          <a:noFill/>
        </p:spPr>
        <p:txBody>
          <a:bodyPr wrap="square" rtlCol="0">
            <a:spAutoFit/>
          </a:bodyPr>
          <a:lstStyle/>
          <a:p>
            <a:r>
              <a:rPr lang="fr-FR" dirty="0"/>
              <a:t>2) </a:t>
            </a:r>
            <a:r>
              <a:rPr lang="fr-FR" b="1" u="sng" dirty="0"/>
              <a:t>Enseignement préprofessionnel: </a:t>
            </a:r>
          </a:p>
          <a:p>
            <a:endParaRPr lang="fr-FR" dirty="0"/>
          </a:p>
        </p:txBody>
      </p:sp>
      <p:sp>
        <p:nvSpPr>
          <p:cNvPr id="5" name="ZoneTexte 4"/>
          <p:cNvSpPr txBox="1"/>
          <p:nvPr/>
        </p:nvSpPr>
        <p:spPr>
          <a:xfrm>
            <a:off x="2592925" y="3280528"/>
            <a:ext cx="8911687" cy="369332"/>
          </a:xfrm>
          <a:prstGeom prst="rect">
            <a:avLst/>
          </a:prstGeom>
          <a:noFill/>
        </p:spPr>
        <p:txBody>
          <a:bodyPr wrap="square" rtlCol="0">
            <a:spAutoFit/>
          </a:bodyPr>
          <a:lstStyle/>
          <a:p>
            <a:r>
              <a:rPr lang="fr-FR" dirty="0"/>
              <a:t>-des </a:t>
            </a:r>
            <a:r>
              <a:rPr lang="fr-FR" dirty="0" smtClean="0"/>
              <a:t>PLC, </a:t>
            </a:r>
            <a:r>
              <a:rPr lang="fr-FR" dirty="0"/>
              <a:t>disciplines variables selon les EPLE</a:t>
            </a:r>
          </a:p>
        </p:txBody>
      </p:sp>
      <p:sp>
        <p:nvSpPr>
          <p:cNvPr id="6" name="ZoneTexte 5"/>
          <p:cNvSpPr txBox="1"/>
          <p:nvPr/>
        </p:nvSpPr>
        <p:spPr>
          <a:xfrm>
            <a:off x="2589212" y="2828041"/>
            <a:ext cx="7572883" cy="369332"/>
          </a:xfrm>
          <a:prstGeom prst="rect">
            <a:avLst/>
          </a:prstGeom>
          <a:noFill/>
        </p:spPr>
        <p:txBody>
          <a:bodyPr wrap="square" rtlCol="0">
            <a:spAutoFit/>
          </a:bodyPr>
          <a:lstStyle/>
          <a:p>
            <a:r>
              <a:rPr lang="fr-FR" dirty="0"/>
              <a:t>-des PE spécialisés (CAPPEI)</a:t>
            </a:r>
          </a:p>
        </p:txBody>
      </p:sp>
      <p:sp>
        <p:nvSpPr>
          <p:cNvPr id="7" name="ZoneTexte 6"/>
          <p:cNvSpPr txBox="1"/>
          <p:nvPr/>
        </p:nvSpPr>
        <p:spPr>
          <a:xfrm>
            <a:off x="2589212" y="4996206"/>
            <a:ext cx="7817980" cy="369332"/>
          </a:xfrm>
          <a:prstGeom prst="rect">
            <a:avLst/>
          </a:prstGeom>
          <a:noFill/>
        </p:spPr>
        <p:txBody>
          <a:bodyPr wrap="square" rtlCol="0">
            <a:spAutoFit/>
          </a:bodyPr>
          <a:lstStyle/>
          <a:p>
            <a:r>
              <a:rPr lang="fr-FR" dirty="0"/>
              <a:t>-des PLP pour la partie champs professionnels</a:t>
            </a:r>
          </a:p>
        </p:txBody>
      </p:sp>
      <p:sp>
        <p:nvSpPr>
          <p:cNvPr id="8" name="Espace réservé du pied de page 7"/>
          <p:cNvSpPr>
            <a:spLocks noGrp="1"/>
          </p:cNvSpPr>
          <p:nvPr>
            <p:ph type="ftr" sz="quarter" idx="11"/>
          </p:nvPr>
        </p:nvSpPr>
        <p:spPr/>
        <p:txBody>
          <a:bodyPr/>
          <a:lstStyle/>
          <a:p>
            <a:r>
              <a:rPr lang="en-US" smtClean="0"/>
              <a:t>Berthier Yannick - collège C. Debussy</a:t>
            </a:r>
            <a:endParaRPr lang="en-US" dirty="0"/>
          </a:p>
        </p:txBody>
      </p:sp>
    </p:spTree>
    <p:extLst>
      <p:ext uri="{BB962C8B-B14F-4D97-AF65-F5344CB8AC3E}">
        <p14:creationId xmlns:p14="http://schemas.microsoft.com/office/powerpoint/2010/main" val="3093114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Les champs professionnels</a:t>
            </a:r>
            <a:endParaRPr lang="fr-FR" dirty="0"/>
          </a:p>
        </p:txBody>
      </p:sp>
      <p:sp>
        <p:nvSpPr>
          <p:cNvPr id="3" name="Espace réservé du contenu 2"/>
          <p:cNvSpPr>
            <a:spLocks noGrp="1"/>
          </p:cNvSpPr>
          <p:nvPr>
            <p:ph idx="1"/>
          </p:nvPr>
        </p:nvSpPr>
        <p:spPr/>
        <p:txBody>
          <a:bodyPr/>
          <a:lstStyle/>
          <a:p>
            <a:r>
              <a:rPr lang="fr-FR" dirty="0" smtClean="0"/>
              <a:t>Il existe 5 champs professionnels (et non plus ateliers):</a:t>
            </a:r>
          </a:p>
          <a:p>
            <a:endParaRPr lang="fr-FR" dirty="0" smtClean="0"/>
          </a:p>
          <a:p>
            <a:r>
              <a:rPr lang="fr-FR" dirty="0" smtClean="0"/>
              <a:t>Habitat </a:t>
            </a:r>
          </a:p>
          <a:p>
            <a:r>
              <a:rPr lang="fr-FR" dirty="0" smtClean="0"/>
              <a:t>Hygiène – Alimentation – Service (HAS)</a:t>
            </a:r>
          </a:p>
          <a:p>
            <a:r>
              <a:rPr lang="fr-FR" dirty="0" smtClean="0"/>
              <a:t>Espace Rural et Environnement (ERE)</a:t>
            </a:r>
          </a:p>
          <a:p>
            <a:r>
              <a:rPr lang="fr-FR" dirty="0" smtClean="0"/>
              <a:t>Vente – Distribution – Logistique (VDL)</a:t>
            </a:r>
          </a:p>
          <a:p>
            <a:r>
              <a:rPr lang="fr-FR" dirty="0" smtClean="0"/>
              <a:t>Production Industrielle</a:t>
            </a:r>
            <a:endParaRPr lang="fr-FR" dirty="0"/>
          </a:p>
        </p:txBody>
      </p:sp>
      <p:sp>
        <p:nvSpPr>
          <p:cNvPr id="4" name="Espace réservé du pied de page 3"/>
          <p:cNvSpPr>
            <a:spLocks noGrp="1"/>
          </p:cNvSpPr>
          <p:nvPr>
            <p:ph type="ftr" sz="quarter" idx="11"/>
          </p:nvPr>
        </p:nvSpPr>
        <p:spPr/>
        <p:txBody>
          <a:bodyPr/>
          <a:lstStyle/>
          <a:p>
            <a:r>
              <a:rPr lang="en-US" smtClean="0"/>
              <a:t>Berthier Yannick - collège C. Debussy</a:t>
            </a:r>
            <a:endParaRPr lang="en-US" dirty="0"/>
          </a:p>
        </p:txBody>
      </p:sp>
    </p:spTree>
    <p:extLst>
      <p:ext uri="{BB962C8B-B14F-4D97-AF65-F5344CB8AC3E}">
        <p14:creationId xmlns:p14="http://schemas.microsoft.com/office/powerpoint/2010/main" val="1695948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ctr"/>
            <a:r>
              <a:rPr lang="fr-FR" dirty="0" smtClean="0"/>
              <a:t>L’organisation</a:t>
            </a:r>
            <a:br>
              <a:rPr lang="fr-FR" dirty="0" smtClean="0"/>
            </a:br>
            <a:r>
              <a:rPr lang="fr-FR" sz="2000" dirty="0" smtClean="0"/>
              <a:t>16 élèves par classe. 8 par plateau technique (« atelier »).</a:t>
            </a:r>
            <a:endParaRPr lang="fr-FR" sz="2000" dirty="0"/>
          </a:p>
        </p:txBody>
      </p:sp>
      <p:sp>
        <p:nvSpPr>
          <p:cNvPr id="5" name="Espace réservé du texte 4"/>
          <p:cNvSpPr>
            <a:spLocks noGrp="1"/>
          </p:cNvSpPr>
          <p:nvPr>
            <p:ph type="body" idx="1"/>
          </p:nvPr>
        </p:nvSpPr>
        <p:spPr/>
        <p:txBody>
          <a:bodyPr/>
          <a:lstStyle/>
          <a:p>
            <a:pPr algn="ctr"/>
            <a:r>
              <a:rPr lang="fr-FR" dirty="0" smtClean="0"/>
              <a:t>6</a:t>
            </a:r>
            <a:r>
              <a:rPr lang="fr-FR" baseline="30000" dirty="0" smtClean="0"/>
              <a:t>ème</a:t>
            </a:r>
            <a:r>
              <a:rPr lang="fr-FR" dirty="0" smtClean="0"/>
              <a:t> / 5</a:t>
            </a:r>
            <a:r>
              <a:rPr lang="fr-FR" baseline="30000" dirty="0" smtClean="0"/>
              <a:t>ème</a:t>
            </a:r>
            <a:r>
              <a:rPr lang="fr-FR" dirty="0" smtClean="0"/>
              <a:t> </a:t>
            </a:r>
            <a:endParaRPr lang="fr-FR" dirty="0"/>
          </a:p>
        </p:txBody>
      </p:sp>
      <p:sp>
        <p:nvSpPr>
          <p:cNvPr id="6" name="Espace réservé du contenu 5"/>
          <p:cNvSpPr>
            <a:spLocks noGrp="1"/>
          </p:cNvSpPr>
          <p:nvPr>
            <p:ph sz="half" idx="2"/>
          </p:nvPr>
        </p:nvSpPr>
        <p:spPr>
          <a:xfrm>
            <a:off x="2481944" y="2548966"/>
            <a:ext cx="4450162" cy="3354060"/>
          </a:xfrm>
        </p:spPr>
        <p:txBody>
          <a:bodyPr/>
          <a:lstStyle/>
          <a:p>
            <a:r>
              <a:rPr lang="fr-FR" dirty="0" smtClean="0"/>
              <a:t>Les cours d’enseignement statutaires, comme un collégien classique</a:t>
            </a:r>
          </a:p>
          <a:p>
            <a:r>
              <a:rPr lang="fr-FR" dirty="0" smtClean="0"/>
              <a:t>26h de cours hebdomadaires</a:t>
            </a:r>
          </a:p>
          <a:p>
            <a:pPr marL="0" indent="0">
              <a:buNone/>
            </a:pPr>
            <a:endParaRPr lang="fr-FR" dirty="0" smtClean="0"/>
          </a:p>
          <a:p>
            <a:endParaRPr lang="fr-FR" dirty="0"/>
          </a:p>
          <a:p>
            <a:endParaRPr lang="fr-FR" dirty="0" smtClean="0"/>
          </a:p>
          <a:p>
            <a:endParaRPr lang="fr-FR" dirty="0"/>
          </a:p>
        </p:txBody>
      </p:sp>
      <p:sp>
        <p:nvSpPr>
          <p:cNvPr id="7" name="Espace réservé du texte 6"/>
          <p:cNvSpPr>
            <a:spLocks noGrp="1"/>
          </p:cNvSpPr>
          <p:nvPr>
            <p:ph type="body" sz="quarter" idx="3"/>
          </p:nvPr>
        </p:nvSpPr>
        <p:spPr/>
        <p:txBody>
          <a:bodyPr/>
          <a:lstStyle/>
          <a:p>
            <a:pPr algn="ctr"/>
            <a:r>
              <a:rPr lang="fr-FR" dirty="0" smtClean="0"/>
              <a:t>4</a:t>
            </a:r>
            <a:r>
              <a:rPr lang="fr-FR" baseline="30000" dirty="0" smtClean="0"/>
              <a:t>ème</a:t>
            </a:r>
            <a:r>
              <a:rPr lang="fr-FR" dirty="0" smtClean="0"/>
              <a:t> / 3</a:t>
            </a:r>
            <a:r>
              <a:rPr lang="fr-FR" baseline="30000" dirty="0" smtClean="0"/>
              <a:t>ème</a:t>
            </a:r>
            <a:r>
              <a:rPr lang="fr-FR" dirty="0" smtClean="0"/>
              <a:t> </a:t>
            </a:r>
            <a:endParaRPr lang="fr-FR" dirty="0"/>
          </a:p>
        </p:txBody>
      </p:sp>
      <p:sp>
        <p:nvSpPr>
          <p:cNvPr id="8" name="Espace réservé du contenu 7"/>
          <p:cNvSpPr>
            <a:spLocks noGrp="1"/>
          </p:cNvSpPr>
          <p:nvPr>
            <p:ph sz="quarter" idx="4"/>
          </p:nvPr>
        </p:nvSpPr>
        <p:spPr>
          <a:xfrm>
            <a:off x="7027817" y="2545738"/>
            <a:ext cx="4477814" cy="3354060"/>
          </a:xfrm>
        </p:spPr>
        <p:txBody>
          <a:bodyPr/>
          <a:lstStyle/>
          <a:p>
            <a:r>
              <a:rPr lang="fr-FR" dirty="0" smtClean="0"/>
              <a:t>L’apparition des champs professionnels :</a:t>
            </a:r>
          </a:p>
          <a:p>
            <a:r>
              <a:rPr lang="fr-FR" dirty="0" smtClean="0"/>
              <a:t>6h en 4</a:t>
            </a:r>
            <a:r>
              <a:rPr lang="fr-FR" baseline="30000" dirty="0" smtClean="0"/>
              <a:t>ème</a:t>
            </a:r>
            <a:r>
              <a:rPr lang="fr-FR" dirty="0" smtClean="0"/>
              <a:t> et 12h en 3</a:t>
            </a:r>
            <a:r>
              <a:rPr lang="fr-FR" baseline="30000" dirty="0" smtClean="0"/>
              <a:t>ème</a:t>
            </a:r>
            <a:r>
              <a:rPr lang="fr-FR" dirty="0" smtClean="0"/>
              <a:t> </a:t>
            </a:r>
          </a:p>
          <a:p>
            <a:r>
              <a:rPr lang="fr-FR" smtClean="0"/>
              <a:t>28 </a:t>
            </a:r>
            <a:r>
              <a:rPr lang="fr-FR" dirty="0" smtClean="0"/>
              <a:t>h de cours hebdomadaires en 4</a:t>
            </a:r>
            <a:r>
              <a:rPr lang="fr-FR" baseline="30000" dirty="0" smtClean="0"/>
              <a:t>ème</a:t>
            </a:r>
            <a:r>
              <a:rPr lang="fr-FR" dirty="0" smtClean="0"/>
              <a:t> et 31h30 en 3</a:t>
            </a:r>
            <a:r>
              <a:rPr lang="fr-FR" baseline="30000" dirty="0" smtClean="0"/>
              <a:t>ème</a:t>
            </a:r>
            <a:r>
              <a:rPr lang="fr-FR" dirty="0" smtClean="0"/>
              <a:t> </a:t>
            </a:r>
          </a:p>
          <a:p>
            <a:r>
              <a:rPr lang="fr-FR" dirty="0" smtClean="0"/>
              <a:t>Périodes de stage d’observation puis d’initiation (de 6 à 10 semaines sur les deux années)</a:t>
            </a:r>
            <a:endParaRPr lang="fr-FR" dirty="0"/>
          </a:p>
        </p:txBody>
      </p:sp>
      <p:sp>
        <p:nvSpPr>
          <p:cNvPr id="2" name="ZoneTexte 1"/>
          <p:cNvSpPr txBox="1"/>
          <p:nvPr/>
        </p:nvSpPr>
        <p:spPr>
          <a:xfrm>
            <a:off x="2592924" y="5899798"/>
            <a:ext cx="8303676" cy="369332"/>
          </a:xfrm>
          <a:prstGeom prst="rect">
            <a:avLst/>
          </a:prstGeom>
          <a:noFill/>
        </p:spPr>
        <p:txBody>
          <a:bodyPr wrap="square" rtlCol="0">
            <a:spAutoFit/>
          </a:bodyPr>
          <a:lstStyle/>
          <a:p>
            <a:r>
              <a:rPr lang="fr-FR" dirty="0" smtClean="0"/>
              <a:t>Au collège Debussy, la 6</a:t>
            </a:r>
            <a:r>
              <a:rPr lang="fr-FR" baseline="30000" dirty="0" smtClean="0"/>
              <a:t>ème</a:t>
            </a:r>
            <a:r>
              <a:rPr lang="fr-FR" dirty="0" smtClean="0"/>
              <a:t> sera entièrement inclusive.</a:t>
            </a:r>
            <a:endParaRPr lang="fr-FR" dirty="0"/>
          </a:p>
        </p:txBody>
      </p:sp>
      <p:sp>
        <p:nvSpPr>
          <p:cNvPr id="3" name="Espace réservé du pied de page 2"/>
          <p:cNvSpPr>
            <a:spLocks noGrp="1"/>
          </p:cNvSpPr>
          <p:nvPr>
            <p:ph type="ftr" sz="quarter" idx="11"/>
          </p:nvPr>
        </p:nvSpPr>
        <p:spPr/>
        <p:txBody>
          <a:bodyPr/>
          <a:lstStyle/>
          <a:p>
            <a:r>
              <a:rPr lang="en-US" smtClean="0"/>
              <a:t>Berthier Yannick - collège C. Debussy</a:t>
            </a:r>
            <a:endParaRPr lang="en-US" dirty="0"/>
          </a:p>
        </p:txBody>
      </p:sp>
    </p:spTree>
    <p:extLst>
      <p:ext uri="{BB962C8B-B14F-4D97-AF65-F5344CB8AC3E}">
        <p14:creationId xmlns:p14="http://schemas.microsoft.com/office/powerpoint/2010/main" val="77277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5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animEffect transition="in" filter="fade">
                                      <p:cBhvr>
                                        <p:cTn id="27" dur="500"/>
                                        <p:tgtEl>
                                          <p:spTgt spid="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xEl>
                                              <p:pRg st="1" end="1"/>
                                            </p:txEl>
                                          </p:spTgt>
                                        </p:tgtEl>
                                        <p:attrNameLst>
                                          <p:attrName>style.visibility</p:attrName>
                                        </p:attrNameLst>
                                      </p:cBhvr>
                                      <p:to>
                                        <p:strVal val="visible"/>
                                      </p:to>
                                    </p:set>
                                    <p:animEffect transition="in" filter="fade">
                                      <p:cBhvr>
                                        <p:cTn id="32" dur="500"/>
                                        <p:tgtEl>
                                          <p:spTgt spid="8">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xEl>
                                              <p:pRg st="2" end="2"/>
                                            </p:txEl>
                                          </p:spTgt>
                                        </p:tgtEl>
                                        <p:attrNameLst>
                                          <p:attrName>style.visibility</p:attrName>
                                        </p:attrNameLst>
                                      </p:cBhvr>
                                      <p:to>
                                        <p:strVal val="visible"/>
                                      </p:to>
                                    </p:set>
                                    <p:animEffect transition="in" filter="fade">
                                      <p:cBhvr>
                                        <p:cTn id="37" dur="500"/>
                                        <p:tgtEl>
                                          <p:spTgt spid="8">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
                                            <p:txEl>
                                              <p:pRg st="3" end="3"/>
                                            </p:txEl>
                                          </p:spTgt>
                                        </p:tgtEl>
                                        <p:attrNameLst>
                                          <p:attrName>style.visibility</p:attrName>
                                        </p:attrNameLst>
                                      </p:cBhvr>
                                      <p:to>
                                        <p:strVal val="visible"/>
                                      </p:to>
                                    </p:set>
                                    <p:animEffect transition="in" filter="fade">
                                      <p:cBhvr>
                                        <p:cTn id="42" dur="500"/>
                                        <p:tgtEl>
                                          <p:spTgt spid="8">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fade">
                                      <p:cBhvr>
                                        <p:cTn id="4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P spid="8" grpId="0" build="p"/>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2065409" y="635000"/>
            <a:ext cx="9068827" cy="5029200"/>
          </a:xfrm>
          <a:prstGeom prst="rect">
            <a:avLst/>
          </a:prstGeom>
        </p:spPr>
      </p:pic>
      <p:sp>
        <p:nvSpPr>
          <p:cNvPr id="3" name="Espace réservé du pied de page 2"/>
          <p:cNvSpPr>
            <a:spLocks noGrp="1"/>
          </p:cNvSpPr>
          <p:nvPr>
            <p:ph type="ftr" sz="quarter" idx="11"/>
          </p:nvPr>
        </p:nvSpPr>
        <p:spPr/>
        <p:txBody>
          <a:bodyPr/>
          <a:lstStyle/>
          <a:p>
            <a:r>
              <a:rPr lang="en-US" smtClean="0"/>
              <a:t>Berthier Yannick - collège C. Debussy</a:t>
            </a:r>
            <a:endParaRPr lang="en-US" dirty="0"/>
          </a:p>
        </p:txBody>
      </p:sp>
    </p:spTree>
    <p:extLst>
      <p:ext uri="{BB962C8B-B14F-4D97-AF65-F5344CB8AC3E}">
        <p14:creationId xmlns:p14="http://schemas.microsoft.com/office/powerpoint/2010/main" val="21466095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734790"/>
          </a:xfrm>
        </p:spPr>
        <p:txBody>
          <a:bodyPr>
            <a:normAutofit fontScale="90000"/>
          </a:bodyPr>
          <a:lstStyle/>
          <a:p>
            <a:pPr algn="ctr"/>
            <a:r>
              <a:rPr lang="fr-FR" dirty="0" smtClean="0"/>
              <a:t>Comment vient-on en </a:t>
            </a:r>
            <a:r>
              <a:rPr lang="fr-FR" dirty="0" err="1" smtClean="0"/>
              <a:t>Segpa</a:t>
            </a:r>
            <a:r>
              <a:rPr lang="fr-FR" dirty="0" smtClean="0"/>
              <a:t>?</a:t>
            </a:r>
            <a:br>
              <a:rPr lang="fr-FR" dirty="0" smtClean="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solidFill>
                  <a:srgbClr val="00B050"/>
                </a:solidFill>
              </a:rPr>
              <a:t>Dossiers avant le 5 avril 2019</a:t>
            </a:r>
            <a:endParaRPr lang="fr-FR" dirty="0">
              <a:solidFill>
                <a:srgbClr val="00B050"/>
              </a:solidFill>
            </a:endParaRPr>
          </a:p>
        </p:txBody>
      </p:sp>
      <p:pic>
        <p:nvPicPr>
          <p:cNvPr id="6" name="Espace réservé du contenu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77078" y="1358900"/>
            <a:ext cx="9909568" cy="4762500"/>
          </a:xfrm>
        </p:spPr>
      </p:pic>
      <p:sp>
        <p:nvSpPr>
          <p:cNvPr id="3" name="Espace réservé du pied de page 2"/>
          <p:cNvSpPr>
            <a:spLocks noGrp="1"/>
          </p:cNvSpPr>
          <p:nvPr>
            <p:ph type="ftr" sz="quarter" idx="11"/>
          </p:nvPr>
        </p:nvSpPr>
        <p:spPr/>
        <p:txBody>
          <a:bodyPr/>
          <a:lstStyle/>
          <a:p>
            <a:r>
              <a:rPr lang="en-US" smtClean="0"/>
              <a:t>Berthier Yannick - collège C. Debussy</a:t>
            </a:r>
            <a:endParaRPr lang="en-US" dirty="0"/>
          </a:p>
        </p:txBody>
      </p:sp>
    </p:spTree>
    <p:extLst>
      <p:ext uri="{BB962C8B-B14F-4D97-AF65-F5344CB8AC3E}">
        <p14:creationId xmlns:p14="http://schemas.microsoft.com/office/powerpoint/2010/main" val="33529589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Comment vient-on en </a:t>
            </a:r>
            <a:r>
              <a:rPr lang="fr-FR" dirty="0" err="1"/>
              <a:t>Segpa</a:t>
            </a:r>
            <a:r>
              <a:rPr lang="fr-FR" dirty="0"/>
              <a:t>?</a:t>
            </a:r>
            <a:br>
              <a:rPr lang="fr-FR" dirty="0"/>
            </a:br>
            <a:endParaRPr lang="fr-FR" dirty="0"/>
          </a:p>
        </p:txBody>
      </p:sp>
      <p:pic>
        <p:nvPicPr>
          <p:cNvPr id="5" name="Espace réservé du contenu 4"/>
          <p:cNvPicPr>
            <a:picLocks noGrp="1" noChangeAspect="1"/>
          </p:cNvPicPr>
          <p:nvPr>
            <p:ph idx="1"/>
          </p:nvPr>
        </p:nvPicPr>
        <p:blipFill>
          <a:blip r:embed="rId2"/>
          <a:stretch>
            <a:fillRect/>
          </a:stretch>
        </p:blipFill>
        <p:spPr>
          <a:xfrm>
            <a:off x="1905000" y="1760283"/>
            <a:ext cx="9599612" cy="4223830"/>
          </a:xfrm>
          <a:prstGeom prst="rect">
            <a:avLst/>
          </a:prstGeom>
        </p:spPr>
      </p:pic>
      <p:sp>
        <p:nvSpPr>
          <p:cNvPr id="3" name="Espace réservé du pied de page 2"/>
          <p:cNvSpPr>
            <a:spLocks noGrp="1"/>
          </p:cNvSpPr>
          <p:nvPr>
            <p:ph type="ftr" sz="quarter" idx="11"/>
          </p:nvPr>
        </p:nvSpPr>
        <p:spPr/>
        <p:txBody>
          <a:bodyPr/>
          <a:lstStyle/>
          <a:p>
            <a:r>
              <a:rPr lang="en-US" smtClean="0"/>
              <a:t>Berthier Yannick - collège C. Debussy</a:t>
            </a:r>
            <a:endParaRPr lang="en-US" dirty="0"/>
          </a:p>
        </p:txBody>
      </p:sp>
    </p:spTree>
    <p:extLst>
      <p:ext uri="{BB962C8B-B14F-4D97-AF65-F5344CB8AC3E}">
        <p14:creationId xmlns:p14="http://schemas.microsoft.com/office/powerpoint/2010/main" val="20262616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Comment monter un dossier?</a:t>
            </a:r>
            <a:endParaRPr lang="fr-FR" dirty="0"/>
          </a:p>
        </p:txBody>
      </p:sp>
      <p:sp>
        <p:nvSpPr>
          <p:cNvPr id="3" name="Espace réservé du contenu 2"/>
          <p:cNvSpPr>
            <a:spLocks noGrp="1"/>
          </p:cNvSpPr>
          <p:nvPr>
            <p:ph idx="1"/>
          </p:nvPr>
        </p:nvSpPr>
        <p:spPr>
          <a:xfrm>
            <a:off x="2589212" y="1831943"/>
            <a:ext cx="8915400" cy="402210"/>
          </a:xfrm>
        </p:spPr>
        <p:txBody>
          <a:bodyPr/>
          <a:lstStyle/>
          <a:p>
            <a:pPr marL="0" indent="0">
              <a:buNone/>
            </a:pPr>
            <a:r>
              <a:rPr lang="fr-FR" dirty="0" smtClean="0"/>
              <a:t>Un dossier d’orientation vers les EGPA est constitué de plusieurs pièces:</a:t>
            </a:r>
          </a:p>
        </p:txBody>
      </p:sp>
      <p:sp>
        <p:nvSpPr>
          <p:cNvPr id="4" name="ZoneTexte 3"/>
          <p:cNvSpPr txBox="1"/>
          <p:nvPr/>
        </p:nvSpPr>
        <p:spPr>
          <a:xfrm>
            <a:off x="2589212" y="5376586"/>
            <a:ext cx="8267308" cy="646331"/>
          </a:xfrm>
          <a:prstGeom prst="rect">
            <a:avLst/>
          </a:prstGeom>
          <a:noFill/>
        </p:spPr>
        <p:txBody>
          <a:bodyPr wrap="square" rtlCol="0">
            <a:spAutoFit/>
          </a:bodyPr>
          <a:lstStyle/>
          <a:p>
            <a:r>
              <a:rPr lang="fr-FR" dirty="0"/>
              <a:t>Tous les formulaires type se trouvent à l’adresse suivante: </a:t>
            </a:r>
          </a:p>
          <a:p>
            <a:r>
              <a:rPr lang="fr-FR" dirty="0">
                <a:hlinkClick r:id="rId2"/>
              </a:rPr>
              <a:t>http://</a:t>
            </a:r>
            <a:r>
              <a:rPr lang="fr-FR" dirty="0" smtClean="0">
                <a:hlinkClick r:id="rId2"/>
              </a:rPr>
              <a:t>www.ac-grenoble.fr/ia26.pedagogie/spip.php?article129</a:t>
            </a:r>
            <a:r>
              <a:rPr lang="fr-FR" dirty="0" smtClean="0"/>
              <a:t>  </a:t>
            </a:r>
            <a:endParaRPr lang="fr-FR" dirty="0"/>
          </a:p>
        </p:txBody>
      </p:sp>
      <p:sp>
        <p:nvSpPr>
          <p:cNvPr id="5" name="ZoneTexte 4"/>
          <p:cNvSpPr txBox="1"/>
          <p:nvPr/>
        </p:nvSpPr>
        <p:spPr>
          <a:xfrm>
            <a:off x="2589213" y="2395925"/>
            <a:ext cx="5741988" cy="2585323"/>
          </a:xfrm>
          <a:prstGeom prst="rect">
            <a:avLst/>
          </a:prstGeom>
          <a:noFill/>
        </p:spPr>
        <p:txBody>
          <a:bodyPr wrap="square" rtlCol="0">
            <a:spAutoFit/>
          </a:bodyPr>
          <a:lstStyle/>
          <a:p>
            <a:r>
              <a:rPr lang="fr-FR" dirty="0"/>
              <a:t>Un bilan psychologique effectué par la Psy </a:t>
            </a:r>
            <a:r>
              <a:rPr lang="fr-FR" dirty="0" smtClean="0"/>
              <a:t>EN</a:t>
            </a:r>
          </a:p>
          <a:p>
            <a:endParaRPr lang="fr-FR" dirty="0"/>
          </a:p>
          <a:p>
            <a:r>
              <a:rPr lang="fr-FR" dirty="0"/>
              <a:t>Une fiche de renseignements </a:t>
            </a:r>
            <a:r>
              <a:rPr lang="fr-FR" dirty="0" smtClean="0"/>
              <a:t>scolaires</a:t>
            </a:r>
          </a:p>
          <a:p>
            <a:endParaRPr lang="fr-FR" dirty="0"/>
          </a:p>
          <a:p>
            <a:r>
              <a:rPr lang="fr-FR" dirty="0"/>
              <a:t>Le compte-rendu de </a:t>
            </a:r>
            <a:r>
              <a:rPr lang="fr-FR" dirty="0" smtClean="0"/>
              <a:t>l’EE</a:t>
            </a:r>
          </a:p>
          <a:p>
            <a:endParaRPr lang="fr-FR" dirty="0"/>
          </a:p>
          <a:p>
            <a:r>
              <a:rPr lang="fr-FR" dirty="0"/>
              <a:t>Un bilan </a:t>
            </a:r>
            <a:r>
              <a:rPr lang="fr-FR" dirty="0" smtClean="0"/>
              <a:t>social</a:t>
            </a:r>
          </a:p>
          <a:p>
            <a:endParaRPr lang="fr-FR" dirty="0"/>
          </a:p>
          <a:p>
            <a:r>
              <a:rPr lang="fr-FR" dirty="0"/>
              <a:t>Un bilan médical</a:t>
            </a:r>
          </a:p>
        </p:txBody>
      </p:sp>
      <p:sp>
        <p:nvSpPr>
          <p:cNvPr id="6" name="Espace réservé du pied de page 5"/>
          <p:cNvSpPr>
            <a:spLocks noGrp="1"/>
          </p:cNvSpPr>
          <p:nvPr>
            <p:ph type="ftr" sz="quarter" idx="11"/>
          </p:nvPr>
        </p:nvSpPr>
        <p:spPr/>
        <p:txBody>
          <a:bodyPr/>
          <a:lstStyle/>
          <a:p>
            <a:r>
              <a:rPr lang="en-US" smtClean="0"/>
              <a:t>Berthier Yannick - collège C. Debussy</a:t>
            </a:r>
            <a:endParaRPr lang="en-US" dirty="0"/>
          </a:p>
        </p:txBody>
      </p:sp>
      <p:sp>
        <p:nvSpPr>
          <p:cNvPr id="8" name="Accolade fermante 7"/>
          <p:cNvSpPr/>
          <p:nvPr/>
        </p:nvSpPr>
        <p:spPr>
          <a:xfrm>
            <a:off x="7950200" y="2451100"/>
            <a:ext cx="254000" cy="24511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9" name="ZoneTexte 8"/>
          <p:cNvSpPr txBox="1"/>
          <p:nvPr/>
        </p:nvSpPr>
        <p:spPr>
          <a:xfrm>
            <a:off x="8686800" y="3076485"/>
            <a:ext cx="2169720" cy="1200329"/>
          </a:xfrm>
          <a:prstGeom prst="rect">
            <a:avLst/>
          </a:prstGeom>
          <a:noFill/>
        </p:spPr>
        <p:txBody>
          <a:bodyPr wrap="square" rtlCol="0">
            <a:spAutoFit/>
          </a:bodyPr>
          <a:lstStyle/>
          <a:p>
            <a:pPr algn="ctr"/>
            <a:r>
              <a:rPr lang="fr-FR" dirty="0" smtClean="0"/>
              <a:t>Les parents gardent toujours le pouvoir de décision</a:t>
            </a:r>
            <a:endParaRPr lang="fr-FR" dirty="0"/>
          </a:p>
        </p:txBody>
      </p:sp>
    </p:spTree>
    <p:extLst>
      <p:ext uri="{BB962C8B-B14F-4D97-AF65-F5344CB8AC3E}">
        <p14:creationId xmlns:p14="http://schemas.microsoft.com/office/powerpoint/2010/main" val="268003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383299"/>
            <a:ext cx="8911687" cy="1280890"/>
          </a:xfrm>
        </p:spPr>
        <p:txBody>
          <a:bodyPr/>
          <a:lstStyle/>
          <a:p>
            <a:pPr algn="ctr"/>
            <a:r>
              <a:rPr lang="fr-FR" dirty="0" smtClean="0"/>
              <a:t>La </a:t>
            </a:r>
            <a:r>
              <a:rPr lang="fr-FR" dirty="0" err="1" smtClean="0"/>
              <a:t>Segpa</a:t>
            </a:r>
            <a:r>
              <a:rPr lang="fr-FR" dirty="0" smtClean="0"/>
              <a:t> et le handicap</a:t>
            </a:r>
            <a:endParaRPr lang="fr-FR" dirty="0"/>
          </a:p>
        </p:txBody>
      </p:sp>
      <p:sp>
        <p:nvSpPr>
          <p:cNvPr id="3" name="Espace réservé du contenu 2"/>
          <p:cNvSpPr>
            <a:spLocks noGrp="1"/>
          </p:cNvSpPr>
          <p:nvPr>
            <p:ph idx="1"/>
          </p:nvPr>
        </p:nvSpPr>
        <p:spPr>
          <a:xfrm>
            <a:off x="2589212" y="1765954"/>
            <a:ext cx="8915400" cy="1480440"/>
          </a:xfrm>
        </p:spPr>
        <p:txBody>
          <a:bodyPr>
            <a:normAutofit fontScale="77500" lnSpcReduction="20000"/>
          </a:bodyPr>
          <a:lstStyle/>
          <a:p>
            <a:pPr marL="0" indent="0" algn="just">
              <a:buNone/>
            </a:pPr>
            <a:r>
              <a:rPr lang="fr-FR" sz="2300" b="1" dirty="0" smtClean="0"/>
              <a:t>La grande difficulté scolaire (CDOEASD)  n’est pas le handicap. (CDAPH)</a:t>
            </a:r>
          </a:p>
          <a:p>
            <a:pPr marL="0" indent="0" algn="just">
              <a:buNone/>
            </a:pPr>
            <a:r>
              <a:rPr lang="fr-FR" sz="2300" b="1" dirty="0" smtClean="0"/>
              <a:t>Toutefois </a:t>
            </a:r>
            <a:r>
              <a:rPr lang="fr-FR" sz="2300" dirty="0"/>
              <a:t>u</a:t>
            </a:r>
            <a:r>
              <a:rPr lang="fr-FR" sz="2300" dirty="0" smtClean="0"/>
              <a:t>n élève peut être scolarisé en </a:t>
            </a:r>
            <a:r>
              <a:rPr lang="fr-FR" sz="2300" dirty="0" err="1" smtClean="0"/>
              <a:t>Segpa</a:t>
            </a:r>
            <a:r>
              <a:rPr lang="fr-FR" sz="2300" dirty="0" smtClean="0"/>
              <a:t> dans le cadre de son PPS. Dans ce cas, c’est la CDAPH qui décide de cette orientation et la décision s’impose à la CDOEASD qui se contente de procéder à l’affectation dans la limite  des places disponibles.  </a:t>
            </a:r>
          </a:p>
          <a:p>
            <a:pPr marL="0" indent="0">
              <a:buNone/>
            </a:pPr>
            <a:endParaRPr lang="fr-FR" dirty="0" smtClean="0"/>
          </a:p>
        </p:txBody>
      </p:sp>
      <p:sp>
        <p:nvSpPr>
          <p:cNvPr id="4" name="ZoneTexte 3"/>
          <p:cNvSpPr txBox="1"/>
          <p:nvPr/>
        </p:nvSpPr>
        <p:spPr>
          <a:xfrm>
            <a:off x="2589212" y="4039200"/>
            <a:ext cx="8691514" cy="923330"/>
          </a:xfrm>
          <a:prstGeom prst="rect">
            <a:avLst/>
          </a:prstGeom>
          <a:noFill/>
        </p:spPr>
        <p:txBody>
          <a:bodyPr wrap="square" rtlCol="0">
            <a:spAutoFit/>
          </a:bodyPr>
          <a:lstStyle/>
          <a:p>
            <a:pPr algn="just"/>
            <a:r>
              <a:rPr lang="fr-FR" dirty="0" smtClean="0"/>
              <a:t>Un </a:t>
            </a:r>
            <a:r>
              <a:rPr lang="fr-FR" dirty="0"/>
              <a:t>élève peut être suivi par le CMPP, le SESSAD, </a:t>
            </a:r>
            <a:r>
              <a:rPr lang="fr-FR" dirty="0" smtClean="0"/>
              <a:t>il peut </a:t>
            </a:r>
            <a:r>
              <a:rPr lang="fr-FR" dirty="0"/>
              <a:t>être inclus d’une ULIS, d’un DITEP, … </a:t>
            </a:r>
            <a:r>
              <a:rPr lang="fr-FR" dirty="0" smtClean="0"/>
              <a:t>dans le cadre de son éventuel PPS.</a:t>
            </a:r>
            <a:endParaRPr lang="fr-FR" dirty="0"/>
          </a:p>
          <a:p>
            <a:endParaRPr lang="fr-FR" dirty="0"/>
          </a:p>
        </p:txBody>
      </p:sp>
      <p:sp>
        <p:nvSpPr>
          <p:cNvPr id="5" name="ZoneTexte 4"/>
          <p:cNvSpPr txBox="1"/>
          <p:nvPr/>
        </p:nvSpPr>
        <p:spPr>
          <a:xfrm>
            <a:off x="6521228" y="3458131"/>
            <a:ext cx="1051368" cy="369332"/>
          </a:xfrm>
          <a:prstGeom prst="rect">
            <a:avLst/>
          </a:prstGeom>
          <a:noFill/>
        </p:spPr>
        <p:txBody>
          <a:bodyPr wrap="square" rtlCol="0">
            <a:spAutoFit/>
          </a:bodyPr>
          <a:lstStyle/>
          <a:p>
            <a:r>
              <a:rPr lang="fr-FR" b="1" dirty="0" smtClean="0"/>
              <a:t>De Plus </a:t>
            </a:r>
            <a:endParaRPr lang="fr-FR" b="1" dirty="0"/>
          </a:p>
        </p:txBody>
      </p:sp>
      <p:sp>
        <p:nvSpPr>
          <p:cNvPr id="6" name="Espace réservé du pied de page 5"/>
          <p:cNvSpPr>
            <a:spLocks noGrp="1"/>
          </p:cNvSpPr>
          <p:nvPr>
            <p:ph type="ftr" sz="quarter" idx="11"/>
          </p:nvPr>
        </p:nvSpPr>
        <p:spPr/>
        <p:txBody>
          <a:bodyPr/>
          <a:lstStyle/>
          <a:p>
            <a:r>
              <a:rPr lang="en-US" smtClean="0"/>
              <a:t>Berthier Yannick - collège C. Debussy</a:t>
            </a:r>
            <a:endParaRPr lang="en-US" dirty="0"/>
          </a:p>
        </p:txBody>
      </p:sp>
    </p:spTree>
    <p:extLst>
      <p:ext uri="{BB962C8B-B14F-4D97-AF65-F5344CB8AC3E}">
        <p14:creationId xmlns:p14="http://schemas.microsoft.com/office/powerpoint/2010/main" val="1013653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Que fait-on en </a:t>
            </a:r>
            <a:r>
              <a:rPr lang="fr-FR" dirty="0" err="1" smtClean="0"/>
              <a:t>Segpa</a:t>
            </a:r>
            <a:r>
              <a:rPr lang="fr-FR" dirty="0" smtClean="0"/>
              <a:t>?</a:t>
            </a:r>
            <a:endParaRPr lang="fr-FR" dirty="0"/>
          </a:p>
        </p:txBody>
      </p:sp>
      <p:sp>
        <p:nvSpPr>
          <p:cNvPr id="4" name="Espace réservé du texte 3"/>
          <p:cNvSpPr>
            <a:spLocks noGrp="1"/>
          </p:cNvSpPr>
          <p:nvPr>
            <p:ph type="body" idx="1"/>
          </p:nvPr>
        </p:nvSpPr>
        <p:spPr>
          <a:xfrm>
            <a:off x="2939373" y="1681976"/>
            <a:ext cx="3992732" cy="576262"/>
          </a:xfrm>
        </p:spPr>
        <p:txBody>
          <a:bodyPr/>
          <a:lstStyle/>
          <a:p>
            <a:pPr algn="ctr"/>
            <a:r>
              <a:rPr lang="fr-FR" sz="1800" b="1" dirty="0" smtClean="0"/>
              <a:t>Enseignement général</a:t>
            </a:r>
            <a:endParaRPr lang="fr-FR" sz="1800" b="1" dirty="0"/>
          </a:p>
        </p:txBody>
      </p:sp>
      <p:sp>
        <p:nvSpPr>
          <p:cNvPr id="5" name="Espace réservé du contenu 4"/>
          <p:cNvSpPr>
            <a:spLocks noGrp="1"/>
          </p:cNvSpPr>
          <p:nvPr>
            <p:ph sz="half" idx="2"/>
          </p:nvPr>
        </p:nvSpPr>
        <p:spPr/>
        <p:txBody>
          <a:bodyPr/>
          <a:lstStyle/>
          <a:p>
            <a:r>
              <a:rPr lang="fr-FR" dirty="0" smtClean="0"/>
              <a:t>Travail sur les programmes du collège, avec adaptations.</a:t>
            </a:r>
          </a:p>
          <a:p>
            <a:r>
              <a:rPr lang="fr-FR" dirty="0" smtClean="0"/>
              <a:t>Acquisition des compétences à un rythme aménagé.</a:t>
            </a:r>
          </a:p>
          <a:p>
            <a:pPr algn="just"/>
            <a:r>
              <a:rPr lang="fr-FR" dirty="0" smtClean="0"/>
              <a:t>Préparation au minimum du CFG </a:t>
            </a:r>
            <a:r>
              <a:rPr lang="fr-FR" dirty="0"/>
              <a:t>(palier 3 du socle </a:t>
            </a:r>
            <a:r>
              <a:rPr lang="fr-FR" dirty="0" smtClean="0"/>
              <a:t>commun), et du DNB série pro (palier 4) pour les plus à l’aise.</a:t>
            </a:r>
          </a:p>
          <a:p>
            <a:pPr algn="just"/>
            <a:endParaRPr lang="fr-FR" dirty="0"/>
          </a:p>
        </p:txBody>
      </p:sp>
      <p:sp>
        <p:nvSpPr>
          <p:cNvPr id="6" name="Espace réservé du texte 5"/>
          <p:cNvSpPr>
            <a:spLocks noGrp="1"/>
          </p:cNvSpPr>
          <p:nvPr>
            <p:ph type="body" sz="quarter" idx="3"/>
          </p:nvPr>
        </p:nvSpPr>
        <p:spPr>
          <a:xfrm>
            <a:off x="7505610" y="1675002"/>
            <a:ext cx="3999001" cy="576262"/>
          </a:xfrm>
        </p:spPr>
        <p:txBody>
          <a:bodyPr/>
          <a:lstStyle/>
          <a:p>
            <a:pPr algn="ctr"/>
            <a:r>
              <a:rPr lang="fr-FR" sz="1800" b="1" dirty="0" smtClean="0"/>
              <a:t>Enseignement professionnel</a:t>
            </a:r>
            <a:endParaRPr lang="fr-FR" sz="1800" b="1" dirty="0"/>
          </a:p>
        </p:txBody>
      </p:sp>
      <p:sp>
        <p:nvSpPr>
          <p:cNvPr id="7" name="Espace réservé du contenu 6"/>
          <p:cNvSpPr>
            <a:spLocks noGrp="1"/>
          </p:cNvSpPr>
          <p:nvPr>
            <p:ph sz="quarter" idx="4"/>
          </p:nvPr>
        </p:nvSpPr>
        <p:spPr/>
        <p:txBody>
          <a:bodyPr/>
          <a:lstStyle/>
          <a:p>
            <a:r>
              <a:rPr lang="fr-FR" dirty="0" smtClean="0"/>
              <a:t>Confrontation au tissu socio-économique local.</a:t>
            </a:r>
          </a:p>
          <a:p>
            <a:r>
              <a:rPr lang="fr-FR" dirty="0" smtClean="0"/>
              <a:t>Travail sur les compétences transversales nécessaires en milieu professionnel.</a:t>
            </a:r>
          </a:p>
          <a:p>
            <a:r>
              <a:rPr lang="fr-FR" dirty="0" smtClean="0"/>
              <a:t>Orientation vers une formation minimum de niveau V  (CAP).</a:t>
            </a:r>
          </a:p>
          <a:p>
            <a:r>
              <a:rPr lang="fr-FR" dirty="0" smtClean="0"/>
              <a:t>Stages réguliers en entreprise (8 à 10 semaines sur deux ans).</a:t>
            </a:r>
            <a:endParaRPr lang="fr-FR" dirty="0"/>
          </a:p>
        </p:txBody>
      </p:sp>
      <p:sp>
        <p:nvSpPr>
          <p:cNvPr id="3" name="Espace réservé du pied de page 2"/>
          <p:cNvSpPr>
            <a:spLocks noGrp="1"/>
          </p:cNvSpPr>
          <p:nvPr>
            <p:ph type="ftr" sz="quarter" idx="11"/>
          </p:nvPr>
        </p:nvSpPr>
        <p:spPr/>
        <p:txBody>
          <a:bodyPr/>
          <a:lstStyle/>
          <a:p>
            <a:r>
              <a:rPr lang="en-US" smtClean="0"/>
              <a:t>Berthier Yannick - collège C. Debussy</a:t>
            </a:r>
            <a:endParaRPr lang="en-US" dirty="0"/>
          </a:p>
        </p:txBody>
      </p:sp>
    </p:spTree>
    <p:extLst>
      <p:ext uri="{BB962C8B-B14F-4D97-AF65-F5344CB8AC3E}">
        <p14:creationId xmlns:p14="http://schemas.microsoft.com/office/powerpoint/2010/main" val="2487831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fade">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0" end="0"/>
                                            </p:txEl>
                                          </p:spTgt>
                                        </p:tgtEl>
                                        <p:attrNameLst>
                                          <p:attrName>style.visibility</p:attrName>
                                        </p:attrNameLst>
                                      </p:cBhvr>
                                      <p:to>
                                        <p:strVal val="visible"/>
                                      </p:to>
                                    </p:set>
                                    <p:animEffect transition="in" filter="fade">
                                      <p:cBhvr>
                                        <p:cTn id="32" dur="500"/>
                                        <p:tgtEl>
                                          <p:spTgt spid="7">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1" end="1"/>
                                            </p:txEl>
                                          </p:spTgt>
                                        </p:tgtEl>
                                        <p:attrNameLst>
                                          <p:attrName>style.visibility</p:attrName>
                                        </p:attrNameLst>
                                      </p:cBhvr>
                                      <p:to>
                                        <p:strVal val="visible"/>
                                      </p:to>
                                    </p:set>
                                    <p:animEffect transition="in" filter="fade">
                                      <p:cBhvr>
                                        <p:cTn id="37" dur="500"/>
                                        <p:tgtEl>
                                          <p:spTgt spid="7">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xEl>
                                              <p:pRg st="2" end="2"/>
                                            </p:txEl>
                                          </p:spTgt>
                                        </p:tgtEl>
                                        <p:attrNameLst>
                                          <p:attrName>style.visibility</p:attrName>
                                        </p:attrNameLst>
                                      </p:cBhvr>
                                      <p:to>
                                        <p:strVal val="visible"/>
                                      </p:to>
                                    </p:set>
                                    <p:animEffect transition="in" filter="fade">
                                      <p:cBhvr>
                                        <p:cTn id="42" dur="500"/>
                                        <p:tgtEl>
                                          <p:spTgt spid="7">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txEl>
                                              <p:pRg st="3" end="3"/>
                                            </p:txEl>
                                          </p:spTgt>
                                        </p:tgtEl>
                                        <p:attrNameLst>
                                          <p:attrName>style.visibility</p:attrName>
                                        </p:attrNameLst>
                                      </p:cBhvr>
                                      <p:to>
                                        <p:strVal val="visible"/>
                                      </p:to>
                                    </p:set>
                                    <p:animEffect transition="in" filter="fade">
                                      <p:cBhvr>
                                        <p:cTn id="4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6" grpId="0" build="p"/>
      <p:bldP spid="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pPr algn="ctr"/>
            <a:r>
              <a:rPr lang="fr-FR" dirty="0" smtClean="0"/>
              <a:t>L’orientation post </a:t>
            </a:r>
            <a:r>
              <a:rPr lang="fr-FR" dirty="0" err="1" smtClean="0"/>
              <a:t>Segpa</a:t>
            </a:r>
            <a:endParaRPr lang="fr-FR" dirty="0"/>
          </a:p>
        </p:txBody>
      </p:sp>
      <p:sp>
        <p:nvSpPr>
          <p:cNvPr id="8" name="Espace réservé du contenu 7"/>
          <p:cNvSpPr>
            <a:spLocks noGrp="1"/>
          </p:cNvSpPr>
          <p:nvPr>
            <p:ph idx="1"/>
          </p:nvPr>
        </p:nvSpPr>
        <p:spPr/>
        <p:txBody>
          <a:bodyPr>
            <a:normAutofit lnSpcReduction="10000"/>
          </a:bodyPr>
          <a:lstStyle/>
          <a:p>
            <a:pPr algn="just"/>
            <a:r>
              <a:rPr lang="fr-FR" sz="1600" dirty="0" smtClean="0"/>
              <a:t>La </a:t>
            </a:r>
            <a:r>
              <a:rPr lang="fr-FR" sz="1600" dirty="0" err="1" smtClean="0"/>
              <a:t>Segpa</a:t>
            </a:r>
            <a:r>
              <a:rPr lang="fr-FR" sz="1600" dirty="0" smtClean="0"/>
              <a:t> doit assurer le suivi des élèves accueillis en </a:t>
            </a:r>
            <a:r>
              <a:rPr lang="fr-FR" sz="1600" dirty="0" err="1" smtClean="0"/>
              <a:t>Segpa</a:t>
            </a:r>
            <a:r>
              <a:rPr lang="fr-FR" sz="1600" dirty="0" smtClean="0"/>
              <a:t> </a:t>
            </a:r>
            <a:r>
              <a:rPr lang="fr-FR" sz="1600" dirty="0"/>
              <a:t>et favoriser </a:t>
            </a:r>
            <a:r>
              <a:rPr lang="fr-FR" sz="1600" b="1" i="1" dirty="0" smtClean="0"/>
              <a:t>«</a:t>
            </a:r>
            <a:r>
              <a:rPr lang="fr-FR" sz="1600" b="1" i="1" dirty="0"/>
              <a:t> les conditions nécessaires à l'individualisation de leur parcours de formation afin que tous les élèves soient en mesure, à l'issue de la scolarité obligatoire, d'accéder à une formation </a:t>
            </a:r>
            <a:r>
              <a:rPr lang="fr-FR" sz="1600" b="1" i="1" dirty="0" smtClean="0"/>
              <a:t>conduisant </a:t>
            </a:r>
            <a:r>
              <a:rPr lang="fr-FR" sz="1600" b="1" i="1" dirty="0"/>
              <a:t>au minimum à une qualification de niveau V</a:t>
            </a:r>
            <a:r>
              <a:rPr lang="fr-FR" sz="1600" b="1" i="1" dirty="0" smtClean="0"/>
              <a:t>. »                   </a:t>
            </a:r>
            <a:r>
              <a:rPr lang="fr-FR" sz="1100" i="1" dirty="0" smtClean="0"/>
              <a:t>circulaire n°2015-176 du 28 octobre 2015 relative aux Sections d’Enseignement Général et Professionnel Adapté</a:t>
            </a:r>
            <a:endParaRPr lang="fr-FR" sz="1100" b="1" i="1" dirty="0" smtClean="0"/>
          </a:p>
          <a:p>
            <a:pPr marL="0" indent="0" algn="just">
              <a:buNone/>
            </a:pPr>
            <a:endParaRPr lang="fr-FR" sz="1600" b="1" i="1" dirty="0" smtClean="0"/>
          </a:p>
          <a:p>
            <a:pPr algn="just"/>
            <a:r>
              <a:rPr lang="fr-FR" sz="1600" dirty="0" smtClean="0"/>
              <a:t>Qualification niveau V = Certificat d’Aptitude Professionnelle.</a:t>
            </a:r>
          </a:p>
          <a:p>
            <a:pPr algn="just"/>
            <a:endParaRPr lang="fr-FR" sz="1600" dirty="0" smtClean="0"/>
          </a:p>
          <a:p>
            <a:pPr algn="just"/>
            <a:r>
              <a:rPr lang="fr-FR" sz="1600" dirty="0" smtClean="0"/>
              <a:t>Travail dès la 6</a:t>
            </a:r>
            <a:r>
              <a:rPr lang="fr-FR" sz="1600" baseline="30000" dirty="0" smtClean="0"/>
              <a:t>ème</a:t>
            </a:r>
            <a:r>
              <a:rPr lang="fr-FR" sz="1600" dirty="0" smtClean="0"/>
              <a:t> sur le Parcours Avenir (travail évolutif des MAS aux champs professionnels).</a:t>
            </a:r>
          </a:p>
          <a:p>
            <a:pPr marL="0" indent="0" algn="just">
              <a:buNone/>
            </a:pPr>
            <a:endParaRPr lang="fr-FR" sz="1600" dirty="0" smtClean="0"/>
          </a:p>
          <a:p>
            <a:pPr algn="just"/>
            <a:r>
              <a:rPr lang="fr-FR" sz="1600" dirty="0" smtClean="0"/>
              <a:t>De plus en plus d’élèves poursuivent leur scolarité par des CAP complémentaires ou en Bac Pro.</a:t>
            </a:r>
            <a:endParaRPr lang="fr-FR" sz="1600" dirty="0"/>
          </a:p>
        </p:txBody>
      </p:sp>
      <p:sp>
        <p:nvSpPr>
          <p:cNvPr id="2" name="Espace réservé du pied de page 1"/>
          <p:cNvSpPr>
            <a:spLocks noGrp="1"/>
          </p:cNvSpPr>
          <p:nvPr>
            <p:ph type="ftr" sz="quarter" idx="11"/>
          </p:nvPr>
        </p:nvSpPr>
        <p:spPr/>
        <p:txBody>
          <a:bodyPr/>
          <a:lstStyle/>
          <a:p>
            <a:r>
              <a:rPr lang="en-US" smtClean="0"/>
              <a:t>Berthier Yannick - collège C. Debussy</a:t>
            </a:r>
            <a:endParaRPr lang="en-US" dirty="0"/>
          </a:p>
        </p:txBody>
      </p:sp>
    </p:spTree>
    <p:extLst>
      <p:ext uri="{BB962C8B-B14F-4D97-AF65-F5344CB8AC3E}">
        <p14:creationId xmlns:p14="http://schemas.microsoft.com/office/powerpoint/2010/main" val="6379972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429000" y="2641600"/>
            <a:ext cx="6883400" cy="1569660"/>
          </a:xfrm>
          <a:prstGeom prst="rect">
            <a:avLst/>
          </a:prstGeom>
          <a:noFill/>
        </p:spPr>
        <p:txBody>
          <a:bodyPr wrap="square" rtlCol="0">
            <a:spAutoFit/>
          </a:bodyPr>
          <a:lstStyle/>
          <a:p>
            <a:pPr algn="ctr"/>
            <a:r>
              <a:rPr lang="fr-FR" sz="3200" dirty="0" smtClean="0"/>
              <a:t>Demander </a:t>
            </a:r>
            <a:r>
              <a:rPr lang="fr-FR" sz="3200" dirty="0"/>
              <a:t>à  l’autre  de  changer  est  </a:t>
            </a:r>
            <a:r>
              <a:rPr lang="fr-FR" sz="3200" dirty="0" smtClean="0"/>
              <a:t>illusoire,  </a:t>
            </a:r>
            <a:r>
              <a:rPr lang="fr-FR" sz="3200" dirty="0"/>
              <a:t>mais  on </a:t>
            </a:r>
            <a:r>
              <a:rPr lang="fr-FR" sz="3200" dirty="0" smtClean="0"/>
              <a:t>peut </a:t>
            </a:r>
            <a:r>
              <a:rPr lang="fr-FR" sz="3200" dirty="0"/>
              <a:t>faciliter son </a:t>
            </a:r>
            <a:r>
              <a:rPr lang="fr-FR" sz="3200" dirty="0" smtClean="0"/>
              <a:t>évolution…</a:t>
            </a:r>
            <a:endParaRPr lang="fr-FR" sz="3200" dirty="0"/>
          </a:p>
        </p:txBody>
      </p:sp>
      <p:sp>
        <p:nvSpPr>
          <p:cNvPr id="2" name="Espace réservé du pied de page 1"/>
          <p:cNvSpPr>
            <a:spLocks noGrp="1"/>
          </p:cNvSpPr>
          <p:nvPr>
            <p:ph type="ftr" sz="quarter" idx="11"/>
          </p:nvPr>
        </p:nvSpPr>
        <p:spPr/>
        <p:txBody>
          <a:bodyPr/>
          <a:lstStyle/>
          <a:p>
            <a:r>
              <a:rPr lang="en-US" smtClean="0"/>
              <a:t>Berthier Yannick - collège C. Debussy</a:t>
            </a:r>
            <a:endParaRPr lang="en-US" dirty="0"/>
          </a:p>
        </p:txBody>
      </p:sp>
    </p:spTree>
    <p:extLst>
      <p:ext uri="{BB962C8B-B14F-4D97-AF65-F5344CB8AC3E}">
        <p14:creationId xmlns:p14="http://schemas.microsoft.com/office/powerpoint/2010/main" val="15490057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En conclusion</a:t>
            </a:r>
            <a:endParaRPr lang="fr-FR" dirty="0"/>
          </a:p>
        </p:txBody>
      </p:sp>
      <p:sp>
        <p:nvSpPr>
          <p:cNvPr id="3" name="Espace réservé du contenu 2"/>
          <p:cNvSpPr>
            <a:spLocks noGrp="1"/>
          </p:cNvSpPr>
          <p:nvPr>
            <p:ph idx="1"/>
          </p:nvPr>
        </p:nvSpPr>
        <p:spPr>
          <a:xfrm>
            <a:off x="2589212" y="2133602"/>
            <a:ext cx="8915400" cy="788708"/>
          </a:xfrm>
        </p:spPr>
        <p:txBody>
          <a:bodyPr/>
          <a:lstStyle/>
          <a:p>
            <a:pPr marL="0" indent="0" algn="just">
              <a:buNone/>
            </a:pPr>
            <a:r>
              <a:rPr lang="fr-FR" dirty="0" smtClean="0"/>
              <a:t>La </a:t>
            </a:r>
            <a:r>
              <a:rPr lang="fr-FR" dirty="0" err="1" smtClean="0"/>
              <a:t>Segpa</a:t>
            </a:r>
            <a:r>
              <a:rPr lang="fr-FR" dirty="0" smtClean="0"/>
              <a:t> est une structure dédiée aux élèves en difficultés scolaires graves et persistantes…</a:t>
            </a:r>
          </a:p>
          <a:p>
            <a:pPr marL="0" indent="0" algn="just">
              <a:buNone/>
            </a:pPr>
            <a:endParaRPr lang="fr-FR" b="1" dirty="0"/>
          </a:p>
        </p:txBody>
      </p:sp>
      <p:sp>
        <p:nvSpPr>
          <p:cNvPr id="4" name="ZoneTexte 3"/>
          <p:cNvSpPr txBox="1"/>
          <p:nvPr/>
        </p:nvSpPr>
        <p:spPr>
          <a:xfrm>
            <a:off x="2564091" y="4900778"/>
            <a:ext cx="8832362" cy="369332"/>
          </a:xfrm>
          <a:prstGeom prst="rect">
            <a:avLst/>
          </a:prstGeom>
          <a:noFill/>
        </p:spPr>
        <p:txBody>
          <a:bodyPr wrap="square" rtlCol="0">
            <a:spAutoFit/>
          </a:bodyPr>
          <a:lstStyle/>
          <a:p>
            <a:r>
              <a:rPr lang="fr-FR" dirty="0"/>
              <a:t>Elle se veut le « pôle d’excellence de la difficulté scolaire ».</a:t>
            </a:r>
          </a:p>
        </p:txBody>
      </p:sp>
      <p:sp>
        <p:nvSpPr>
          <p:cNvPr id="5" name="ZoneTexte 4"/>
          <p:cNvSpPr txBox="1"/>
          <p:nvPr/>
        </p:nvSpPr>
        <p:spPr>
          <a:xfrm>
            <a:off x="2564091" y="4025845"/>
            <a:ext cx="8653807" cy="1754326"/>
          </a:xfrm>
          <a:prstGeom prst="rect">
            <a:avLst/>
          </a:prstGeom>
          <a:noFill/>
        </p:spPr>
        <p:txBody>
          <a:bodyPr wrap="square" rtlCol="0">
            <a:spAutoFit/>
          </a:bodyPr>
          <a:lstStyle/>
          <a:p>
            <a:pPr algn="just"/>
            <a:r>
              <a:rPr lang="fr-FR" dirty="0" smtClean="0"/>
              <a:t>La </a:t>
            </a:r>
            <a:r>
              <a:rPr lang="fr-FR" dirty="0" err="1" smtClean="0"/>
              <a:t>Segpa</a:t>
            </a:r>
            <a:r>
              <a:rPr lang="fr-FR" dirty="0" smtClean="0"/>
              <a:t> doit garantir une orientation en formation qualifiante de niveau V minimum. Un des moyens employés est de travailler le </a:t>
            </a:r>
            <a:r>
              <a:rPr lang="fr-FR" dirty="0"/>
              <a:t>projet professionnel de l’élève </a:t>
            </a:r>
            <a:r>
              <a:rPr lang="fr-FR" dirty="0" smtClean="0"/>
              <a:t>(qui </a:t>
            </a:r>
            <a:r>
              <a:rPr lang="fr-FR" dirty="0"/>
              <a:t>lui </a:t>
            </a:r>
            <a:r>
              <a:rPr lang="fr-FR" dirty="0" smtClean="0"/>
              <a:t>corresponde, qui soit </a:t>
            </a:r>
            <a:r>
              <a:rPr lang="fr-FR" b="1" dirty="0" smtClean="0"/>
              <a:t>réaliste</a:t>
            </a:r>
            <a:r>
              <a:rPr lang="fr-FR" dirty="0" smtClean="0"/>
              <a:t> </a:t>
            </a:r>
            <a:r>
              <a:rPr lang="fr-FR" dirty="0"/>
              <a:t>et </a:t>
            </a:r>
            <a:r>
              <a:rPr lang="fr-FR" b="1" dirty="0" smtClean="0"/>
              <a:t>ambitieux</a:t>
            </a:r>
            <a:r>
              <a:rPr lang="fr-FR" dirty="0" smtClean="0"/>
              <a:t>.) </a:t>
            </a:r>
          </a:p>
          <a:p>
            <a:pPr algn="just"/>
            <a:endParaRPr lang="fr-FR" b="1" dirty="0" smtClean="0"/>
          </a:p>
          <a:p>
            <a:pPr algn="just"/>
            <a:endParaRPr lang="fr-FR" b="1" dirty="0"/>
          </a:p>
          <a:p>
            <a:pPr algn="just"/>
            <a:endParaRPr lang="fr-FR" b="1" dirty="0"/>
          </a:p>
        </p:txBody>
      </p:sp>
      <p:sp>
        <p:nvSpPr>
          <p:cNvPr id="6" name="ZoneTexte 5"/>
          <p:cNvSpPr txBox="1"/>
          <p:nvPr/>
        </p:nvSpPr>
        <p:spPr>
          <a:xfrm>
            <a:off x="2564091" y="3150912"/>
            <a:ext cx="8861196" cy="646331"/>
          </a:xfrm>
          <a:prstGeom prst="rect">
            <a:avLst/>
          </a:prstGeom>
          <a:noFill/>
        </p:spPr>
        <p:txBody>
          <a:bodyPr wrap="square" rtlCol="0">
            <a:spAutoFit/>
          </a:bodyPr>
          <a:lstStyle/>
          <a:p>
            <a:r>
              <a:rPr lang="fr-FR" dirty="0"/>
              <a:t>La </a:t>
            </a:r>
            <a:r>
              <a:rPr lang="fr-FR" dirty="0" err="1"/>
              <a:t>Segpa</a:t>
            </a:r>
            <a:r>
              <a:rPr lang="fr-FR" dirty="0"/>
              <a:t> peut moduler les temps d’enseignement professionnel et les temps d’enseignement </a:t>
            </a:r>
            <a:r>
              <a:rPr lang="fr-FR" dirty="0" smtClean="0"/>
              <a:t>général.</a:t>
            </a:r>
            <a:endParaRPr lang="fr-FR" dirty="0"/>
          </a:p>
        </p:txBody>
      </p:sp>
      <p:sp>
        <p:nvSpPr>
          <p:cNvPr id="7" name="Espace réservé du pied de page 6"/>
          <p:cNvSpPr>
            <a:spLocks noGrp="1"/>
          </p:cNvSpPr>
          <p:nvPr>
            <p:ph type="ftr" sz="quarter" idx="11"/>
          </p:nvPr>
        </p:nvSpPr>
        <p:spPr/>
        <p:txBody>
          <a:bodyPr/>
          <a:lstStyle/>
          <a:p>
            <a:r>
              <a:rPr lang="en-US" smtClean="0"/>
              <a:t>Berthier Yannick - collège C. Debussy</a:t>
            </a:r>
            <a:endParaRPr lang="en-US" dirty="0"/>
          </a:p>
        </p:txBody>
      </p:sp>
    </p:spTree>
    <p:extLst>
      <p:ext uri="{BB962C8B-B14F-4D97-AF65-F5344CB8AC3E}">
        <p14:creationId xmlns:p14="http://schemas.microsoft.com/office/powerpoint/2010/main" val="2517198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ctr"/>
            <a:r>
              <a:rPr lang="fr-FR" dirty="0" smtClean="0"/>
              <a:t>Merci de votre attention</a:t>
            </a:r>
            <a:endParaRPr lang="fr-FR" dirty="0"/>
          </a:p>
        </p:txBody>
      </p:sp>
      <p:sp>
        <p:nvSpPr>
          <p:cNvPr id="5" name="Espace réservé du contenu 4"/>
          <p:cNvSpPr>
            <a:spLocks noGrp="1"/>
          </p:cNvSpPr>
          <p:nvPr>
            <p:ph idx="1"/>
          </p:nvPr>
        </p:nvSpPr>
        <p:spPr/>
        <p:txBody>
          <a:bodyPr/>
          <a:lstStyle/>
          <a:p>
            <a:endParaRPr lang="fr-FR" dirty="0" smtClean="0"/>
          </a:p>
          <a:p>
            <a:endParaRPr lang="fr-FR" dirty="0"/>
          </a:p>
          <a:p>
            <a:endParaRPr lang="fr-FR" dirty="0" smtClean="0"/>
          </a:p>
          <a:p>
            <a:endParaRPr lang="fr-FR" dirty="0"/>
          </a:p>
          <a:p>
            <a:pPr algn="ctr"/>
            <a:r>
              <a:rPr lang="fr-FR" sz="4400" dirty="0" smtClean="0"/>
              <a:t>Temps de questions</a:t>
            </a:r>
            <a:endParaRPr lang="fr-FR" sz="4400" dirty="0"/>
          </a:p>
        </p:txBody>
      </p:sp>
      <p:sp>
        <p:nvSpPr>
          <p:cNvPr id="2" name="Espace réservé du pied de page 1"/>
          <p:cNvSpPr>
            <a:spLocks noGrp="1"/>
          </p:cNvSpPr>
          <p:nvPr>
            <p:ph type="ftr" sz="quarter" idx="11"/>
          </p:nvPr>
        </p:nvSpPr>
        <p:spPr/>
        <p:txBody>
          <a:bodyPr/>
          <a:lstStyle/>
          <a:p>
            <a:r>
              <a:rPr lang="en-US" smtClean="0"/>
              <a:t>Berthier Yannick - collège C. Debussy</a:t>
            </a:r>
            <a:endParaRPr lang="en-US" dirty="0"/>
          </a:p>
        </p:txBody>
      </p:sp>
    </p:spTree>
    <p:extLst>
      <p:ext uri="{BB962C8B-B14F-4D97-AF65-F5344CB8AC3E}">
        <p14:creationId xmlns:p14="http://schemas.microsoft.com/office/powerpoint/2010/main" val="27962654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La SEGPA, qu’est-ce que c’est?</a:t>
            </a:r>
            <a:endParaRPr lang="fr-FR" dirty="0"/>
          </a:p>
        </p:txBody>
      </p:sp>
      <p:sp>
        <p:nvSpPr>
          <p:cNvPr id="3" name="Espace réservé du contenu 2"/>
          <p:cNvSpPr>
            <a:spLocks noGrp="1"/>
          </p:cNvSpPr>
          <p:nvPr>
            <p:ph idx="1"/>
          </p:nvPr>
        </p:nvSpPr>
        <p:spPr/>
        <p:txBody>
          <a:bodyPr>
            <a:normAutofit/>
          </a:bodyPr>
          <a:lstStyle/>
          <a:p>
            <a:r>
              <a:rPr lang="fr-FR" sz="3600" b="1" dirty="0" smtClean="0"/>
              <a:t>S</a:t>
            </a:r>
            <a:r>
              <a:rPr lang="fr-FR" sz="3600" dirty="0" smtClean="0"/>
              <a:t>ection d’</a:t>
            </a:r>
          </a:p>
          <a:p>
            <a:r>
              <a:rPr lang="fr-FR" sz="3600" b="1" dirty="0" smtClean="0"/>
              <a:t>E</a:t>
            </a:r>
            <a:r>
              <a:rPr lang="fr-FR" sz="3600" dirty="0" smtClean="0"/>
              <a:t>nseignement</a:t>
            </a:r>
          </a:p>
          <a:p>
            <a:r>
              <a:rPr lang="fr-FR" sz="3600" b="1" dirty="0" smtClean="0"/>
              <a:t>G</a:t>
            </a:r>
            <a:r>
              <a:rPr lang="fr-FR" sz="3600" dirty="0" smtClean="0"/>
              <a:t>énéral et</a:t>
            </a:r>
          </a:p>
          <a:p>
            <a:r>
              <a:rPr lang="fr-FR" sz="3600" b="1" dirty="0" smtClean="0"/>
              <a:t>P</a:t>
            </a:r>
            <a:r>
              <a:rPr lang="fr-FR" sz="3600" dirty="0" smtClean="0"/>
              <a:t>rofessionnel</a:t>
            </a:r>
          </a:p>
          <a:p>
            <a:r>
              <a:rPr lang="fr-FR" sz="3600" b="1" dirty="0" smtClean="0"/>
              <a:t>A</a:t>
            </a:r>
            <a:r>
              <a:rPr lang="fr-FR" sz="3600" dirty="0" smtClean="0"/>
              <a:t>dapté</a:t>
            </a:r>
            <a:endParaRPr lang="fr-FR" sz="3600" dirty="0"/>
          </a:p>
        </p:txBody>
      </p:sp>
      <p:sp>
        <p:nvSpPr>
          <p:cNvPr id="4" name="Espace réservé du pied de page 3"/>
          <p:cNvSpPr>
            <a:spLocks noGrp="1"/>
          </p:cNvSpPr>
          <p:nvPr>
            <p:ph type="ftr" sz="quarter" idx="11"/>
          </p:nvPr>
        </p:nvSpPr>
        <p:spPr/>
        <p:txBody>
          <a:bodyPr/>
          <a:lstStyle/>
          <a:p>
            <a:r>
              <a:rPr lang="en-US" smtClean="0"/>
              <a:t>Berthier Yannick - collège C. Debussy</a:t>
            </a:r>
            <a:endParaRPr lang="en-US" dirty="0"/>
          </a:p>
        </p:txBody>
      </p:sp>
    </p:spTree>
    <p:extLst>
      <p:ext uri="{BB962C8B-B14F-4D97-AF65-F5344CB8AC3E}">
        <p14:creationId xmlns:p14="http://schemas.microsoft.com/office/powerpoint/2010/main" val="29205003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Stop aux idées reçues</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93384" y="1905000"/>
            <a:ext cx="4256183" cy="2324100"/>
          </a:xfrm>
        </p:spPr>
      </p:pic>
      <p:sp>
        <p:nvSpPr>
          <p:cNvPr id="5" name="ZoneTexte 4"/>
          <p:cNvSpPr txBox="1"/>
          <p:nvPr/>
        </p:nvSpPr>
        <p:spPr>
          <a:xfrm>
            <a:off x="5905501" y="2030366"/>
            <a:ext cx="4531724" cy="2117183"/>
          </a:xfrm>
          <a:prstGeom prst="rect">
            <a:avLst/>
          </a:prstGeom>
          <a:noFill/>
        </p:spPr>
        <p:txBody>
          <a:bodyPr wrap="square" rtlCol="0">
            <a:spAutoFit/>
          </a:bodyPr>
          <a:lstStyle/>
          <a:p>
            <a:pPr algn="just">
              <a:lnSpc>
                <a:spcPct val="150000"/>
              </a:lnSpc>
            </a:pPr>
            <a:r>
              <a:rPr lang="fr-FR" dirty="0" smtClean="0"/>
              <a:t>Les élèves ont des besoins particuliers, mais ce sont des élèves à part entière du collège, qui travaillent donc sur les programmes de leur niveau de classe. Ce travail est bien entendu adapté.</a:t>
            </a:r>
          </a:p>
        </p:txBody>
      </p:sp>
      <p:sp>
        <p:nvSpPr>
          <p:cNvPr id="3" name="ZoneTexte 2"/>
          <p:cNvSpPr txBox="1"/>
          <p:nvPr/>
        </p:nvSpPr>
        <p:spPr>
          <a:xfrm>
            <a:off x="2006600" y="4711700"/>
            <a:ext cx="8712200" cy="1286186"/>
          </a:xfrm>
          <a:prstGeom prst="rect">
            <a:avLst/>
          </a:prstGeom>
          <a:noFill/>
        </p:spPr>
        <p:txBody>
          <a:bodyPr wrap="square" rtlCol="0">
            <a:spAutoFit/>
          </a:bodyPr>
          <a:lstStyle/>
          <a:p>
            <a:pPr>
              <a:lnSpc>
                <a:spcPct val="150000"/>
              </a:lnSpc>
            </a:pPr>
            <a:r>
              <a:rPr lang="fr-FR" dirty="0" smtClean="0"/>
              <a:t>La </a:t>
            </a:r>
            <a:r>
              <a:rPr lang="fr-FR" dirty="0" err="1" smtClean="0"/>
              <a:t>Segpa</a:t>
            </a:r>
            <a:r>
              <a:rPr lang="fr-FR" dirty="0" smtClean="0"/>
              <a:t> n’est pas « une voie de garage ». Les orientations proposées sont professionnelles, allant du CAP au Bac Pro. Certains élèves sont même allés au-delà.</a:t>
            </a:r>
            <a:endParaRPr lang="fr-FR" dirty="0"/>
          </a:p>
        </p:txBody>
      </p:sp>
      <p:sp>
        <p:nvSpPr>
          <p:cNvPr id="6" name="Espace réservé du pied de page 5"/>
          <p:cNvSpPr>
            <a:spLocks noGrp="1"/>
          </p:cNvSpPr>
          <p:nvPr>
            <p:ph type="ftr" sz="quarter" idx="11"/>
          </p:nvPr>
        </p:nvSpPr>
        <p:spPr/>
        <p:txBody>
          <a:bodyPr/>
          <a:lstStyle/>
          <a:p>
            <a:r>
              <a:rPr lang="en-US" smtClean="0"/>
              <a:t>Berthier Yannick - collège C. Debussy</a:t>
            </a:r>
            <a:endParaRPr lang="en-US" dirty="0"/>
          </a:p>
        </p:txBody>
      </p:sp>
    </p:spTree>
    <p:extLst>
      <p:ext uri="{BB962C8B-B14F-4D97-AF65-F5344CB8AC3E}">
        <p14:creationId xmlns:p14="http://schemas.microsoft.com/office/powerpoint/2010/main" val="1610137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Les textes réglementaires</a:t>
            </a:r>
            <a:endParaRPr lang="fr-FR" dirty="0"/>
          </a:p>
        </p:txBody>
      </p:sp>
      <p:sp>
        <p:nvSpPr>
          <p:cNvPr id="3" name="Espace réservé du contenu 2"/>
          <p:cNvSpPr>
            <a:spLocks noGrp="1"/>
          </p:cNvSpPr>
          <p:nvPr>
            <p:ph idx="1"/>
          </p:nvPr>
        </p:nvSpPr>
        <p:spPr>
          <a:xfrm>
            <a:off x="2589212" y="2133601"/>
            <a:ext cx="8915400" cy="656734"/>
          </a:xfrm>
        </p:spPr>
        <p:txBody>
          <a:bodyPr/>
          <a:lstStyle/>
          <a:p>
            <a:r>
              <a:rPr lang="fr-FR" dirty="0" smtClean="0"/>
              <a:t>Les deux principaux textes qui servent de référence sont:</a:t>
            </a:r>
          </a:p>
          <a:p>
            <a:pPr marL="0" indent="0">
              <a:buNone/>
            </a:pPr>
            <a:endParaRPr lang="fr-FR" dirty="0"/>
          </a:p>
          <a:p>
            <a:endParaRPr lang="fr-FR" dirty="0" smtClean="0"/>
          </a:p>
        </p:txBody>
      </p:sp>
      <p:sp>
        <p:nvSpPr>
          <p:cNvPr id="4" name="ZoneTexte 3"/>
          <p:cNvSpPr txBox="1"/>
          <p:nvPr/>
        </p:nvSpPr>
        <p:spPr>
          <a:xfrm>
            <a:off x="2589212" y="3184390"/>
            <a:ext cx="7513163" cy="646331"/>
          </a:xfrm>
          <a:prstGeom prst="rect">
            <a:avLst/>
          </a:prstGeom>
          <a:noFill/>
        </p:spPr>
        <p:txBody>
          <a:bodyPr wrap="square" rtlCol="0">
            <a:spAutoFit/>
          </a:bodyPr>
          <a:lstStyle/>
          <a:p>
            <a:r>
              <a:rPr lang="fr-FR" dirty="0"/>
              <a:t>Loi n°2013-595 du 8 juillet 2013 d'orientation et de programmation pour la refondation de l'École de la République</a:t>
            </a:r>
          </a:p>
        </p:txBody>
      </p:sp>
      <p:sp>
        <p:nvSpPr>
          <p:cNvPr id="5" name="ZoneTexte 4"/>
          <p:cNvSpPr txBox="1"/>
          <p:nvPr/>
        </p:nvSpPr>
        <p:spPr>
          <a:xfrm>
            <a:off x="2589212" y="4392891"/>
            <a:ext cx="7324627" cy="369332"/>
          </a:xfrm>
          <a:prstGeom prst="rect">
            <a:avLst/>
          </a:prstGeom>
          <a:noFill/>
        </p:spPr>
        <p:txBody>
          <a:bodyPr wrap="square" rtlCol="0">
            <a:spAutoFit/>
          </a:bodyPr>
          <a:lstStyle/>
          <a:p>
            <a:r>
              <a:rPr lang="fr-FR" dirty="0"/>
              <a:t>La circulaire n°2015-176 du 28 octobre 2015 relative aux </a:t>
            </a:r>
            <a:r>
              <a:rPr lang="fr-FR" dirty="0" err="1"/>
              <a:t>Segpa</a:t>
            </a:r>
            <a:r>
              <a:rPr lang="fr-FR" dirty="0"/>
              <a:t>.</a:t>
            </a:r>
          </a:p>
        </p:txBody>
      </p:sp>
      <p:sp>
        <p:nvSpPr>
          <p:cNvPr id="6" name="Espace réservé du pied de page 5"/>
          <p:cNvSpPr>
            <a:spLocks noGrp="1"/>
          </p:cNvSpPr>
          <p:nvPr>
            <p:ph type="ftr" sz="quarter" idx="11"/>
          </p:nvPr>
        </p:nvSpPr>
        <p:spPr/>
        <p:txBody>
          <a:bodyPr/>
          <a:lstStyle/>
          <a:p>
            <a:r>
              <a:rPr lang="en-US" smtClean="0"/>
              <a:t>Berthier Yannick - collège C. Debussy</a:t>
            </a:r>
            <a:endParaRPr lang="en-US" dirty="0"/>
          </a:p>
        </p:txBody>
      </p:sp>
    </p:spTree>
    <p:extLst>
      <p:ext uri="{BB962C8B-B14F-4D97-AF65-F5344CB8AC3E}">
        <p14:creationId xmlns:p14="http://schemas.microsoft.com/office/powerpoint/2010/main" val="3141858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Les élèves</a:t>
            </a:r>
            <a:endParaRPr lang="fr-FR" dirty="0"/>
          </a:p>
        </p:txBody>
      </p:sp>
      <p:sp>
        <p:nvSpPr>
          <p:cNvPr id="3" name="Espace réservé du contenu 2"/>
          <p:cNvSpPr>
            <a:spLocks noGrp="1"/>
          </p:cNvSpPr>
          <p:nvPr>
            <p:ph idx="1"/>
          </p:nvPr>
        </p:nvSpPr>
        <p:spPr>
          <a:xfrm>
            <a:off x="2589212" y="2133600"/>
            <a:ext cx="8915400" cy="2127315"/>
          </a:xfrm>
        </p:spPr>
        <p:txBody>
          <a:bodyPr/>
          <a:lstStyle/>
          <a:p>
            <a:pPr marL="0" indent="0" algn="just">
              <a:buNone/>
            </a:pPr>
            <a:r>
              <a:rPr lang="fr-FR" dirty="0" smtClean="0"/>
              <a:t>« La </a:t>
            </a:r>
            <a:r>
              <a:rPr lang="fr-FR" dirty="0" err="1"/>
              <a:t>Segpa</a:t>
            </a:r>
            <a:r>
              <a:rPr lang="fr-FR" dirty="0"/>
              <a:t> accueille des élèves présentant des difficultés scolaires graves et persistantes auxquelles n'ont pu remédier les actions de prévention, d'aide et de soutien. Ces élèves ne maîtrisent pas toutes les compétences et connaissances définies dans le socle commun de connaissances, de compétences et de culture attendues à la fin du cycle des apprentissages fondamentaux, et présentent des lacunes importantes qui risquent d'obérer l'acquisition de celles prévues au cycle de consolidation</a:t>
            </a:r>
            <a:r>
              <a:rPr lang="fr-FR" dirty="0" smtClean="0"/>
              <a:t>. »</a:t>
            </a:r>
            <a:endParaRPr lang="fr-FR" dirty="0"/>
          </a:p>
        </p:txBody>
      </p:sp>
      <p:sp>
        <p:nvSpPr>
          <p:cNvPr id="4" name="ZoneTexte 3"/>
          <p:cNvSpPr txBox="1"/>
          <p:nvPr/>
        </p:nvSpPr>
        <p:spPr>
          <a:xfrm>
            <a:off x="6796888" y="4391204"/>
            <a:ext cx="749055" cy="369332"/>
          </a:xfrm>
          <a:prstGeom prst="rect">
            <a:avLst/>
          </a:prstGeom>
          <a:noFill/>
        </p:spPr>
        <p:txBody>
          <a:bodyPr wrap="square" rtlCol="0">
            <a:spAutoFit/>
          </a:bodyPr>
          <a:lstStyle/>
          <a:p>
            <a:r>
              <a:rPr lang="fr-FR" b="1" dirty="0" smtClean="0"/>
              <a:t>MAIS</a:t>
            </a:r>
            <a:endParaRPr lang="fr-FR" b="1" dirty="0"/>
          </a:p>
        </p:txBody>
      </p:sp>
      <p:sp>
        <p:nvSpPr>
          <p:cNvPr id="5" name="ZoneTexte 4"/>
          <p:cNvSpPr txBox="1"/>
          <p:nvPr/>
        </p:nvSpPr>
        <p:spPr>
          <a:xfrm>
            <a:off x="2589212" y="4890825"/>
            <a:ext cx="8915400" cy="923330"/>
          </a:xfrm>
          <a:prstGeom prst="rect">
            <a:avLst/>
          </a:prstGeom>
          <a:noFill/>
        </p:spPr>
        <p:txBody>
          <a:bodyPr wrap="square" rtlCol="0">
            <a:spAutoFit/>
          </a:bodyPr>
          <a:lstStyle/>
          <a:p>
            <a:pPr algn="just"/>
            <a:r>
              <a:rPr lang="fr-FR" dirty="0"/>
              <a:t>« La </a:t>
            </a:r>
            <a:r>
              <a:rPr lang="fr-FR" dirty="0" err="1"/>
              <a:t>Segpa</a:t>
            </a:r>
            <a:r>
              <a:rPr lang="fr-FR" dirty="0"/>
              <a:t> n'a pas vocation à accueillir des élèves au seul titre de troubles du comportement ou de difficultés directement liées à la compréhension de la langue française. »</a:t>
            </a:r>
          </a:p>
        </p:txBody>
      </p:sp>
      <p:sp>
        <p:nvSpPr>
          <p:cNvPr id="6" name="Espace réservé du pied de page 5"/>
          <p:cNvSpPr>
            <a:spLocks noGrp="1"/>
          </p:cNvSpPr>
          <p:nvPr>
            <p:ph type="ftr" sz="quarter" idx="11"/>
          </p:nvPr>
        </p:nvSpPr>
        <p:spPr/>
        <p:txBody>
          <a:bodyPr/>
          <a:lstStyle/>
          <a:p>
            <a:r>
              <a:rPr lang="en-US" smtClean="0"/>
              <a:t>Berthier Yannick - collège C. Debussy</a:t>
            </a:r>
            <a:endParaRPr lang="en-US" dirty="0"/>
          </a:p>
        </p:txBody>
      </p:sp>
    </p:spTree>
    <p:extLst>
      <p:ext uri="{BB962C8B-B14F-4D97-AF65-F5344CB8AC3E}">
        <p14:creationId xmlns:p14="http://schemas.microsoft.com/office/powerpoint/2010/main" val="4104272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Des difficultés multifactorielles</a:t>
            </a:r>
          </a:p>
        </p:txBody>
      </p:sp>
      <p:pic>
        <p:nvPicPr>
          <p:cNvPr id="4" name="Espace réservé du contenu 3"/>
          <p:cNvPicPr>
            <a:picLocks noGrp="1" noChangeAspect="1"/>
          </p:cNvPicPr>
          <p:nvPr>
            <p:ph idx="1"/>
          </p:nvPr>
        </p:nvPicPr>
        <p:blipFill>
          <a:blip r:embed="rId3"/>
          <a:stretch>
            <a:fillRect/>
          </a:stretch>
        </p:blipFill>
        <p:spPr>
          <a:xfrm>
            <a:off x="3407686" y="1447800"/>
            <a:ext cx="6766898" cy="4787900"/>
          </a:xfrm>
          <a:prstGeom prst="rect">
            <a:avLst/>
          </a:prstGeom>
        </p:spPr>
      </p:pic>
      <p:sp>
        <p:nvSpPr>
          <p:cNvPr id="5" name="Espace réservé du pied de page 4"/>
          <p:cNvSpPr>
            <a:spLocks noGrp="1"/>
          </p:cNvSpPr>
          <p:nvPr>
            <p:ph type="ftr" sz="quarter" idx="11"/>
          </p:nvPr>
        </p:nvSpPr>
        <p:spPr/>
        <p:txBody>
          <a:bodyPr/>
          <a:lstStyle/>
          <a:p>
            <a:r>
              <a:rPr lang="en-US" smtClean="0"/>
              <a:t>Berthier Yannick - collège C. Debussy</a:t>
            </a:r>
            <a:endParaRPr lang="en-US" dirty="0"/>
          </a:p>
        </p:txBody>
      </p:sp>
      <p:sp>
        <p:nvSpPr>
          <p:cNvPr id="6" name="ZoneTexte 5"/>
          <p:cNvSpPr txBox="1"/>
          <p:nvPr/>
        </p:nvSpPr>
        <p:spPr>
          <a:xfrm>
            <a:off x="3286897" y="2027196"/>
            <a:ext cx="2438401" cy="806619"/>
          </a:xfrm>
          <a:prstGeom prst="rect">
            <a:avLst/>
          </a:prstGeom>
          <a:solidFill>
            <a:schemeClr val="bg1"/>
          </a:solidFill>
        </p:spPr>
        <p:txBody>
          <a:bodyPr wrap="square" rtlCol="0">
            <a:spAutoFit/>
          </a:bodyPr>
          <a:lstStyle/>
          <a:p>
            <a:endParaRPr lang="fr-FR" dirty="0"/>
          </a:p>
        </p:txBody>
      </p:sp>
    </p:spTree>
    <p:extLst>
      <p:ext uri="{BB962C8B-B14F-4D97-AF65-F5344CB8AC3E}">
        <p14:creationId xmlns:p14="http://schemas.microsoft.com/office/powerpoint/2010/main" val="8746931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accent1">
                    <a:lumMod val="75000"/>
                  </a:schemeClr>
                </a:solidFill>
              </a:rPr>
              <a:t>Elèves de SEGPA et retard scolaire…</a:t>
            </a:r>
            <a:endParaRPr lang="fr-FR" dirty="0">
              <a:solidFill>
                <a:schemeClr val="accent1">
                  <a:lumMod val="75000"/>
                </a:schemeClr>
              </a:solidFill>
            </a:endParaRPr>
          </a:p>
        </p:txBody>
      </p:sp>
      <p:sp>
        <p:nvSpPr>
          <p:cNvPr id="3" name="Espace réservé du contenu 2"/>
          <p:cNvSpPr>
            <a:spLocks noGrp="1"/>
          </p:cNvSpPr>
          <p:nvPr>
            <p:ph idx="1"/>
          </p:nvPr>
        </p:nvSpPr>
        <p:spPr/>
        <p:txBody>
          <a:bodyPr>
            <a:normAutofit/>
          </a:bodyPr>
          <a:lstStyle/>
          <a:p>
            <a:pPr marL="0" indent="0" algn="just">
              <a:buNone/>
            </a:pPr>
            <a:endParaRPr lang="fr-FR" dirty="0" smtClean="0"/>
          </a:p>
          <a:p>
            <a:pPr marL="0" indent="0" algn="just">
              <a:buNone/>
            </a:pPr>
            <a:endParaRPr lang="fr-FR" dirty="0"/>
          </a:p>
          <a:p>
            <a:pPr marL="0" indent="0" algn="just">
              <a:buNone/>
            </a:pPr>
            <a:endParaRPr lang="fr-FR" dirty="0" smtClean="0"/>
          </a:p>
          <a:p>
            <a:pPr marL="0" indent="0" algn="just">
              <a:buNone/>
            </a:pPr>
            <a:endParaRPr lang="fr-FR" dirty="0"/>
          </a:p>
          <a:p>
            <a:pPr marL="0" indent="0" algn="just">
              <a:buNone/>
            </a:pPr>
            <a:endParaRPr lang="fr-FR" dirty="0" smtClean="0"/>
          </a:p>
          <a:p>
            <a:pPr marL="0" indent="0" algn="just">
              <a:buNone/>
            </a:pPr>
            <a:endParaRPr lang="fr-FR" dirty="0"/>
          </a:p>
          <a:p>
            <a:pPr marL="0" indent="0" algn="just">
              <a:buNone/>
            </a:pPr>
            <a:endParaRPr lang="fr-FR" dirty="0" smtClean="0"/>
          </a:p>
          <a:p>
            <a:pPr marL="0" indent="0" algn="just">
              <a:buNone/>
            </a:pPr>
            <a:endParaRPr lang="fr-FR" dirty="0"/>
          </a:p>
          <a:p>
            <a:pPr marL="0" indent="0" algn="just">
              <a:buNone/>
            </a:pPr>
            <a:endParaRPr lang="fr-FR" dirty="0"/>
          </a:p>
        </p:txBody>
      </p:sp>
      <p:sp>
        <p:nvSpPr>
          <p:cNvPr id="6" name="Rectangle 5"/>
          <p:cNvSpPr/>
          <p:nvPr/>
        </p:nvSpPr>
        <p:spPr>
          <a:xfrm>
            <a:off x="1951428" y="6066600"/>
            <a:ext cx="9174051" cy="369332"/>
          </a:xfrm>
          <a:prstGeom prst="rect">
            <a:avLst/>
          </a:prstGeom>
        </p:spPr>
        <p:txBody>
          <a:bodyPr wrap="square">
            <a:spAutoFit/>
          </a:bodyPr>
          <a:lstStyle/>
          <a:p>
            <a:r>
              <a:rPr lang="fr-FR" b="0" i="0" u="none" strike="noStrike" baseline="0" dirty="0" smtClean="0">
                <a:latin typeface="Arial" panose="020B0604020202020204" pitchFamily="34" charset="0"/>
              </a:rPr>
              <a:t>http://www.cafepedagogique.net/lexpresso/Pages/2012/02/24022012_Segpa.aspx</a:t>
            </a:r>
            <a:endParaRPr lang="fr-FR" dirty="0"/>
          </a:p>
        </p:txBody>
      </p:sp>
      <p:pic>
        <p:nvPicPr>
          <p:cNvPr id="7" name="Image 6"/>
          <p:cNvPicPr>
            <a:picLocks noChangeAspect="1"/>
          </p:cNvPicPr>
          <p:nvPr/>
        </p:nvPicPr>
        <p:blipFill>
          <a:blip r:embed="rId2"/>
          <a:stretch>
            <a:fillRect/>
          </a:stretch>
        </p:blipFill>
        <p:spPr>
          <a:xfrm>
            <a:off x="1487602" y="2070599"/>
            <a:ext cx="9843007" cy="3851745"/>
          </a:xfrm>
          <a:prstGeom prst="rect">
            <a:avLst/>
          </a:prstGeom>
        </p:spPr>
      </p:pic>
      <p:sp>
        <p:nvSpPr>
          <p:cNvPr id="8" name="ZoneTexte 7"/>
          <p:cNvSpPr txBox="1"/>
          <p:nvPr/>
        </p:nvSpPr>
        <p:spPr>
          <a:xfrm>
            <a:off x="1585844" y="1487269"/>
            <a:ext cx="10301218" cy="646331"/>
          </a:xfrm>
          <a:prstGeom prst="rect">
            <a:avLst/>
          </a:prstGeom>
          <a:noFill/>
        </p:spPr>
        <p:txBody>
          <a:bodyPr wrap="none" rtlCol="0">
            <a:spAutoFit/>
          </a:bodyPr>
          <a:lstStyle/>
          <a:p>
            <a:r>
              <a:rPr lang="fr-FR" dirty="0" smtClean="0"/>
              <a:t>Répartition des élèves de SEGPA en fonction de la classe où ils ont été maintenus au cours</a:t>
            </a:r>
          </a:p>
          <a:p>
            <a:r>
              <a:rPr lang="fr-FR" dirty="0" smtClean="0"/>
              <a:t> de leur scolarité</a:t>
            </a:r>
            <a:endParaRPr lang="fr-FR" dirty="0"/>
          </a:p>
        </p:txBody>
      </p:sp>
      <p:sp>
        <p:nvSpPr>
          <p:cNvPr id="4" name="Espace réservé du pied de page 3"/>
          <p:cNvSpPr>
            <a:spLocks noGrp="1"/>
          </p:cNvSpPr>
          <p:nvPr>
            <p:ph type="ftr" sz="quarter" idx="11"/>
          </p:nvPr>
        </p:nvSpPr>
        <p:spPr/>
        <p:txBody>
          <a:bodyPr/>
          <a:lstStyle/>
          <a:p>
            <a:r>
              <a:rPr lang="en-US" smtClean="0"/>
              <a:t>Berthier Yannick - collège C. Debussy</a:t>
            </a:r>
            <a:endParaRPr lang="en-US" dirty="0"/>
          </a:p>
        </p:txBody>
      </p:sp>
    </p:spTree>
    <p:extLst>
      <p:ext uri="{BB962C8B-B14F-4D97-AF65-F5344CB8AC3E}">
        <p14:creationId xmlns:p14="http://schemas.microsoft.com/office/powerpoint/2010/main" val="3546046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839087"/>
          </a:xfrm>
        </p:spPr>
        <p:txBody>
          <a:bodyPr/>
          <a:lstStyle/>
          <a:p>
            <a:pPr algn="ctr"/>
            <a:r>
              <a:rPr lang="fr-FR" dirty="0" smtClean="0"/>
              <a:t>Les caractéristiques les plus courantes</a:t>
            </a:r>
            <a:endParaRPr lang="fr-FR" dirty="0"/>
          </a:p>
        </p:txBody>
      </p:sp>
      <p:sp>
        <p:nvSpPr>
          <p:cNvPr id="3" name="Espace réservé du contenu 2"/>
          <p:cNvSpPr>
            <a:spLocks noGrp="1"/>
          </p:cNvSpPr>
          <p:nvPr>
            <p:ph idx="1"/>
          </p:nvPr>
        </p:nvSpPr>
        <p:spPr>
          <a:xfrm>
            <a:off x="3016576" y="5639157"/>
            <a:ext cx="8915400" cy="578415"/>
          </a:xfrm>
        </p:spPr>
        <p:txBody>
          <a:bodyPr>
            <a:normAutofit/>
          </a:bodyPr>
          <a:lstStyle/>
          <a:p>
            <a:r>
              <a:rPr lang="fr-FR" b="1" dirty="0" smtClean="0"/>
              <a:t>Attention, les « </a:t>
            </a:r>
            <a:r>
              <a:rPr lang="fr-FR" b="1" dirty="0" err="1" smtClean="0"/>
              <a:t>dys</a:t>
            </a:r>
            <a:r>
              <a:rPr lang="fr-FR" b="1" dirty="0" smtClean="0"/>
              <a:t> » ne sont pas des critères spécifiques à la </a:t>
            </a:r>
            <a:r>
              <a:rPr lang="fr-FR" b="1" dirty="0" err="1"/>
              <a:t>S</a:t>
            </a:r>
            <a:r>
              <a:rPr lang="fr-FR" b="1" dirty="0" err="1" smtClean="0"/>
              <a:t>egpa</a:t>
            </a:r>
            <a:r>
              <a:rPr lang="fr-FR" dirty="0" smtClean="0"/>
              <a:t>.</a:t>
            </a:r>
            <a:endParaRPr lang="fr-FR" dirty="0"/>
          </a:p>
        </p:txBody>
      </p:sp>
      <p:sp>
        <p:nvSpPr>
          <p:cNvPr id="4" name="ZoneTexte 3"/>
          <p:cNvSpPr txBox="1"/>
          <p:nvPr/>
        </p:nvSpPr>
        <p:spPr>
          <a:xfrm>
            <a:off x="3016576" y="1535668"/>
            <a:ext cx="7071167" cy="369332"/>
          </a:xfrm>
          <a:prstGeom prst="rect">
            <a:avLst/>
          </a:prstGeom>
          <a:noFill/>
        </p:spPr>
        <p:txBody>
          <a:bodyPr wrap="none" rtlCol="0">
            <a:spAutoFit/>
          </a:bodyPr>
          <a:lstStyle/>
          <a:p>
            <a:r>
              <a:rPr lang="fr-FR" dirty="0"/>
              <a:t>Lecture (déchiffrage) souvent non maîtrisée, ou partiellement</a:t>
            </a:r>
          </a:p>
        </p:txBody>
      </p:sp>
      <p:sp>
        <p:nvSpPr>
          <p:cNvPr id="5" name="ZoneTexte 4"/>
          <p:cNvSpPr txBox="1"/>
          <p:nvPr/>
        </p:nvSpPr>
        <p:spPr>
          <a:xfrm>
            <a:off x="3016576" y="1905000"/>
            <a:ext cx="8135560" cy="646331"/>
          </a:xfrm>
          <a:prstGeom prst="rect">
            <a:avLst/>
          </a:prstGeom>
          <a:noFill/>
        </p:spPr>
        <p:txBody>
          <a:bodyPr wrap="none" rtlCol="0">
            <a:spAutoFit/>
          </a:bodyPr>
          <a:lstStyle/>
          <a:p>
            <a:r>
              <a:rPr lang="fr-FR" dirty="0"/>
              <a:t>Compréhension (3 types de compréhension) de consignes et de </a:t>
            </a:r>
            <a:r>
              <a:rPr lang="fr-FR" dirty="0" smtClean="0"/>
              <a:t>textes</a:t>
            </a:r>
          </a:p>
          <a:p>
            <a:r>
              <a:rPr lang="fr-FR" dirty="0" smtClean="0"/>
              <a:t>non </a:t>
            </a:r>
            <a:r>
              <a:rPr lang="fr-FR" dirty="0"/>
              <a:t>maîtrisée</a:t>
            </a:r>
          </a:p>
        </p:txBody>
      </p:sp>
      <p:sp>
        <p:nvSpPr>
          <p:cNvPr id="6" name="ZoneTexte 5"/>
          <p:cNvSpPr txBox="1"/>
          <p:nvPr/>
        </p:nvSpPr>
        <p:spPr>
          <a:xfrm>
            <a:off x="3016576" y="2545445"/>
            <a:ext cx="8050492" cy="646331"/>
          </a:xfrm>
          <a:prstGeom prst="rect">
            <a:avLst/>
          </a:prstGeom>
          <a:noFill/>
        </p:spPr>
        <p:txBody>
          <a:bodyPr wrap="square" rtlCol="0">
            <a:spAutoFit/>
          </a:bodyPr>
          <a:lstStyle/>
          <a:p>
            <a:pPr algn="just"/>
            <a:r>
              <a:rPr lang="fr-FR" dirty="0"/>
              <a:t>Grande lenteur dans le travail, ou absence de réponses </a:t>
            </a:r>
            <a:r>
              <a:rPr lang="fr-FR" dirty="0" smtClean="0"/>
              <a:t>en autonomie </a:t>
            </a:r>
            <a:r>
              <a:rPr lang="fr-FR" dirty="0"/>
              <a:t>avec parfois des stratégies de contournement</a:t>
            </a:r>
          </a:p>
        </p:txBody>
      </p:sp>
      <p:sp>
        <p:nvSpPr>
          <p:cNvPr id="7" name="ZoneTexte 6"/>
          <p:cNvSpPr txBox="1"/>
          <p:nvPr/>
        </p:nvSpPr>
        <p:spPr>
          <a:xfrm>
            <a:off x="3016576" y="3243707"/>
            <a:ext cx="3958135" cy="369332"/>
          </a:xfrm>
          <a:prstGeom prst="rect">
            <a:avLst/>
          </a:prstGeom>
          <a:noFill/>
        </p:spPr>
        <p:txBody>
          <a:bodyPr wrap="none" rtlCol="0">
            <a:spAutoFit/>
          </a:bodyPr>
          <a:lstStyle/>
          <a:p>
            <a:r>
              <a:rPr lang="fr-FR"/>
              <a:t>Passage à l’écrit souvent coûteux</a:t>
            </a:r>
            <a:endParaRPr lang="fr-FR" dirty="0"/>
          </a:p>
        </p:txBody>
      </p:sp>
      <p:sp>
        <p:nvSpPr>
          <p:cNvPr id="8" name="ZoneTexte 7"/>
          <p:cNvSpPr txBox="1"/>
          <p:nvPr/>
        </p:nvSpPr>
        <p:spPr>
          <a:xfrm>
            <a:off x="3016576" y="3633579"/>
            <a:ext cx="8135560" cy="923330"/>
          </a:xfrm>
          <a:prstGeom prst="rect">
            <a:avLst/>
          </a:prstGeom>
          <a:noFill/>
        </p:spPr>
        <p:txBody>
          <a:bodyPr wrap="square" rtlCol="0">
            <a:spAutoFit/>
          </a:bodyPr>
          <a:lstStyle/>
          <a:p>
            <a:pPr algn="just"/>
            <a:r>
              <a:rPr lang="fr-FR" dirty="0"/>
              <a:t>Capacités d’abstraction </a:t>
            </a:r>
            <a:r>
              <a:rPr lang="fr-FR" dirty="0" smtClean="0"/>
              <a:t>et de conceptualisation difficilement </a:t>
            </a:r>
            <a:r>
              <a:rPr lang="fr-FR" dirty="0"/>
              <a:t>mobilisables (numération, </a:t>
            </a:r>
            <a:r>
              <a:rPr lang="fr-FR" dirty="0" smtClean="0"/>
              <a:t>Structuration espace-temps</a:t>
            </a:r>
            <a:r>
              <a:rPr lang="fr-FR" dirty="0"/>
              <a:t>, raisonnement sur les problèmes, </a:t>
            </a:r>
            <a:r>
              <a:rPr lang="fr-FR" dirty="0" err="1" smtClean="0"/>
              <a:t>recontextualisation</a:t>
            </a:r>
            <a:r>
              <a:rPr lang="fr-FR" dirty="0" smtClean="0"/>
              <a:t> </a:t>
            </a:r>
            <a:r>
              <a:rPr lang="fr-FR" dirty="0"/>
              <a:t>de la </a:t>
            </a:r>
            <a:r>
              <a:rPr lang="fr-FR" dirty="0" smtClean="0"/>
              <a:t>compétence</a:t>
            </a:r>
            <a:r>
              <a:rPr lang="fr-FR" dirty="0"/>
              <a:t>, …)</a:t>
            </a:r>
          </a:p>
        </p:txBody>
      </p:sp>
      <p:sp>
        <p:nvSpPr>
          <p:cNvPr id="9" name="ZoneTexte 8"/>
          <p:cNvSpPr txBox="1"/>
          <p:nvPr/>
        </p:nvSpPr>
        <p:spPr>
          <a:xfrm>
            <a:off x="3016576" y="4595162"/>
            <a:ext cx="8135560" cy="646331"/>
          </a:xfrm>
          <a:prstGeom prst="rect">
            <a:avLst/>
          </a:prstGeom>
          <a:noFill/>
        </p:spPr>
        <p:txBody>
          <a:bodyPr wrap="square" rtlCol="0">
            <a:spAutoFit/>
          </a:bodyPr>
          <a:lstStyle/>
          <a:p>
            <a:pPr algn="just"/>
            <a:r>
              <a:rPr lang="fr-FR" dirty="0"/>
              <a:t>Les compétences attendues en fin de cycle 2 (CE2) ne sont pas toutes maîtrisées</a:t>
            </a:r>
          </a:p>
        </p:txBody>
      </p:sp>
      <p:sp>
        <p:nvSpPr>
          <p:cNvPr id="10" name="Espace réservé du pied de page 9"/>
          <p:cNvSpPr>
            <a:spLocks noGrp="1"/>
          </p:cNvSpPr>
          <p:nvPr>
            <p:ph type="ftr" sz="quarter" idx="11"/>
          </p:nvPr>
        </p:nvSpPr>
        <p:spPr/>
        <p:txBody>
          <a:bodyPr/>
          <a:lstStyle/>
          <a:p>
            <a:r>
              <a:rPr lang="en-US" smtClean="0"/>
              <a:t>Berthier Yannick - collège C. Debussy</a:t>
            </a:r>
            <a:endParaRPr lang="en-US" dirty="0"/>
          </a:p>
        </p:txBody>
      </p:sp>
    </p:spTree>
    <p:extLst>
      <p:ext uri="{BB962C8B-B14F-4D97-AF65-F5344CB8AC3E}">
        <p14:creationId xmlns:p14="http://schemas.microsoft.com/office/powerpoint/2010/main" val="1792816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P spid="7" grpId="0"/>
      <p:bldP spid="8" grpId="0"/>
      <p:bldP spid="9" grpId="0"/>
    </p:bld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2026</TotalTime>
  <Words>927</Words>
  <Application>Microsoft Office PowerPoint</Application>
  <PresentationFormat>Grand écran</PresentationFormat>
  <Paragraphs>144</Paragraphs>
  <Slides>21</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21</vt:i4>
      </vt:variant>
    </vt:vector>
  </HeadingPairs>
  <TitlesOfParts>
    <vt:vector size="26" baseType="lpstr">
      <vt:lpstr>Arial</vt:lpstr>
      <vt:lpstr>Calibri</vt:lpstr>
      <vt:lpstr>Century Gothic</vt:lpstr>
      <vt:lpstr>Wingdings 3</vt:lpstr>
      <vt:lpstr>Brin</vt:lpstr>
      <vt:lpstr>PRESENTATION SEGPA</vt:lpstr>
      <vt:lpstr>Présentation PowerPoint</vt:lpstr>
      <vt:lpstr>La SEGPA, qu’est-ce que c’est?</vt:lpstr>
      <vt:lpstr>Stop aux idées reçues</vt:lpstr>
      <vt:lpstr>Les textes réglementaires</vt:lpstr>
      <vt:lpstr>Les élèves</vt:lpstr>
      <vt:lpstr>Des difficultés multifactorielles</vt:lpstr>
      <vt:lpstr>Elèves de SEGPA et retard scolaire…</vt:lpstr>
      <vt:lpstr>Les caractéristiques les plus courantes</vt:lpstr>
      <vt:lpstr>L’équipe pédagogique</vt:lpstr>
      <vt:lpstr>Les champs professionnels</vt:lpstr>
      <vt:lpstr>L’organisation 16 élèves par classe. 8 par plateau technique (« atelier »).</vt:lpstr>
      <vt:lpstr>Présentation PowerPoint</vt:lpstr>
      <vt:lpstr>Comment vient-on en Segpa?           Dossiers avant le 5 avril 2019</vt:lpstr>
      <vt:lpstr>Comment vient-on en Segpa? </vt:lpstr>
      <vt:lpstr>Comment monter un dossier?</vt:lpstr>
      <vt:lpstr>La Segpa et le handicap</vt:lpstr>
      <vt:lpstr>Que fait-on en Segpa?</vt:lpstr>
      <vt:lpstr>L’orientation post Segpa</vt:lpstr>
      <vt:lpstr>En conclusion</vt:lpstr>
      <vt:lpstr>Merci de votre attention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SEGPA</dc:title>
  <dc:creator>dirsegpa</dc:creator>
  <cp:lastModifiedBy>dirsegpa</cp:lastModifiedBy>
  <cp:revision>58</cp:revision>
  <cp:lastPrinted>2018-11-28T08:44:14Z</cp:lastPrinted>
  <dcterms:created xsi:type="dcterms:W3CDTF">2018-10-05T09:48:53Z</dcterms:created>
  <dcterms:modified xsi:type="dcterms:W3CDTF">2019-01-15T14:02:49Z</dcterms:modified>
</cp:coreProperties>
</file>