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4" r:id="rId1"/>
  </p:sldMasterIdLst>
  <p:notesMasterIdLst>
    <p:notesMasterId r:id="rId18"/>
  </p:notesMasterIdLst>
  <p:sldIdLst>
    <p:sldId id="268" r:id="rId2"/>
    <p:sldId id="269" r:id="rId3"/>
    <p:sldId id="276" r:id="rId4"/>
    <p:sldId id="258" r:id="rId5"/>
    <p:sldId id="260" r:id="rId6"/>
    <p:sldId id="261" r:id="rId7"/>
    <p:sldId id="262" r:id="rId8"/>
    <p:sldId id="270" r:id="rId9"/>
    <p:sldId id="273" r:id="rId10"/>
    <p:sldId id="274" r:id="rId11"/>
    <p:sldId id="263" r:id="rId12"/>
    <p:sldId id="271" r:id="rId13"/>
    <p:sldId id="265" r:id="rId14"/>
    <p:sldId id="259" r:id="rId15"/>
    <p:sldId id="275" r:id="rId16"/>
    <p:sldId id="277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82" d="100"/>
          <a:sy n="82" d="100"/>
        </p:scale>
        <p:origin x="-102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DB445-3839-48B5-85FF-0AB2C97C431A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6BF54-C714-4728-B035-8CCCFD21EE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5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BF54-C714-4728-B035-8CCCFD21EE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873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F01BA-9918-4836-BAB9-C3D362751576}" type="slidenum">
              <a:rPr lang="fr-FR"/>
              <a:pPr/>
              <a:t>14</a:t>
            </a:fld>
            <a:endParaRPr lang="fr-FR"/>
          </a:p>
        </p:txBody>
      </p:sp>
      <p:sp>
        <p:nvSpPr>
          <p:cNvPr id="130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000" i="1">
                <a:solidFill>
                  <a:schemeClr val="accent2"/>
                </a:solidFill>
              </a:rPr>
              <a:t>public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2E6EDA-AA73-425C-8DE0-3DEF692530BD}" type="datetimeFigureOut">
              <a:rPr lang="fr-FR" smtClean="0"/>
              <a:t>22/01/2015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0AF36A-187C-4F4B-B9C6-7F91C74014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5" r:id="rId1"/>
    <p:sldLayoutId id="2147484456" r:id="rId2"/>
    <p:sldLayoutId id="2147484457" r:id="rId3"/>
    <p:sldLayoutId id="2147484458" r:id="rId4"/>
    <p:sldLayoutId id="2147484459" r:id="rId5"/>
    <p:sldLayoutId id="2147484460" r:id="rId6"/>
    <p:sldLayoutId id="2147484461" r:id="rId7"/>
    <p:sldLayoutId id="2147484462" r:id="rId8"/>
    <p:sldLayoutId id="2147484463" r:id="rId9"/>
    <p:sldLayoutId id="2147484464" r:id="rId10"/>
    <p:sldLayoutId id="2147484465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de Marc </a:t>
            </a:r>
            <a:r>
              <a:rPr lang="fr-FR" dirty="0" err="1"/>
              <a:t>Prouchet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066063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La </a:t>
            </a:r>
            <a:r>
              <a:rPr lang="fr-FR" sz="3200" b="1" dirty="0" smtClean="0"/>
              <a:t>« </a:t>
            </a:r>
            <a:r>
              <a:rPr lang="fr-FR" sz="3200" b="1" dirty="0" smtClean="0"/>
              <a:t>Marguerite DES IMPRESSIONS  </a:t>
            </a:r>
            <a:r>
              <a:rPr lang="fr-FR" sz="3200" b="1" dirty="0" smtClean="0"/>
              <a:t> » </a:t>
            </a:r>
            <a:endParaRPr lang="fr-FR" sz="3200" dirty="0"/>
          </a:p>
        </p:txBody>
      </p:sp>
      <p:grpSp>
        <p:nvGrpSpPr>
          <p:cNvPr id="11" name="Groupe 10"/>
          <p:cNvGrpSpPr/>
          <p:nvPr/>
        </p:nvGrpSpPr>
        <p:grpSpPr>
          <a:xfrm>
            <a:off x="5779318" y="657701"/>
            <a:ext cx="2755740" cy="1980791"/>
            <a:chOff x="1695506" y="2366915"/>
            <a:chExt cx="5139275" cy="3167063"/>
          </a:xfrm>
        </p:grpSpPr>
        <p:sp>
          <p:nvSpPr>
            <p:cNvPr id="4" name="_s1028"/>
            <p:cNvSpPr>
              <a:spLocks noChangeArrowheads="1" noTextEdit="1"/>
            </p:cNvSpPr>
            <p:nvPr/>
          </p:nvSpPr>
          <p:spPr bwMode="auto">
            <a:xfrm rot="3085984">
              <a:off x="4727375" y="1593009"/>
              <a:ext cx="865187" cy="2555875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5" name="_s1028"/>
            <p:cNvSpPr>
              <a:spLocks noChangeArrowheads="1" noTextEdit="1"/>
            </p:cNvSpPr>
            <p:nvPr/>
          </p:nvSpPr>
          <p:spPr bwMode="auto">
            <a:xfrm rot="18623174">
              <a:off x="3120824" y="1543797"/>
              <a:ext cx="779463" cy="2425700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6" name="_s1028"/>
            <p:cNvSpPr>
              <a:spLocks noChangeArrowheads="1" noTextEdit="1"/>
            </p:cNvSpPr>
            <p:nvPr/>
          </p:nvSpPr>
          <p:spPr bwMode="auto">
            <a:xfrm rot="16472245">
              <a:off x="5110756" y="2505028"/>
              <a:ext cx="779462" cy="2519362"/>
            </a:xfrm>
            <a:prstGeom prst="ellipse">
              <a:avLst/>
            </a:prstGeom>
            <a:solidFill>
              <a:srgbClr val="CC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7" name="_s1028"/>
            <p:cNvSpPr>
              <a:spLocks noChangeArrowheads="1" noTextEdit="1"/>
            </p:cNvSpPr>
            <p:nvPr/>
          </p:nvSpPr>
          <p:spPr bwMode="auto">
            <a:xfrm rot="18030790">
              <a:off x="4968675" y="2720134"/>
              <a:ext cx="779462" cy="2952750"/>
            </a:xfrm>
            <a:prstGeom prst="ellipse">
              <a:avLst/>
            </a:prstGeom>
            <a:solidFill>
              <a:srgbClr val="99FF33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8" name="_s1028"/>
            <p:cNvSpPr>
              <a:spLocks noChangeArrowheads="1" noTextEdit="1"/>
            </p:cNvSpPr>
            <p:nvPr/>
          </p:nvSpPr>
          <p:spPr bwMode="auto">
            <a:xfrm rot="20645229">
              <a:off x="4287893" y="3301953"/>
              <a:ext cx="779463" cy="2232025"/>
            </a:xfrm>
            <a:prstGeom prst="ellipse">
              <a:avLst/>
            </a:prstGeom>
            <a:solidFill>
              <a:srgbClr val="00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9" name="_s1028"/>
            <p:cNvSpPr>
              <a:spLocks noChangeArrowheads="1" noTextEdit="1"/>
            </p:cNvSpPr>
            <p:nvPr/>
          </p:nvSpPr>
          <p:spPr bwMode="auto">
            <a:xfrm rot="2311859">
              <a:off x="3424293" y="3301953"/>
              <a:ext cx="779463" cy="22320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0" name="_s1028"/>
            <p:cNvSpPr>
              <a:spLocks noChangeArrowheads="1" noTextEdit="1"/>
            </p:cNvSpPr>
            <p:nvPr/>
          </p:nvSpPr>
          <p:spPr bwMode="auto">
            <a:xfrm rot="4002552">
              <a:off x="2854380" y="2503441"/>
              <a:ext cx="779463" cy="3097212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6810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…Découvrir le monde</a:t>
            </a:r>
            <a:endParaRPr lang="fr-FR" sz="2000" b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On apprend à faire du vélo pour…</a:t>
            </a:r>
            <a:endParaRPr lang="fr-FR" b="1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5832648" cy="437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37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4188519" y="1630980"/>
            <a:ext cx="4537075" cy="4164909"/>
            <a:chOff x="2092181" y="2234991"/>
            <a:chExt cx="4537075" cy="4164909"/>
          </a:xfrm>
        </p:grpSpPr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3423555" y="5384237"/>
              <a:ext cx="2799774" cy="10156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5. Activité </a:t>
              </a:r>
              <a:r>
                <a:rPr lang="fr-FR" sz="2000" b="1" dirty="0"/>
                <a:t>«</a:t>
              </a:r>
              <a:r>
                <a:rPr lang="fr-FR" sz="2000" b="1" dirty="0" smtClean="0"/>
                <a:t>cognitive/réflexive</a:t>
              </a:r>
              <a:r>
                <a:rPr lang="fr-FR" sz="2000" b="1" dirty="0"/>
                <a:t>»  dans la tâche</a:t>
              </a:r>
            </a:p>
          </p:txBody>
        </p:sp>
        <p:grpSp>
          <p:nvGrpSpPr>
            <p:cNvPr id="16" name="Groupe 15"/>
            <p:cNvGrpSpPr/>
            <p:nvPr/>
          </p:nvGrpSpPr>
          <p:grpSpPr>
            <a:xfrm>
              <a:off x="2092181" y="2234991"/>
              <a:ext cx="4537075" cy="3167063"/>
              <a:chOff x="2581813" y="2133600"/>
              <a:chExt cx="4537075" cy="3167063"/>
            </a:xfrm>
          </p:grpSpPr>
          <p:sp>
            <p:nvSpPr>
              <p:cNvPr id="19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0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1" name="_s1028"/>
              <p:cNvSpPr>
                <a:spLocks noChangeArrowheads="1" noTextEdit="1"/>
              </p:cNvSpPr>
              <p:nvPr/>
            </p:nvSpPr>
            <p:spPr bwMode="auto">
              <a:xfrm rot="16472245">
                <a:off x="5394863" y="2271713"/>
                <a:ext cx="779462" cy="2519362"/>
              </a:xfrm>
              <a:prstGeom prst="ellipse">
                <a:avLst/>
              </a:prstGeom>
              <a:solidFill>
                <a:srgbClr val="CC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2" name="_s1028"/>
              <p:cNvSpPr>
                <a:spLocks noChangeArrowheads="1" noTextEdit="1"/>
              </p:cNvSpPr>
              <p:nvPr/>
            </p:nvSpPr>
            <p:spPr bwMode="auto">
              <a:xfrm rot="18030790">
                <a:off x="5252782" y="2486819"/>
                <a:ext cx="779462" cy="2952750"/>
              </a:xfrm>
              <a:prstGeom prst="ellipse">
                <a:avLst/>
              </a:prstGeom>
              <a:solidFill>
                <a:srgbClr val="99FF33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3" name="_s1028"/>
              <p:cNvSpPr>
                <a:spLocks noChangeArrowheads="1" noTextEdit="1"/>
              </p:cNvSpPr>
              <p:nvPr/>
            </p:nvSpPr>
            <p:spPr bwMode="auto">
              <a:xfrm rot="-954771">
                <a:off x="4572000" y="3068638"/>
                <a:ext cx="779463" cy="2232025"/>
              </a:xfrm>
              <a:prstGeom prst="ellipse">
                <a:avLst/>
              </a:prstGeom>
              <a:solidFill>
                <a:srgbClr val="00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</p:grpSp>
      <p:sp>
        <p:nvSpPr>
          <p:cNvPr id="26" name="Titr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Démarche, procédure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Ce que l’élève a fait : </a:t>
            </a:r>
            <a:r>
              <a:rPr lang="fr-FR" i="1" dirty="0" smtClean="0"/>
              <a:t>« </a:t>
            </a:r>
            <a:r>
              <a:rPr lang="fr-FR" i="1" dirty="0" smtClean="0"/>
              <a:t>j’ai </a:t>
            </a:r>
            <a:r>
              <a:rPr lang="fr-FR" i="1" dirty="0" smtClean="0"/>
              <a:t>lu pour essayer de comprendre, pour extraire une information… </a:t>
            </a:r>
            <a:r>
              <a:rPr lang="fr-FR" i="1" dirty="0" smtClean="0"/>
              <a:t>» On ne fait pour faire, mais on fait pour ….activité intellectuelle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40" name="Groupe 39"/>
          <p:cNvGrpSpPr/>
          <p:nvPr/>
        </p:nvGrpSpPr>
        <p:grpSpPr>
          <a:xfrm>
            <a:off x="5519893" y="1424486"/>
            <a:ext cx="2784829" cy="3121456"/>
            <a:chOff x="5519893" y="1424486"/>
            <a:chExt cx="2784829" cy="3121456"/>
          </a:xfrm>
        </p:grpSpPr>
        <p:grpSp>
          <p:nvGrpSpPr>
            <p:cNvPr id="30" name="Groupe 29"/>
            <p:cNvGrpSpPr/>
            <p:nvPr/>
          </p:nvGrpSpPr>
          <p:grpSpPr>
            <a:xfrm>
              <a:off x="5519893" y="1424486"/>
              <a:ext cx="2784829" cy="2232248"/>
              <a:chOff x="3419872" y="1340768"/>
              <a:chExt cx="2784829" cy="2232248"/>
            </a:xfrm>
          </p:grpSpPr>
          <p:cxnSp>
            <p:nvCxnSpPr>
              <p:cNvPr id="31" name="Connecteur droit avec flèche 30"/>
              <p:cNvCxnSpPr/>
              <p:nvPr/>
            </p:nvCxnSpPr>
            <p:spPr>
              <a:xfrm>
                <a:off x="3419872" y="1340768"/>
                <a:ext cx="1534571" cy="2160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/>
              <p:cNvCxnSpPr/>
              <p:nvPr/>
            </p:nvCxnSpPr>
            <p:spPr>
              <a:xfrm>
                <a:off x="5760136" y="1870135"/>
                <a:ext cx="444565" cy="870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/>
              <p:cNvCxnSpPr>
                <a:stCxn id="21" idx="3"/>
              </p:cNvCxnSpPr>
              <p:nvPr/>
            </p:nvCxnSpPr>
            <p:spPr>
              <a:xfrm flipH="1">
                <a:off x="6084168" y="3290239"/>
                <a:ext cx="73247" cy="28277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Connecteur droit avec flèche 33"/>
            <p:cNvCxnSpPr/>
            <p:nvPr/>
          </p:nvCxnSpPr>
          <p:spPr>
            <a:xfrm flipH="1">
              <a:off x="7054464" y="4149080"/>
              <a:ext cx="685890" cy="3968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547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Ce que l’élève a appris, découvert…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savoirs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grpSp>
        <p:nvGrpSpPr>
          <p:cNvPr id="6" name="Groupe 5"/>
          <p:cNvGrpSpPr/>
          <p:nvPr/>
        </p:nvGrpSpPr>
        <p:grpSpPr>
          <a:xfrm>
            <a:off x="3608499" y="1698603"/>
            <a:ext cx="5135707" cy="3486220"/>
            <a:chOff x="1493549" y="2234991"/>
            <a:chExt cx="5135707" cy="3486220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1493549" y="5013325"/>
              <a:ext cx="1545037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6. Enjeu </a:t>
              </a:r>
              <a:r>
                <a:rPr lang="fr-FR" sz="2000" b="1" dirty="0"/>
                <a:t>notionnel</a:t>
              </a:r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2092181" y="2234991"/>
              <a:ext cx="4537075" cy="3167063"/>
              <a:chOff x="2581813" y="2133600"/>
              <a:chExt cx="4537075" cy="3167063"/>
            </a:xfrm>
          </p:grpSpPr>
          <p:sp>
            <p:nvSpPr>
              <p:cNvPr id="15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6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7" name="_s1028"/>
              <p:cNvSpPr>
                <a:spLocks noChangeArrowheads="1" noTextEdit="1"/>
              </p:cNvSpPr>
              <p:nvPr/>
            </p:nvSpPr>
            <p:spPr bwMode="auto">
              <a:xfrm rot="16472245">
                <a:off x="5394863" y="2271713"/>
                <a:ext cx="779462" cy="2519362"/>
              </a:xfrm>
              <a:prstGeom prst="ellipse">
                <a:avLst/>
              </a:prstGeom>
              <a:solidFill>
                <a:srgbClr val="CC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8" name="_s1028"/>
              <p:cNvSpPr>
                <a:spLocks noChangeArrowheads="1" noTextEdit="1"/>
              </p:cNvSpPr>
              <p:nvPr/>
            </p:nvSpPr>
            <p:spPr bwMode="auto">
              <a:xfrm rot="18030790">
                <a:off x="5252782" y="2486819"/>
                <a:ext cx="779462" cy="2952750"/>
              </a:xfrm>
              <a:prstGeom prst="ellipse">
                <a:avLst/>
              </a:prstGeom>
              <a:solidFill>
                <a:srgbClr val="99FF33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9" name="_s1028"/>
              <p:cNvSpPr>
                <a:spLocks noChangeArrowheads="1" noTextEdit="1"/>
              </p:cNvSpPr>
              <p:nvPr/>
            </p:nvSpPr>
            <p:spPr bwMode="auto">
              <a:xfrm rot="-954771">
                <a:off x="4572000" y="3068638"/>
                <a:ext cx="779463" cy="2232025"/>
              </a:xfrm>
              <a:prstGeom prst="ellipse">
                <a:avLst/>
              </a:prstGeom>
              <a:solidFill>
                <a:srgbClr val="00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0" name="_s1028"/>
              <p:cNvSpPr>
                <a:spLocks noChangeArrowheads="1" noTextEdit="1"/>
              </p:cNvSpPr>
              <p:nvPr/>
            </p:nvSpPr>
            <p:spPr bwMode="auto">
              <a:xfrm rot="2311859">
                <a:off x="3708400" y="3068638"/>
                <a:ext cx="779463" cy="2232025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</p:grpSp>
      <p:sp>
        <p:nvSpPr>
          <p:cNvPr id="22" name="ZoneTexte 21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32" name="Groupe 31"/>
          <p:cNvGrpSpPr/>
          <p:nvPr/>
        </p:nvGrpSpPr>
        <p:grpSpPr>
          <a:xfrm>
            <a:off x="5519893" y="1465041"/>
            <a:ext cx="2784829" cy="3121456"/>
            <a:chOff x="5519893" y="1465041"/>
            <a:chExt cx="2784829" cy="3121456"/>
          </a:xfrm>
        </p:grpSpPr>
        <p:grpSp>
          <p:nvGrpSpPr>
            <p:cNvPr id="24" name="Groupe 23"/>
            <p:cNvGrpSpPr/>
            <p:nvPr/>
          </p:nvGrpSpPr>
          <p:grpSpPr>
            <a:xfrm>
              <a:off x="5519893" y="1465041"/>
              <a:ext cx="2784829" cy="3121456"/>
              <a:chOff x="5519893" y="1424486"/>
              <a:chExt cx="2784829" cy="3121456"/>
            </a:xfrm>
          </p:grpSpPr>
          <p:grpSp>
            <p:nvGrpSpPr>
              <p:cNvPr id="25" name="Groupe 24"/>
              <p:cNvGrpSpPr/>
              <p:nvPr/>
            </p:nvGrpSpPr>
            <p:grpSpPr>
              <a:xfrm>
                <a:off x="5519893" y="1424486"/>
                <a:ext cx="2784829" cy="2232248"/>
                <a:chOff x="3419872" y="1340768"/>
                <a:chExt cx="2784829" cy="2232248"/>
              </a:xfrm>
            </p:grpSpPr>
            <p:cxnSp>
              <p:nvCxnSpPr>
                <p:cNvPr id="27" name="Connecteur droit avec flèche 26"/>
                <p:cNvCxnSpPr/>
                <p:nvPr/>
              </p:nvCxnSpPr>
              <p:spPr>
                <a:xfrm>
                  <a:off x="3419872" y="1340768"/>
                  <a:ext cx="1534571" cy="21602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avec flèche 27"/>
                <p:cNvCxnSpPr/>
                <p:nvPr/>
              </p:nvCxnSpPr>
              <p:spPr>
                <a:xfrm>
                  <a:off x="5760136" y="1870135"/>
                  <a:ext cx="444565" cy="8701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avec flèche 28"/>
                <p:cNvCxnSpPr/>
                <p:nvPr/>
              </p:nvCxnSpPr>
              <p:spPr>
                <a:xfrm flipH="1">
                  <a:off x="6084168" y="3290239"/>
                  <a:ext cx="73247" cy="28277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Connecteur droit avec flèche 25"/>
              <p:cNvCxnSpPr/>
              <p:nvPr/>
            </p:nvCxnSpPr>
            <p:spPr>
              <a:xfrm flipH="1">
                <a:off x="7054464" y="4149080"/>
                <a:ext cx="685890" cy="3968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Connecteur droit avec flèche 29"/>
            <p:cNvCxnSpPr>
              <a:stCxn id="19" idx="3"/>
            </p:cNvCxnSpPr>
            <p:nvPr/>
          </p:nvCxnSpPr>
          <p:spPr>
            <a:xfrm flipH="1" flipV="1">
              <a:off x="5681683" y="4388915"/>
              <a:ext cx="856708" cy="1951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135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3707904" y="1818164"/>
            <a:ext cx="5257800" cy="3167063"/>
            <a:chOff x="1979613" y="2133600"/>
            <a:chExt cx="5257800" cy="3167063"/>
          </a:xfrm>
        </p:grpSpPr>
        <p:sp>
          <p:nvSpPr>
            <p:cNvPr id="2" name="_s1028"/>
            <p:cNvSpPr>
              <a:spLocks noChangeArrowheads="1" noTextEdit="1"/>
            </p:cNvSpPr>
            <p:nvPr/>
          </p:nvSpPr>
          <p:spPr bwMode="auto">
            <a:xfrm rot="3085984">
              <a:off x="5130007" y="1359694"/>
              <a:ext cx="865187" cy="2555875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 rot="-46176826">
              <a:off x="3523456" y="1310482"/>
              <a:ext cx="779463" cy="2425700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4" name="_s1028"/>
            <p:cNvSpPr>
              <a:spLocks noChangeArrowheads="1" noTextEdit="1"/>
            </p:cNvSpPr>
            <p:nvPr/>
          </p:nvSpPr>
          <p:spPr bwMode="auto">
            <a:xfrm rot="-26727755">
              <a:off x="5513388" y="2271713"/>
              <a:ext cx="779462" cy="2519362"/>
            </a:xfrm>
            <a:prstGeom prst="ellipse">
              <a:avLst/>
            </a:prstGeom>
            <a:solidFill>
              <a:srgbClr val="CC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5" name="_s1028"/>
            <p:cNvSpPr>
              <a:spLocks noChangeArrowheads="1" noTextEdit="1"/>
            </p:cNvSpPr>
            <p:nvPr/>
          </p:nvSpPr>
          <p:spPr bwMode="auto">
            <a:xfrm rot="-3569210">
              <a:off x="5371307" y="2486819"/>
              <a:ext cx="779462" cy="2952750"/>
            </a:xfrm>
            <a:prstGeom prst="ellipse">
              <a:avLst/>
            </a:prstGeom>
            <a:solidFill>
              <a:srgbClr val="99FF33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6" name="_s1028"/>
            <p:cNvSpPr>
              <a:spLocks noChangeArrowheads="1" noTextEdit="1"/>
            </p:cNvSpPr>
            <p:nvPr/>
          </p:nvSpPr>
          <p:spPr bwMode="auto">
            <a:xfrm rot="-954771">
              <a:off x="4572000" y="3068638"/>
              <a:ext cx="779463" cy="2232025"/>
            </a:xfrm>
            <a:prstGeom prst="ellipse">
              <a:avLst/>
            </a:prstGeom>
            <a:solidFill>
              <a:srgbClr val="00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7" name="_s1028"/>
            <p:cNvSpPr>
              <a:spLocks noChangeArrowheads="1" noTextEdit="1"/>
            </p:cNvSpPr>
            <p:nvPr/>
          </p:nvSpPr>
          <p:spPr bwMode="auto">
            <a:xfrm rot="2311859">
              <a:off x="3708400" y="3068638"/>
              <a:ext cx="779463" cy="22320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8" name="_s1028"/>
            <p:cNvSpPr>
              <a:spLocks noChangeArrowheads="1" noTextEdit="1"/>
            </p:cNvSpPr>
            <p:nvPr/>
          </p:nvSpPr>
          <p:spPr bwMode="auto">
            <a:xfrm rot="4002552">
              <a:off x="3138487" y="2270126"/>
              <a:ext cx="779463" cy="3097212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</p:grp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Ce qui va rester</a:t>
            </a:r>
            <a:endParaRPr lang="fr-FR" b="1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A quoi va me servir ce que j’ai appris </a:t>
            </a:r>
            <a:endParaRPr lang="fr-FR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528110" y="2758994"/>
            <a:ext cx="1874838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7. Notions </a:t>
            </a:r>
            <a:r>
              <a:rPr lang="fr-FR" sz="2000" b="1" dirty="0"/>
              <a:t>et objets en résonance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4826340" y="1606113"/>
            <a:ext cx="3655387" cy="3127013"/>
            <a:chOff x="4826340" y="1606113"/>
            <a:chExt cx="3655387" cy="3127013"/>
          </a:xfrm>
        </p:grpSpPr>
        <p:grpSp>
          <p:nvGrpSpPr>
            <p:cNvPr id="16" name="Groupe 15"/>
            <p:cNvGrpSpPr/>
            <p:nvPr/>
          </p:nvGrpSpPr>
          <p:grpSpPr>
            <a:xfrm>
              <a:off x="5696898" y="1606113"/>
              <a:ext cx="2784829" cy="3127013"/>
              <a:chOff x="5519893" y="1465041"/>
              <a:chExt cx="2784829" cy="3127013"/>
            </a:xfrm>
          </p:grpSpPr>
          <p:grpSp>
            <p:nvGrpSpPr>
              <p:cNvPr id="17" name="Groupe 16"/>
              <p:cNvGrpSpPr/>
              <p:nvPr/>
            </p:nvGrpSpPr>
            <p:grpSpPr>
              <a:xfrm>
                <a:off x="5519893" y="1465041"/>
                <a:ext cx="2784829" cy="3127013"/>
                <a:chOff x="5519893" y="1424486"/>
                <a:chExt cx="2784829" cy="3127013"/>
              </a:xfrm>
            </p:grpSpPr>
            <p:grpSp>
              <p:nvGrpSpPr>
                <p:cNvPr id="19" name="Groupe 18"/>
                <p:cNvGrpSpPr/>
                <p:nvPr/>
              </p:nvGrpSpPr>
              <p:grpSpPr>
                <a:xfrm>
                  <a:off x="5519893" y="1424486"/>
                  <a:ext cx="2784829" cy="2232248"/>
                  <a:chOff x="3419872" y="1340768"/>
                  <a:chExt cx="2784829" cy="2232248"/>
                </a:xfrm>
              </p:grpSpPr>
              <p:cxnSp>
                <p:nvCxnSpPr>
                  <p:cNvPr id="21" name="Connecteur droit avec flèche 20"/>
                  <p:cNvCxnSpPr/>
                  <p:nvPr/>
                </p:nvCxnSpPr>
                <p:spPr>
                  <a:xfrm>
                    <a:off x="3419872" y="1340768"/>
                    <a:ext cx="1534571" cy="21602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avec flèche 21"/>
                  <p:cNvCxnSpPr/>
                  <p:nvPr/>
                </p:nvCxnSpPr>
                <p:spPr>
                  <a:xfrm>
                    <a:off x="5760136" y="1870135"/>
                    <a:ext cx="444565" cy="87010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avec flèche 22"/>
                  <p:cNvCxnSpPr/>
                  <p:nvPr/>
                </p:nvCxnSpPr>
                <p:spPr>
                  <a:xfrm flipH="1">
                    <a:off x="6084168" y="3290239"/>
                    <a:ext cx="73247" cy="28277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" name="Connecteur droit avec flèche 19"/>
                <p:cNvCxnSpPr/>
                <p:nvPr/>
              </p:nvCxnSpPr>
              <p:spPr>
                <a:xfrm flipH="1">
                  <a:off x="6915275" y="4149080"/>
                  <a:ext cx="825079" cy="40241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Connecteur droit avec flèche 17"/>
              <p:cNvCxnSpPr/>
              <p:nvPr/>
            </p:nvCxnSpPr>
            <p:spPr>
              <a:xfrm flipH="1" flipV="1">
                <a:off x="5519893" y="4332512"/>
                <a:ext cx="1018498" cy="25160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Connecteur droit avec flèche 26"/>
            <p:cNvCxnSpPr>
              <a:stCxn id="7" idx="3"/>
            </p:cNvCxnSpPr>
            <p:nvPr/>
          </p:nvCxnSpPr>
          <p:spPr>
            <a:xfrm flipH="1" flipV="1">
              <a:off x="4826340" y="4092040"/>
              <a:ext cx="292918" cy="2228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85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6" name="Text Box 4"/>
          <p:cNvSpPr txBox="1">
            <a:spLocks noChangeArrowheads="1"/>
          </p:cNvSpPr>
          <p:nvPr/>
        </p:nvSpPr>
        <p:spPr bwMode="auto">
          <a:xfrm>
            <a:off x="5465714" y="1352219"/>
            <a:ext cx="33147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 smtClean="0"/>
              <a:t>2. Supports </a:t>
            </a:r>
            <a:r>
              <a:rPr lang="fr-FR" sz="2000" b="1" dirty="0"/>
              <a:t>et </a:t>
            </a:r>
            <a:r>
              <a:rPr lang="fr-FR" sz="2000" b="1" dirty="0" smtClean="0"/>
              <a:t>« milieu </a:t>
            </a:r>
            <a:r>
              <a:rPr lang="fr-FR" sz="2000" b="1" dirty="0"/>
              <a:t>» de la situation</a:t>
            </a:r>
          </a:p>
        </p:txBody>
      </p:sp>
      <p:sp>
        <p:nvSpPr>
          <p:cNvPr id="1303557" name="Text Box 5"/>
          <p:cNvSpPr txBox="1">
            <a:spLocks noChangeArrowheads="1"/>
          </p:cNvSpPr>
          <p:nvPr/>
        </p:nvSpPr>
        <p:spPr bwMode="auto">
          <a:xfrm>
            <a:off x="6779947" y="3207010"/>
            <a:ext cx="187483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3. But de </a:t>
            </a:r>
            <a:r>
              <a:rPr lang="fr-FR" sz="2000" b="1" dirty="0"/>
              <a:t>la tâche</a:t>
            </a:r>
          </a:p>
        </p:txBody>
      </p:sp>
      <p:sp>
        <p:nvSpPr>
          <p:cNvPr id="1303559" name="Text Box 7"/>
          <p:cNvSpPr txBox="1">
            <a:spLocks noChangeArrowheads="1"/>
          </p:cNvSpPr>
          <p:nvPr/>
        </p:nvSpPr>
        <p:spPr bwMode="auto">
          <a:xfrm>
            <a:off x="6547379" y="4897888"/>
            <a:ext cx="2339975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4. Activité </a:t>
            </a:r>
            <a:r>
              <a:rPr lang="fr-FR" sz="2000" b="1" dirty="0"/>
              <a:t>motricielle dans la tâche</a:t>
            </a:r>
          </a:p>
        </p:txBody>
      </p:sp>
      <p:sp>
        <p:nvSpPr>
          <p:cNvPr id="1303561" name="Text Box 9"/>
          <p:cNvSpPr txBox="1">
            <a:spLocks noChangeArrowheads="1"/>
          </p:cNvSpPr>
          <p:nvPr/>
        </p:nvSpPr>
        <p:spPr bwMode="auto">
          <a:xfrm>
            <a:off x="3629080" y="5516161"/>
            <a:ext cx="2799774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5. Activité </a:t>
            </a:r>
            <a:r>
              <a:rPr lang="fr-FR" sz="2000" b="1" dirty="0"/>
              <a:t>«</a:t>
            </a:r>
            <a:r>
              <a:rPr lang="fr-FR" sz="2000" b="1" dirty="0" smtClean="0"/>
              <a:t>cognitive/réflexive</a:t>
            </a:r>
            <a:r>
              <a:rPr lang="fr-FR" sz="2000" b="1" dirty="0"/>
              <a:t>»  dans la tâche</a:t>
            </a:r>
          </a:p>
        </p:txBody>
      </p:sp>
      <p:sp>
        <p:nvSpPr>
          <p:cNvPr id="1303564" name="Text Box 12"/>
          <p:cNvSpPr txBox="1">
            <a:spLocks noChangeArrowheads="1"/>
          </p:cNvSpPr>
          <p:nvPr/>
        </p:nvSpPr>
        <p:spPr bwMode="auto">
          <a:xfrm>
            <a:off x="1699074" y="5145249"/>
            <a:ext cx="154503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6. Enjeu </a:t>
            </a:r>
            <a:r>
              <a:rPr lang="fr-FR" sz="2000" b="1" dirty="0"/>
              <a:t>notionnel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695506" y="2366915"/>
            <a:ext cx="5139275" cy="3167063"/>
            <a:chOff x="1979613" y="2133600"/>
            <a:chExt cx="5139275" cy="3167063"/>
          </a:xfrm>
        </p:grpSpPr>
        <p:sp>
          <p:nvSpPr>
            <p:cNvPr id="1303554" name="_s1028"/>
            <p:cNvSpPr>
              <a:spLocks noChangeArrowheads="1" noTextEdit="1"/>
            </p:cNvSpPr>
            <p:nvPr/>
          </p:nvSpPr>
          <p:spPr bwMode="auto">
            <a:xfrm rot="3085984">
              <a:off x="5011482" y="1359694"/>
              <a:ext cx="865187" cy="2555875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55" name="_s1028"/>
            <p:cNvSpPr>
              <a:spLocks noChangeArrowheads="1" noTextEdit="1"/>
            </p:cNvSpPr>
            <p:nvPr/>
          </p:nvSpPr>
          <p:spPr bwMode="auto">
            <a:xfrm rot="18623174">
              <a:off x="3404931" y="1310482"/>
              <a:ext cx="779463" cy="2425700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58" name="_s1028"/>
            <p:cNvSpPr>
              <a:spLocks noChangeArrowheads="1" noTextEdit="1"/>
            </p:cNvSpPr>
            <p:nvPr/>
          </p:nvSpPr>
          <p:spPr bwMode="auto">
            <a:xfrm rot="16472245">
              <a:off x="5394863" y="2271713"/>
              <a:ext cx="779462" cy="2519362"/>
            </a:xfrm>
            <a:prstGeom prst="ellipse">
              <a:avLst/>
            </a:prstGeom>
            <a:solidFill>
              <a:srgbClr val="CC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60" name="_s1028"/>
            <p:cNvSpPr>
              <a:spLocks noChangeArrowheads="1" noTextEdit="1"/>
            </p:cNvSpPr>
            <p:nvPr/>
          </p:nvSpPr>
          <p:spPr bwMode="auto">
            <a:xfrm rot="18030790">
              <a:off x="5252782" y="2486819"/>
              <a:ext cx="779462" cy="2952750"/>
            </a:xfrm>
            <a:prstGeom prst="ellipse">
              <a:avLst/>
            </a:prstGeom>
            <a:solidFill>
              <a:srgbClr val="99FF33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62" name="_s1028"/>
            <p:cNvSpPr>
              <a:spLocks noChangeArrowheads="1" noTextEdit="1"/>
            </p:cNvSpPr>
            <p:nvPr/>
          </p:nvSpPr>
          <p:spPr bwMode="auto">
            <a:xfrm rot="-954771">
              <a:off x="4572000" y="3068638"/>
              <a:ext cx="779463" cy="2232025"/>
            </a:xfrm>
            <a:prstGeom prst="ellipse">
              <a:avLst/>
            </a:prstGeom>
            <a:solidFill>
              <a:srgbClr val="00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63" name="_s1028"/>
            <p:cNvSpPr>
              <a:spLocks noChangeArrowheads="1" noTextEdit="1"/>
            </p:cNvSpPr>
            <p:nvPr/>
          </p:nvSpPr>
          <p:spPr bwMode="auto">
            <a:xfrm rot="2311859">
              <a:off x="3708400" y="3068638"/>
              <a:ext cx="779463" cy="22320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03565" name="_s1028"/>
            <p:cNvSpPr>
              <a:spLocks noChangeArrowheads="1" noTextEdit="1"/>
            </p:cNvSpPr>
            <p:nvPr/>
          </p:nvSpPr>
          <p:spPr bwMode="auto">
            <a:xfrm rot="4002552">
              <a:off x="3138487" y="2270126"/>
              <a:ext cx="779463" cy="3097212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</p:grpSp>
      <p:sp>
        <p:nvSpPr>
          <p:cNvPr id="1303566" name="Text Box 14"/>
          <p:cNvSpPr txBox="1">
            <a:spLocks noChangeArrowheads="1"/>
          </p:cNvSpPr>
          <p:nvPr/>
        </p:nvSpPr>
        <p:spPr bwMode="auto">
          <a:xfrm>
            <a:off x="334906" y="3407065"/>
            <a:ext cx="1874838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7. Notions </a:t>
            </a:r>
            <a:r>
              <a:rPr lang="fr-FR" sz="2000" b="1" dirty="0"/>
              <a:t>et objets en résonance</a:t>
            </a:r>
          </a:p>
        </p:txBody>
      </p:sp>
      <p:sp>
        <p:nvSpPr>
          <p:cNvPr id="1303568" name="Text Box 16"/>
          <p:cNvSpPr txBox="1">
            <a:spLocks noChangeArrowheads="1"/>
          </p:cNvSpPr>
          <p:nvPr/>
        </p:nvSpPr>
        <p:spPr bwMode="auto">
          <a:xfrm>
            <a:off x="1272325" y="1351124"/>
            <a:ext cx="2491752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/>
              <a:t>1. Motivations et contrats</a:t>
            </a:r>
            <a:endParaRPr lang="fr-FR" sz="20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466240" y="394825"/>
            <a:ext cx="81885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 des </a:t>
            </a:r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impressions</a:t>
            </a:r>
          </a:p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2773467" y="2154864"/>
            <a:ext cx="3655387" cy="3119073"/>
            <a:chOff x="4826340" y="1606113"/>
            <a:chExt cx="3655387" cy="3119073"/>
          </a:xfrm>
        </p:grpSpPr>
        <p:grpSp>
          <p:nvGrpSpPr>
            <p:cNvPr id="39" name="Groupe 38"/>
            <p:cNvGrpSpPr/>
            <p:nvPr/>
          </p:nvGrpSpPr>
          <p:grpSpPr>
            <a:xfrm>
              <a:off x="5696898" y="1606113"/>
              <a:ext cx="2784829" cy="3119073"/>
              <a:chOff x="5519893" y="1465041"/>
              <a:chExt cx="2784829" cy="3119073"/>
            </a:xfrm>
          </p:grpSpPr>
          <p:grpSp>
            <p:nvGrpSpPr>
              <p:cNvPr id="41" name="Groupe 40"/>
              <p:cNvGrpSpPr/>
              <p:nvPr/>
            </p:nvGrpSpPr>
            <p:grpSpPr>
              <a:xfrm>
                <a:off x="5519893" y="1465041"/>
                <a:ext cx="2784829" cy="3119072"/>
                <a:chOff x="5519893" y="1424486"/>
                <a:chExt cx="2784829" cy="3119072"/>
              </a:xfrm>
            </p:grpSpPr>
            <p:grpSp>
              <p:nvGrpSpPr>
                <p:cNvPr id="43" name="Groupe 42"/>
                <p:cNvGrpSpPr/>
                <p:nvPr/>
              </p:nvGrpSpPr>
              <p:grpSpPr>
                <a:xfrm>
                  <a:off x="5519893" y="1424486"/>
                  <a:ext cx="2784829" cy="2232248"/>
                  <a:chOff x="3419872" y="1340768"/>
                  <a:chExt cx="2784829" cy="2232248"/>
                </a:xfrm>
              </p:grpSpPr>
              <p:cxnSp>
                <p:nvCxnSpPr>
                  <p:cNvPr id="45" name="Connecteur droit avec flèche 44"/>
                  <p:cNvCxnSpPr/>
                  <p:nvPr/>
                </p:nvCxnSpPr>
                <p:spPr>
                  <a:xfrm>
                    <a:off x="3419872" y="1340768"/>
                    <a:ext cx="1534571" cy="21602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avec flèche 45"/>
                  <p:cNvCxnSpPr/>
                  <p:nvPr/>
                </p:nvCxnSpPr>
                <p:spPr>
                  <a:xfrm>
                    <a:off x="5760136" y="1870135"/>
                    <a:ext cx="444565" cy="87010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avec flèche 46"/>
                  <p:cNvCxnSpPr/>
                  <p:nvPr/>
                </p:nvCxnSpPr>
                <p:spPr>
                  <a:xfrm flipH="1">
                    <a:off x="6084168" y="3290239"/>
                    <a:ext cx="73247" cy="28277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4" name="Connecteur droit avec flèche 43"/>
                <p:cNvCxnSpPr/>
                <p:nvPr/>
              </p:nvCxnSpPr>
              <p:spPr>
                <a:xfrm flipH="1">
                  <a:off x="7035836" y="4149080"/>
                  <a:ext cx="704519" cy="39447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Connecteur droit avec flèche 41"/>
              <p:cNvCxnSpPr/>
              <p:nvPr/>
            </p:nvCxnSpPr>
            <p:spPr>
              <a:xfrm flipH="1" flipV="1">
                <a:off x="5639945" y="4386874"/>
                <a:ext cx="898446" cy="1972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Connecteur droit avec flèche 39"/>
            <p:cNvCxnSpPr>
              <a:stCxn id="1303563" idx="3"/>
            </p:cNvCxnSpPr>
            <p:nvPr/>
          </p:nvCxnSpPr>
          <p:spPr>
            <a:xfrm flipH="1" flipV="1">
              <a:off x="4826340" y="4092040"/>
              <a:ext cx="333393" cy="2228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1" dirty="0" smtClean="0"/>
              <a:t>L’acte </a:t>
            </a:r>
            <a:r>
              <a:rPr lang="fr-FR" b="1" i="1" dirty="0"/>
              <a:t>de connaissance scolaire ne peut se réaliser pleinement que dans la rencontre de tous ces objets</a:t>
            </a:r>
          </a:p>
        </p:txBody>
      </p:sp>
    </p:spTree>
    <p:extLst>
      <p:ext uri="{BB962C8B-B14F-4D97-AF65-F5344CB8AC3E}">
        <p14:creationId xmlns:p14="http://schemas.microsoft.com/office/powerpoint/2010/main" val="423894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Enseigner : c’est faire le lien entre…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493410" y="2564904"/>
            <a:ext cx="4040188" cy="639762"/>
          </a:xfrm>
        </p:spPr>
        <p:txBody>
          <a:bodyPr/>
          <a:lstStyle/>
          <a:p>
            <a:r>
              <a:rPr lang="fr-FR" dirty="0" smtClean="0"/>
              <a:t>les </a:t>
            </a:r>
            <a:r>
              <a:rPr lang="fr-FR" dirty="0"/>
              <a:t>objets </a:t>
            </a:r>
            <a:endParaRPr lang="fr-FR" dirty="0" smtClean="0"/>
          </a:p>
          <a:p>
            <a:r>
              <a:rPr lang="fr-FR" dirty="0" smtClean="0"/>
              <a:t>«</a:t>
            </a:r>
            <a:r>
              <a:rPr lang="fr-FR" dirty="0"/>
              <a:t> extrinsèques </a:t>
            </a:r>
            <a:r>
              <a:rPr lang="fr-FR" dirty="0" smtClean="0"/>
              <a:t>»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899592" y="3573016"/>
            <a:ext cx="3278692" cy="172819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Les ressentis</a:t>
            </a:r>
          </a:p>
          <a:p>
            <a:r>
              <a:rPr lang="fr-FR" sz="2000" dirty="0" smtClean="0"/>
              <a:t>Les perceptions</a:t>
            </a:r>
          </a:p>
          <a:p>
            <a:r>
              <a:rPr lang="fr-FR" sz="2000" dirty="0" smtClean="0"/>
              <a:t>Le but de la tâche</a:t>
            </a:r>
            <a:endParaRPr lang="fr-FR" sz="2000" dirty="0" smtClean="0"/>
          </a:p>
          <a:p>
            <a:r>
              <a:rPr lang="fr-FR" sz="2000" dirty="0" smtClean="0"/>
              <a:t>L’activité motrice</a:t>
            </a:r>
            <a:endParaRPr lang="fr-FR" sz="200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>
          <a:xfrm>
            <a:off x="4586098" y="2564904"/>
            <a:ext cx="4041775" cy="639762"/>
          </a:xfrm>
        </p:spPr>
        <p:txBody>
          <a:bodyPr/>
          <a:lstStyle/>
          <a:p>
            <a:r>
              <a:rPr lang="fr-FR" dirty="0" smtClean="0"/>
              <a:t>… les objets </a:t>
            </a:r>
          </a:p>
          <a:p>
            <a:r>
              <a:rPr lang="fr-FR" dirty="0" smtClean="0"/>
              <a:t>« supérieurs »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4"/>
          </p:nvPr>
        </p:nvSpPr>
        <p:spPr>
          <a:xfrm>
            <a:off x="5292080" y="3645024"/>
            <a:ext cx="3034680" cy="18002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Activité cognitive et réflexive</a:t>
            </a:r>
          </a:p>
          <a:p>
            <a:r>
              <a:rPr lang="fr-FR" sz="2000" dirty="0" smtClean="0"/>
              <a:t>Notions</a:t>
            </a:r>
          </a:p>
          <a:p>
            <a:r>
              <a:rPr lang="fr-FR" sz="2000" dirty="0" smtClean="0"/>
              <a:t>Notions et objets en résonnance</a:t>
            </a:r>
            <a:endParaRPr lang="fr-FR" sz="2000" dirty="0" smtClean="0"/>
          </a:p>
          <a:p>
            <a:pPr marL="114300" indent="0">
              <a:buNone/>
            </a:pP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4319972" y="2492896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et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48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5"/>
            <a:ext cx="820891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sz="2400" b="1" dirty="0" smtClean="0"/>
              <a:t>La   question se pose alors : </a:t>
            </a:r>
          </a:p>
          <a:p>
            <a:endParaRPr lang="fr-FR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 smtClean="0"/>
              <a:t>Comment </a:t>
            </a:r>
            <a:r>
              <a:rPr lang="fr-FR" sz="2400" b="1" dirty="0"/>
              <a:t>l’enseignant peut-il faire accéder tous ses élèves à ces registres d’objets </a:t>
            </a:r>
            <a:r>
              <a:rPr lang="fr-FR" sz="2400" b="1" dirty="0" smtClean="0"/>
              <a:t>?</a:t>
            </a:r>
          </a:p>
          <a:p>
            <a:endParaRPr lang="fr-F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b="1" dirty="0"/>
              <a:t>Quelles revisites des pratiques d’enseignement sommes-nous amenés à faire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89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Que retient l’élève d’un apprentissage ?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5779318" y="657701"/>
            <a:ext cx="2755740" cy="1980791"/>
            <a:chOff x="1695506" y="2366915"/>
            <a:chExt cx="5139275" cy="3167063"/>
          </a:xfrm>
        </p:grpSpPr>
        <p:sp>
          <p:nvSpPr>
            <p:cNvPr id="8" name="_s1028"/>
            <p:cNvSpPr>
              <a:spLocks noChangeArrowheads="1" noTextEdit="1"/>
            </p:cNvSpPr>
            <p:nvPr/>
          </p:nvSpPr>
          <p:spPr bwMode="auto">
            <a:xfrm rot="3085984">
              <a:off x="4727375" y="1593009"/>
              <a:ext cx="865187" cy="2555875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9" name="_s1028"/>
            <p:cNvSpPr>
              <a:spLocks noChangeArrowheads="1" noTextEdit="1"/>
            </p:cNvSpPr>
            <p:nvPr/>
          </p:nvSpPr>
          <p:spPr bwMode="auto">
            <a:xfrm rot="18623174">
              <a:off x="3120824" y="1543797"/>
              <a:ext cx="779463" cy="2425700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0" name="_s1028"/>
            <p:cNvSpPr>
              <a:spLocks noChangeArrowheads="1" noTextEdit="1"/>
            </p:cNvSpPr>
            <p:nvPr/>
          </p:nvSpPr>
          <p:spPr bwMode="auto">
            <a:xfrm rot="16472245">
              <a:off x="5110756" y="2505028"/>
              <a:ext cx="779462" cy="2519362"/>
            </a:xfrm>
            <a:prstGeom prst="ellipse">
              <a:avLst/>
            </a:prstGeom>
            <a:solidFill>
              <a:srgbClr val="CC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1" name="_s1028"/>
            <p:cNvSpPr>
              <a:spLocks noChangeArrowheads="1" noTextEdit="1"/>
            </p:cNvSpPr>
            <p:nvPr/>
          </p:nvSpPr>
          <p:spPr bwMode="auto">
            <a:xfrm rot="18030790">
              <a:off x="4968675" y="2720134"/>
              <a:ext cx="779462" cy="2952750"/>
            </a:xfrm>
            <a:prstGeom prst="ellipse">
              <a:avLst/>
            </a:prstGeom>
            <a:solidFill>
              <a:srgbClr val="99FF33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2" name="_s1028"/>
            <p:cNvSpPr>
              <a:spLocks noChangeArrowheads="1" noTextEdit="1"/>
            </p:cNvSpPr>
            <p:nvPr/>
          </p:nvSpPr>
          <p:spPr bwMode="auto">
            <a:xfrm rot="20645229">
              <a:off x="4287893" y="3301953"/>
              <a:ext cx="779463" cy="2232025"/>
            </a:xfrm>
            <a:prstGeom prst="ellipse">
              <a:avLst/>
            </a:prstGeom>
            <a:solidFill>
              <a:srgbClr val="00FF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3" name="_s1028"/>
            <p:cNvSpPr>
              <a:spLocks noChangeArrowheads="1" noTextEdit="1"/>
            </p:cNvSpPr>
            <p:nvPr/>
          </p:nvSpPr>
          <p:spPr bwMode="auto">
            <a:xfrm rot="2311859">
              <a:off x="3424293" y="3301953"/>
              <a:ext cx="779463" cy="22320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14" name="_s1028"/>
            <p:cNvSpPr>
              <a:spLocks noChangeArrowheads="1" noTextEdit="1"/>
            </p:cNvSpPr>
            <p:nvPr/>
          </p:nvSpPr>
          <p:spPr bwMode="auto">
            <a:xfrm rot="4002552">
              <a:off x="2854380" y="2503441"/>
              <a:ext cx="779463" cy="3097212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3012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Introduction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dirty="0"/>
              <a:t>Cette « marguerite des impressions » est un essai de compréhension des marques que produit une situation d’enseignement chez l’élève. </a:t>
            </a:r>
            <a:endParaRPr lang="fr-FR" b="1" dirty="0" smtClean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b="1" dirty="0" smtClean="0"/>
              <a:t>Qu’est-ce </a:t>
            </a:r>
            <a:r>
              <a:rPr lang="fr-FR" b="1" dirty="0"/>
              <a:t>qu’un élève peut retenir spontanément, peut conserver en mémoire et en images, peut réorganiser, … à partir d’une situation scolaire dans laquelle il est invité à apprendre ?</a:t>
            </a:r>
          </a:p>
        </p:txBody>
      </p:sp>
    </p:spTree>
    <p:extLst>
      <p:ext uri="{BB962C8B-B14F-4D97-AF65-F5344CB8AC3E}">
        <p14:creationId xmlns:p14="http://schemas.microsoft.com/office/powerpoint/2010/main" val="141614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3563888" y="1507349"/>
            <a:ext cx="4059238" cy="1693863"/>
            <a:chOff x="1066800" y="1219200"/>
            <a:chExt cx="4059238" cy="1693863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 rot="-46176826">
              <a:off x="3523456" y="1310482"/>
              <a:ext cx="779463" cy="2425700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4699">
              <a:solidFill>
                <a:srgbClr val="FF99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fr-FR"/>
            </a:p>
          </p:txBody>
        </p:sp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1066800" y="1219200"/>
              <a:ext cx="2491752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1. Motivations et contrats</a:t>
              </a:r>
              <a:endParaRPr lang="fr-FR" sz="2000" b="1" dirty="0"/>
            </a:p>
          </p:txBody>
        </p:sp>
      </p:grp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83059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Ressenti</a:t>
            </a:r>
            <a:br>
              <a:rPr lang="fr-FR" b="1" dirty="0" smtClean="0"/>
            </a:br>
            <a:r>
              <a:rPr lang="fr-FR" b="1" dirty="0" smtClean="0"/>
              <a:t>affect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2"/>
          </p:nvPr>
        </p:nvSpPr>
        <p:spPr>
          <a:xfrm>
            <a:off x="769000" y="2420888"/>
            <a:ext cx="2298634" cy="230351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Plaisir personnel, réussite, gain, récompense, finir son exercice, faire plaisir à l’enseignant, à ses parents, être le premier, le joli </a:t>
            </a:r>
            <a:r>
              <a:rPr lang="fr-FR" i="1" dirty="0" smtClean="0"/>
              <a:t>« c’est bien fait, j’ai fini… </a:t>
            </a:r>
            <a:r>
              <a:rPr lang="fr-FR" i="1" dirty="0" smtClean="0"/>
              <a:t>», … : représentations que l’enfant se construit du être élève</a:t>
            </a:r>
            <a:endParaRPr lang="fr-FR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231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614568"/>
          </a:xfrm>
        </p:spPr>
        <p:txBody>
          <a:bodyPr/>
          <a:lstStyle/>
          <a:p>
            <a:r>
              <a:rPr lang="fr-FR" b="1" dirty="0" smtClean="0"/>
              <a:t>perceptions</a:t>
            </a:r>
            <a:endParaRPr lang="fr-FR" b="1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769000" y="2424698"/>
            <a:ext cx="2298634" cy="229970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milieu </a:t>
            </a:r>
            <a:r>
              <a:rPr lang="fr-FR" dirty="0" smtClean="0"/>
              <a:t>(discipline, </a:t>
            </a:r>
            <a:r>
              <a:rPr lang="fr-FR" dirty="0" smtClean="0"/>
              <a:t>lieu de l’activité,..…)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Les supports de la situation scolaire (texte, image, frise…)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3869189" y="1020270"/>
            <a:ext cx="4905468" cy="1951321"/>
            <a:chOff x="1904788" y="1330873"/>
            <a:chExt cx="4905468" cy="1951321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3495556" y="1330873"/>
              <a:ext cx="3314700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 smtClean="0"/>
                <a:t>2. Supports </a:t>
              </a:r>
              <a:r>
                <a:rPr lang="fr-FR" sz="2000" b="1" dirty="0"/>
                <a:t>et </a:t>
              </a:r>
              <a:r>
                <a:rPr lang="fr-FR" sz="2000" b="1" dirty="0" smtClean="0"/>
                <a:t>« milieu </a:t>
              </a:r>
              <a:r>
                <a:rPr lang="fr-FR" sz="2000" b="1" dirty="0"/>
                <a:t>» de la situation</a:t>
              </a:r>
            </a:p>
          </p:txBody>
        </p:sp>
        <p:grpSp>
          <p:nvGrpSpPr>
            <p:cNvPr id="15" name="Groupe 14"/>
            <p:cNvGrpSpPr/>
            <p:nvPr/>
          </p:nvGrpSpPr>
          <p:grpSpPr>
            <a:xfrm>
              <a:off x="1904788" y="2345569"/>
              <a:ext cx="4140200" cy="936625"/>
              <a:chOff x="2581813" y="2133600"/>
              <a:chExt cx="4140200" cy="936625"/>
            </a:xfrm>
          </p:grpSpPr>
          <p:sp>
            <p:nvSpPr>
              <p:cNvPr id="18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9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</p:grpSp>
      <p:sp>
        <p:nvSpPr>
          <p:cNvPr id="26" name="ZoneTexte 25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5083149" y="1897822"/>
            <a:ext cx="1534571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61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Activité requise</a:t>
            </a:r>
            <a:endParaRPr lang="fr-FR" b="1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Extraire des informations d’un texte, analyser une image, sauter un obstacle, </a:t>
            </a:r>
            <a:r>
              <a:rPr lang="fr-FR" dirty="0" smtClean="0"/>
              <a:t>…Que faut-il  faire ? Reformulation de la consigne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563888" y="1749411"/>
            <a:ext cx="5219724" cy="2593844"/>
            <a:chOff x="2092181" y="2234991"/>
            <a:chExt cx="5219724" cy="2593844"/>
          </a:xfrm>
        </p:grpSpPr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5437068" y="4120949"/>
              <a:ext cx="1874837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3. But de </a:t>
              </a:r>
              <a:r>
                <a:rPr lang="fr-FR" sz="2000" b="1" dirty="0"/>
                <a:t>la tâche</a:t>
              </a:r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2092181" y="2234991"/>
              <a:ext cx="4462462" cy="1787525"/>
              <a:chOff x="2581813" y="2133600"/>
              <a:chExt cx="4462462" cy="1787525"/>
            </a:xfrm>
          </p:grpSpPr>
          <p:sp>
            <p:nvSpPr>
              <p:cNvPr id="22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3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4" name="_s1028"/>
              <p:cNvSpPr>
                <a:spLocks noChangeArrowheads="1" noTextEdit="1"/>
              </p:cNvSpPr>
              <p:nvPr/>
            </p:nvSpPr>
            <p:spPr bwMode="auto">
              <a:xfrm rot="16472245">
                <a:off x="5394863" y="2271713"/>
                <a:ext cx="779462" cy="2519362"/>
              </a:xfrm>
              <a:prstGeom prst="ellipse">
                <a:avLst/>
              </a:prstGeom>
              <a:solidFill>
                <a:srgbClr val="CC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</p:grpSp>
      <p:sp>
        <p:nvSpPr>
          <p:cNvPr id="29" name="ZoneTexte 28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4833220" y="1556792"/>
            <a:ext cx="2784829" cy="1399467"/>
            <a:chOff x="3419872" y="1340768"/>
            <a:chExt cx="2784829" cy="1399467"/>
          </a:xfrm>
        </p:grpSpPr>
        <p:cxnSp>
          <p:nvCxnSpPr>
            <p:cNvPr id="31" name="Connecteur droit avec flèche 30"/>
            <p:cNvCxnSpPr/>
            <p:nvPr/>
          </p:nvCxnSpPr>
          <p:spPr>
            <a:xfrm>
              <a:off x="3419872" y="1340768"/>
              <a:ext cx="1534571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>
              <a:off x="5760136" y="1870135"/>
              <a:ext cx="444565" cy="87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231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Stratégie mise en place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Ecrire, lire, surligner, découper, sauter, mélanger</a:t>
            </a:r>
            <a:r>
              <a:rPr lang="fr-FR" dirty="0" smtClean="0"/>
              <a:t>…: comment s’y prend-t-on pour faire la tâche ? 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851920" y="1727159"/>
            <a:ext cx="4537075" cy="3725616"/>
            <a:chOff x="2092181" y="2234991"/>
            <a:chExt cx="4537075" cy="3725616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241552" y="4944944"/>
              <a:ext cx="2339975" cy="10156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4. Activité </a:t>
              </a:r>
              <a:r>
                <a:rPr lang="fr-FR" sz="2000" b="1" dirty="0"/>
                <a:t>motricielle dans la tâche</a:t>
              </a:r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2092181" y="2234991"/>
              <a:ext cx="4537075" cy="2219325"/>
              <a:chOff x="2581813" y="2133600"/>
              <a:chExt cx="4537075" cy="2219325"/>
            </a:xfrm>
          </p:grpSpPr>
          <p:sp>
            <p:nvSpPr>
              <p:cNvPr id="22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3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4" name="_s1028"/>
              <p:cNvSpPr>
                <a:spLocks noChangeArrowheads="1" noTextEdit="1"/>
              </p:cNvSpPr>
              <p:nvPr/>
            </p:nvSpPr>
            <p:spPr bwMode="auto">
              <a:xfrm rot="16472245">
                <a:off x="5394863" y="2271713"/>
                <a:ext cx="779462" cy="2519362"/>
              </a:xfrm>
              <a:prstGeom prst="ellipse">
                <a:avLst/>
              </a:prstGeom>
              <a:solidFill>
                <a:srgbClr val="CC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5" name="_s1028"/>
              <p:cNvSpPr>
                <a:spLocks noChangeArrowheads="1" noTextEdit="1"/>
              </p:cNvSpPr>
              <p:nvPr/>
            </p:nvSpPr>
            <p:spPr bwMode="auto">
              <a:xfrm rot="18030790">
                <a:off x="5252782" y="2486819"/>
                <a:ext cx="779462" cy="2952750"/>
              </a:xfrm>
              <a:prstGeom prst="ellipse">
                <a:avLst/>
              </a:prstGeom>
              <a:solidFill>
                <a:srgbClr val="99FF33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</p:grpSp>
      <p:sp>
        <p:nvSpPr>
          <p:cNvPr id="30" name="ZoneTexte 29"/>
          <p:cNvSpPr txBox="1"/>
          <p:nvPr/>
        </p:nvSpPr>
        <p:spPr>
          <a:xfrm>
            <a:off x="466240" y="3948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La marguerite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4932040" y="1520665"/>
            <a:ext cx="3051028" cy="2232248"/>
            <a:chOff x="3286032" y="1340768"/>
            <a:chExt cx="3051028" cy="2232248"/>
          </a:xfrm>
        </p:grpSpPr>
        <p:cxnSp>
          <p:nvCxnSpPr>
            <p:cNvPr id="32" name="Connecteur droit avec flèche 31"/>
            <p:cNvCxnSpPr/>
            <p:nvPr/>
          </p:nvCxnSpPr>
          <p:spPr>
            <a:xfrm>
              <a:off x="3286032" y="1340768"/>
              <a:ext cx="1782142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>
              <a:off x="5878320" y="1936994"/>
              <a:ext cx="326381" cy="80324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 flipH="1">
              <a:off x="6084168" y="3260970"/>
              <a:ext cx="252892" cy="3120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405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Mais cela ne suffit pas…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les objets « extrinsèques »</a:t>
            </a:r>
            <a:endParaRPr lang="fr-FR" b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1066800" y="530902"/>
            <a:ext cx="7615029" cy="4201793"/>
            <a:chOff x="1066800" y="1219200"/>
            <a:chExt cx="7615029" cy="4201793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5260189" y="1220295"/>
              <a:ext cx="3314700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 smtClean="0"/>
                <a:t>2. Supports </a:t>
              </a:r>
              <a:r>
                <a:rPr lang="fr-FR" sz="2000" b="1" dirty="0"/>
                <a:t>et </a:t>
              </a:r>
              <a:r>
                <a:rPr lang="fr-FR" sz="2000" b="1" dirty="0" smtClean="0"/>
                <a:t>« milieu </a:t>
              </a:r>
              <a:r>
                <a:rPr lang="fr-FR" sz="2000" b="1" dirty="0"/>
                <a:t>» de la situation</a:t>
              </a:r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6574422" y="3075086"/>
              <a:ext cx="1874837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3. Le </a:t>
              </a:r>
              <a:r>
                <a:rPr lang="fr-FR" sz="2000" b="1" dirty="0"/>
                <a:t>but de la tâche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6341854" y="4405330"/>
              <a:ext cx="2339975" cy="10156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4. Activité </a:t>
              </a:r>
              <a:r>
                <a:rPr lang="fr-FR" sz="2000" b="1" dirty="0"/>
                <a:t>motricielle dans la tâche</a:t>
              </a:r>
            </a:p>
          </p:txBody>
        </p:sp>
        <p:grpSp>
          <p:nvGrpSpPr>
            <p:cNvPr id="15" name="Groupe 14"/>
            <p:cNvGrpSpPr/>
            <p:nvPr/>
          </p:nvGrpSpPr>
          <p:grpSpPr>
            <a:xfrm>
              <a:off x="2092181" y="2234991"/>
              <a:ext cx="4537075" cy="2219325"/>
              <a:chOff x="2581813" y="2133600"/>
              <a:chExt cx="4537075" cy="2219325"/>
            </a:xfrm>
          </p:grpSpPr>
          <p:sp>
            <p:nvSpPr>
              <p:cNvPr id="18" name="_s1028"/>
              <p:cNvSpPr>
                <a:spLocks noChangeArrowheads="1" noTextEdit="1"/>
              </p:cNvSpPr>
              <p:nvPr/>
            </p:nvSpPr>
            <p:spPr bwMode="auto">
              <a:xfrm rot="3085984">
                <a:off x="5011482" y="1359694"/>
                <a:ext cx="865187" cy="255587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19" name="_s1028"/>
              <p:cNvSpPr>
                <a:spLocks noChangeArrowheads="1" noTextEdit="1"/>
              </p:cNvSpPr>
              <p:nvPr/>
            </p:nvSpPr>
            <p:spPr bwMode="auto">
              <a:xfrm rot="18623174">
                <a:off x="3404931" y="1310482"/>
                <a:ext cx="779463" cy="2425700"/>
              </a:xfrm>
              <a:prstGeom prst="ellipse">
                <a:avLst/>
              </a:prstGeom>
              <a:solidFill>
                <a:srgbClr val="CC99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0" name="_s1028"/>
              <p:cNvSpPr>
                <a:spLocks noChangeArrowheads="1" noTextEdit="1"/>
              </p:cNvSpPr>
              <p:nvPr/>
            </p:nvSpPr>
            <p:spPr bwMode="auto">
              <a:xfrm rot="16472245">
                <a:off x="5394863" y="2271713"/>
                <a:ext cx="779462" cy="2519362"/>
              </a:xfrm>
              <a:prstGeom prst="ellipse">
                <a:avLst/>
              </a:prstGeom>
              <a:solidFill>
                <a:srgbClr val="CCFFFF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  <p:sp>
            <p:nvSpPr>
              <p:cNvPr id="21" name="_s1028"/>
              <p:cNvSpPr>
                <a:spLocks noChangeArrowheads="1" noTextEdit="1"/>
              </p:cNvSpPr>
              <p:nvPr/>
            </p:nvSpPr>
            <p:spPr bwMode="auto">
              <a:xfrm rot="18030790">
                <a:off x="5252782" y="2486819"/>
                <a:ext cx="779462" cy="2952750"/>
              </a:xfrm>
              <a:prstGeom prst="ellipse">
                <a:avLst/>
              </a:prstGeom>
              <a:solidFill>
                <a:srgbClr val="99FF33">
                  <a:alpha val="50000"/>
                </a:srgbClr>
              </a:solidFill>
              <a:ln w="4699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fr-FR"/>
              </a:p>
            </p:txBody>
          </p:sp>
        </p:grp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066800" y="1219200"/>
              <a:ext cx="2491752" cy="7078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/>
                <a:t>1. Motivations et contrats</a:t>
              </a:r>
              <a:endParaRPr lang="fr-FR" sz="2000" b="1" dirty="0"/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3419872" y="1340768"/>
            <a:ext cx="2917188" cy="2232248"/>
            <a:chOff x="3419872" y="1340768"/>
            <a:chExt cx="2917188" cy="2232248"/>
          </a:xfrm>
        </p:grpSpPr>
        <p:cxnSp>
          <p:nvCxnSpPr>
            <p:cNvPr id="26" name="Connecteur droit avec flèche 25"/>
            <p:cNvCxnSpPr/>
            <p:nvPr/>
          </p:nvCxnSpPr>
          <p:spPr>
            <a:xfrm>
              <a:off x="3419872" y="1340768"/>
              <a:ext cx="1534571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endCxn id="20" idx="5"/>
            </p:cNvCxnSpPr>
            <p:nvPr/>
          </p:nvCxnSpPr>
          <p:spPr>
            <a:xfrm>
              <a:off x="5760136" y="1870135"/>
              <a:ext cx="444565" cy="87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 flipH="1">
              <a:off x="6084168" y="3260970"/>
              <a:ext cx="252892" cy="3120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ZoneTexte 2"/>
          <p:cNvSpPr txBox="1"/>
          <p:nvPr/>
        </p:nvSpPr>
        <p:spPr>
          <a:xfrm>
            <a:off x="251520" y="2511352"/>
            <a:ext cx="28083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Ainsi l’élève perçoit et retient avant tout d’une situation </a:t>
            </a:r>
            <a:r>
              <a:rPr lang="fr-FR" sz="1400" b="1" dirty="0"/>
              <a:t>ce qui est apparent et l’</a:t>
            </a:r>
            <a:r>
              <a:rPr lang="fr-FR" sz="1400" b="1" dirty="0" err="1"/>
              <a:t>attracte</a:t>
            </a:r>
            <a:r>
              <a:rPr lang="fr-FR" sz="1400" dirty="0"/>
              <a:t>. </a:t>
            </a:r>
          </a:p>
          <a:p>
            <a:endParaRPr lang="fr-FR" sz="1400" dirty="0" smtClean="0"/>
          </a:p>
          <a:p>
            <a:r>
              <a:rPr lang="fr-FR" sz="1400" dirty="0" smtClean="0"/>
              <a:t>Ce sont des </a:t>
            </a:r>
            <a:r>
              <a:rPr lang="fr-FR" sz="1400" dirty="0"/>
              <a:t>objets périphériques / extrinsèques à l’acte de connaissance.</a:t>
            </a:r>
          </a:p>
        </p:txBody>
      </p:sp>
    </p:spTree>
    <p:extLst>
      <p:ext uri="{BB962C8B-B14F-4D97-AF65-F5344CB8AC3E}">
        <p14:creationId xmlns:p14="http://schemas.microsoft.com/office/powerpoint/2010/main" val="335101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À l’école, On n’apprend pas à faire du vélo pour faire du vélo…</a:t>
            </a:r>
            <a:endParaRPr lang="fr-FR" sz="2800" dirty="0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44824"/>
            <a:ext cx="2520280" cy="105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3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55">
        <p:fade/>
      </p:transition>
    </mc:Choice>
    <mc:Fallback xmlns="">
      <p:transition spd="med" advTm="6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383</TotalTime>
  <Words>478</Words>
  <Application>Microsoft Office PowerPoint</Application>
  <PresentationFormat>Affichage à l'écran (4:3)</PresentationFormat>
  <Paragraphs>81</Paragraphs>
  <Slides>16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Apothicaire</vt:lpstr>
      <vt:lpstr>        La « Marguerite DES IMPRESSIONS   » </vt:lpstr>
      <vt:lpstr>Que retient l’élève d’un apprentissage ?</vt:lpstr>
      <vt:lpstr>Introduction </vt:lpstr>
      <vt:lpstr>Ressenti affect </vt:lpstr>
      <vt:lpstr>perceptions</vt:lpstr>
      <vt:lpstr>Activité requise</vt:lpstr>
      <vt:lpstr>Stratégie mise en place </vt:lpstr>
      <vt:lpstr>les objets « extrinsèques »</vt:lpstr>
      <vt:lpstr>À l’école, On n’apprend pas à faire du vélo pour faire du vélo…</vt:lpstr>
      <vt:lpstr>On apprend à faire du vélo pour…</vt:lpstr>
      <vt:lpstr>Démarche, procédure </vt:lpstr>
      <vt:lpstr>Les savoirs </vt:lpstr>
      <vt:lpstr>Ce qui va rester</vt:lpstr>
      <vt:lpstr>Présentation PowerPoint</vt:lpstr>
      <vt:lpstr>Enseigner : c’est faire le lien entre…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« marguerite des impressions » de Marc Prouchet</dc:title>
  <dc:creator>Séverine GROSPELLY</dc:creator>
  <cp:lastModifiedBy>cdti26</cp:lastModifiedBy>
  <cp:revision>36</cp:revision>
  <dcterms:created xsi:type="dcterms:W3CDTF">2013-04-17T15:06:21Z</dcterms:created>
  <dcterms:modified xsi:type="dcterms:W3CDTF">2015-01-22T20:29:42Z</dcterms:modified>
</cp:coreProperties>
</file>