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61" r:id="rId4"/>
    <p:sldId id="267" r:id="rId5"/>
    <p:sldId id="262" r:id="rId6"/>
    <p:sldId id="273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6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D4EF8-D965-456B-9138-E9FEB2D1CE0E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1F055-1EB2-42CE-B948-03AD02DF70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446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781D7-7D57-4DF3-AB3B-A41250502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AE1463-29EE-4946-8AB7-EE5E699C5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95A9B-D284-42B0-8372-ED27BDE7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09466-2652-4B7E-80DB-B7C968AB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F1EAD1-CCD2-42C9-9EAB-AB3B6723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1349275-301F-4F3C-A9D6-1F6EE11493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"/>
          <a:stretch/>
        </p:blipFill>
        <p:spPr>
          <a:xfrm>
            <a:off x="0" y="1130675"/>
            <a:ext cx="12192000" cy="57356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BB7D6B3-97A0-4AAF-B8B0-4E9485659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7"/>
          <a:stretch/>
        </p:blipFill>
        <p:spPr>
          <a:xfrm>
            <a:off x="0" y="0"/>
            <a:ext cx="12192000" cy="2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1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3F4D6-3407-4FEB-87C7-87668941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0D4EBA-BF49-46B2-8CCB-DDF322488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6BEC2B-F276-4E78-89D7-16C4CC43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62CA47-F6B2-45C1-A54D-62B885E3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692EC6-AFA2-4D46-8E55-0BC7F65B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B405D4-9AFF-4286-AE17-38047799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D69F2C8-E495-4344-ABDF-4A8FC6418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6"/>
          <a:stretch/>
        </p:blipFill>
        <p:spPr>
          <a:xfrm>
            <a:off x="0" y="497968"/>
            <a:ext cx="12192000" cy="435133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473FCA2-01D0-48F5-B81C-AEFE2575D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01"/>
          <a:stretch/>
        </p:blipFill>
        <p:spPr>
          <a:xfrm>
            <a:off x="0" y="6693490"/>
            <a:ext cx="12192000" cy="1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5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692EA-563D-4B0D-9928-F0497288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4FDB69-1AF7-41E5-A9B7-C08979F27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FF6CFD-1B4E-4740-939D-3596E9051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5DF97-FE20-4614-8D25-7E13656BE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E7E196-9795-439C-A5F3-A3E584E52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8EBA1A3-AC3C-4F88-8106-752CE91C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C3A7DE-C4B3-4110-B7A9-AA9537CC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FA8520-8295-4864-9B3D-EA9E718F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A406EC1-9675-4A78-A558-CA962BCFF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3"/>
          <a:stretch/>
        </p:blipFill>
        <p:spPr>
          <a:xfrm>
            <a:off x="0" y="2043386"/>
            <a:ext cx="12192000" cy="479524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E402B3D-23F6-46CC-BC43-AA4B313E8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86"/>
          <a:stretch/>
        </p:blipFill>
        <p:spPr>
          <a:xfrm>
            <a:off x="0" y="0"/>
            <a:ext cx="12192000" cy="1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F47D4-6F89-4E50-BFB9-7BA955B2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A869AA-D99B-4B7E-ACD8-19FEC9AB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1ADB95-0B3A-4A85-AF78-2D64C6A1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51CEE3-841B-49A0-BF6D-B4DAAFAD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16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BA72D5-0C00-46C4-96C4-4D8D4876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C784C8-9D4F-4FA7-AC01-980D8AD8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45C3DB-7023-4274-BBAD-27F10AE3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524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951AB-24D6-4CB1-A0B1-34F3E7AA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0FEE4-3D8A-4C48-AD69-CAEF2170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A5C227-4743-4A26-85FE-9B30A6E60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388C91-20BC-47B4-80AB-0C18D364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0A882D-F77E-460F-9413-FFC1DB33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358A15-7D8E-4EBE-92A4-410B0EF8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82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25974-BB9B-4432-A953-75D51EEA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DBCB17-8FE3-4CB7-A9BA-B99A5CE44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691EA3-2057-4BBB-9BCE-2A7A45019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837E2D-03FF-4388-911F-BA2D375D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F8C35E-5710-40C9-8A92-92DFA8E6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E308E0-9C94-4302-ACE3-7A50936B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3410E-36E1-4E76-8C7D-BD4CC968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2C6667-E43F-4156-9A49-5D2B0FFAC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65471A-3E93-450A-BE80-3A35513F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940FDB-7364-4BA4-B7A7-10872760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8EC3D-D713-44B3-AD35-12C37D42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36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FDF133-0327-4DD4-9B2A-F1555F602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6E8649-7648-4B11-B626-CDDD7084D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EBE0C7-CE00-4BBD-98DA-A26D15A2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007FEA-1629-4A23-95C2-3A5111E9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04C32A-952A-4BF9-B2C5-94DA1F14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06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C03033E1-600F-4F24-ADEB-C5D9BA0ED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82" b="2240"/>
          <a:stretch/>
        </p:blipFill>
        <p:spPr>
          <a:xfrm>
            <a:off x="0" y="0"/>
            <a:ext cx="2177935" cy="67287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3B337A9-5232-43E3-A053-3FC0E2C8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274792-9FE7-496B-827D-5CD510B9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63"/>
            <a:ext cx="10515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D95ADE-5F5C-48A8-9114-84D2C177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72227-EC9D-42CC-A7C4-8A8E466C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B574A-F1DE-42E2-ABD3-DF3C1C24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3" y="6367549"/>
            <a:ext cx="2750127" cy="353926"/>
          </a:xfrm>
        </p:spPr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F40CE2C-CA17-4418-B852-146567108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1"/>
          <a:stretch/>
        </p:blipFill>
        <p:spPr>
          <a:xfrm>
            <a:off x="0" y="6729626"/>
            <a:ext cx="12192000" cy="1535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4ACFCB-4C29-44E7-8625-8DBBC8C07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6" b="86040"/>
          <a:stretch/>
        </p:blipFill>
        <p:spPr>
          <a:xfrm>
            <a:off x="10083338" y="136525"/>
            <a:ext cx="2025535" cy="8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1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337A9-5232-43E3-A053-3FC0E2C8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274792-9FE7-496B-827D-5CD510B9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63"/>
            <a:ext cx="10515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D95ADE-5F5C-48A8-9114-84D2C177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72227-EC9D-42CC-A7C4-8A8E466C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B574A-F1DE-42E2-ABD3-DF3C1C24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3" y="6367549"/>
            <a:ext cx="2750127" cy="353926"/>
          </a:xfrm>
        </p:spPr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F40CE2C-CA17-4418-B852-146567108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1"/>
          <a:stretch/>
        </p:blipFill>
        <p:spPr>
          <a:xfrm>
            <a:off x="0" y="6729626"/>
            <a:ext cx="12192000" cy="1535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4ACFCB-4C29-44E7-8625-8DBBC8C07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6" b="86040"/>
          <a:stretch/>
        </p:blipFill>
        <p:spPr>
          <a:xfrm>
            <a:off x="10083338" y="136525"/>
            <a:ext cx="2025535" cy="850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99638E7-B50B-4546-BD0A-B151D010C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18" b="2103"/>
          <a:stretch/>
        </p:blipFill>
        <p:spPr>
          <a:xfrm>
            <a:off x="0" y="0"/>
            <a:ext cx="2161309" cy="67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4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337A9-5232-43E3-A053-3FC0E2C8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274792-9FE7-496B-827D-5CD510B9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63"/>
            <a:ext cx="10515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D95ADE-5F5C-48A8-9114-84D2C177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72227-EC9D-42CC-A7C4-8A8E466C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B574A-F1DE-42E2-ABD3-DF3C1C24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3" y="6367549"/>
            <a:ext cx="2750127" cy="353926"/>
          </a:xfrm>
        </p:spPr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F40CE2C-CA17-4418-B852-146567108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1"/>
          <a:stretch/>
        </p:blipFill>
        <p:spPr>
          <a:xfrm>
            <a:off x="0" y="6729626"/>
            <a:ext cx="12192000" cy="1535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4ACFCB-4C29-44E7-8625-8DBBC8C07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6" b="86040"/>
          <a:stretch/>
        </p:blipFill>
        <p:spPr>
          <a:xfrm>
            <a:off x="10083338" y="136525"/>
            <a:ext cx="2025535" cy="8508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5284C3-DF0E-4F54-A9FE-253C432E0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4454" b="1970"/>
          <a:stretch/>
        </p:blipFill>
        <p:spPr>
          <a:xfrm>
            <a:off x="0" y="-3683"/>
            <a:ext cx="2144684" cy="67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2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337A9-5232-43E3-A053-3FC0E2C8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274792-9FE7-496B-827D-5CD510B9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63"/>
            <a:ext cx="10515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D95ADE-5F5C-48A8-9114-84D2C177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72227-EC9D-42CC-A7C4-8A8E466C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B574A-F1DE-42E2-ABD3-DF3C1C24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3" y="6367549"/>
            <a:ext cx="2750127" cy="353926"/>
          </a:xfrm>
        </p:spPr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F40CE2C-CA17-4418-B852-146567108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1"/>
          <a:stretch/>
        </p:blipFill>
        <p:spPr>
          <a:xfrm>
            <a:off x="0" y="6729626"/>
            <a:ext cx="12192000" cy="1535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4ACFCB-4C29-44E7-8625-8DBBC8C07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6" b="86040"/>
          <a:stretch/>
        </p:blipFill>
        <p:spPr>
          <a:xfrm>
            <a:off x="10083338" y="136525"/>
            <a:ext cx="2025535" cy="850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6C166E3-CB8D-474F-9957-92186D546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54" b="2103"/>
          <a:stretch/>
        </p:blipFill>
        <p:spPr>
          <a:xfrm>
            <a:off x="-1" y="0"/>
            <a:ext cx="2144685" cy="67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8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337A9-5232-43E3-A053-3FC0E2C8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274792-9FE7-496B-827D-5CD510B9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63"/>
            <a:ext cx="10515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D95ADE-5F5C-48A8-9114-84D2C177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72227-EC9D-42CC-A7C4-8A8E466C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B574A-F1DE-42E2-ABD3-DF3C1C24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3" y="6367549"/>
            <a:ext cx="2750127" cy="353926"/>
          </a:xfrm>
        </p:spPr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F40CE2C-CA17-4418-B852-146567108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1"/>
          <a:stretch/>
        </p:blipFill>
        <p:spPr>
          <a:xfrm>
            <a:off x="0" y="6729626"/>
            <a:ext cx="12192000" cy="1535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4ACFCB-4C29-44E7-8625-8DBBC8C07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6" b="86040"/>
          <a:stretch/>
        </p:blipFill>
        <p:spPr>
          <a:xfrm>
            <a:off x="10083338" y="136525"/>
            <a:ext cx="2025535" cy="8508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FCAD63-8A0D-406F-B1DE-0108AB76E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54" b="2103"/>
          <a:stretch/>
        </p:blipFill>
        <p:spPr>
          <a:xfrm>
            <a:off x="0" y="0"/>
            <a:ext cx="2144684" cy="67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337A9-5232-43E3-A053-3FC0E2C8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274792-9FE7-496B-827D-5CD510B9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63"/>
            <a:ext cx="10515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D95ADE-5F5C-48A8-9114-84D2C177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72227-EC9D-42CC-A7C4-8A8E466C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B574A-F1DE-42E2-ABD3-DF3C1C24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3" y="6367549"/>
            <a:ext cx="2750127" cy="353926"/>
          </a:xfrm>
        </p:spPr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F40CE2C-CA17-4418-B852-146567108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1"/>
          <a:stretch/>
        </p:blipFill>
        <p:spPr>
          <a:xfrm>
            <a:off x="0" y="6729626"/>
            <a:ext cx="12192000" cy="1535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4ACFCB-4C29-44E7-8625-8DBBC8C07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6" b="86040"/>
          <a:stretch/>
        </p:blipFill>
        <p:spPr>
          <a:xfrm>
            <a:off x="10083338" y="136525"/>
            <a:ext cx="2025535" cy="850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0E16C5-EA18-47E2-B632-BFB6D5E53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3" b="2103"/>
          <a:stretch/>
        </p:blipFill>
        <p:spPr>
          <a:xfrm>
            <a:off x="0" y="0"/>
            <a:ext cx="2136371" cy="67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337A9-5232-43E3-A053-3FC0E2C8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274792-9FE7-496B-827D-5CD510B9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63"/>
            <a:ext cx="10515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D95ADE-5F5C-48A8-9114-84D2C177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72227-EC9D-42CC-A7C4-8A8E466C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B574A-F1DE-42E2-ABD3-DF3C1C24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673" y="6367549"/>
            <a:ext cx="2750127" cy="353926"/>
          </a:xfrm>
        </p:spPr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F40CE2C-CA17-4418-B852-146567108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1"/>
          <a:stretch/>
        </p:blipFill>
        <p:spPr>
          <a:xfrm>
            <a:off x="0" y="6729626"/>
            <a:ext cx="12192000" cy="1535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64ACFCB-4C29-44E7-8625-8DBBC8C07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6" b="86040"/>
          <a:stretch/>
        </p:blipFill>
        <p:spPr>
          <a:xfrm>
            <a:off x="10083338" y="136525"/>
            <a:ext cx="2025535" cy="8508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A7EF81-A401-4543-A6C0-91E94E5B7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54" b="2103"/>
          <a:stretch/>
        </p:blipFill>
        <p:spPr>
          <a:xfrm>
            <a:off x="0" y="0"/>
            <a:ext cx="2144684" cy="67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A399C-A778-4C67-94AB-17D189AF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2DCBCA-34D6-417D-8D9A-6D789FCB2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74584-B6E3-4CF6-8E07-A6DFAE67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8157C4-8DC0-4120-88F4-40D4F23E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1591DC-9536-491C-81EB-68862AB2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8D7C8C8-D7CB-4D4D-AA35-41DA596BB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22"/>
          <a:stretch/>
        </p:blipFill>
        <p:spPr>
          <a:xfrm>
            <a:off x="0" y="0"/>
            <a:ext cx="12192000" cy="5411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9BEECDC-1944-477F-959D-9C14EEFE16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91680" r="292" b="-558"/>
          <a:stretch/>
        </p:blipFill>
        <p:spPr>
          <a:xfrm>
            <a:off x="0" y="6348174"/>
            <a:ext cx="12192000" cy="5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4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DBA5D7-E8E6-43EC-8A26-7C19E171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B486A2-1CB0-4EF5-8460-1C98B37D8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B464F9-4DA6-480E-90D3-D147FF2C6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0FBFD-2132-4470-B770-DA176950A24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EF48A2-ACF8-41E8-AD67-31894E579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765B2F-891E-430E-854D-FDCA17EF1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F289-B7F3-4C55-8743-824F9B00C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0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ecile.picot@grenoble.cci.fr" TargetMode="External"/><Relationship Id="rId2" Type="http://schemas.openxmlformats.org/officeDocument/2006/relationships/hyperlink" Target="mailto:i.salvador@grenoble.cci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oica.martins@grenoble.cci.fr" TargetMode="External"/><Relationship Id="rId5" Type="http://schemas.openxmlformats.org/officeDocument/2006/relationships/hyperlink" Target="mailto:sabrina.nahoui@grenoble.cci.fr" TargetMode="External"/><Relationship Id="rId4" Type="http://schemas.openxmlformats.org/officeDocument/2006/relationships/hyperlink" Target="mailto:celine.tirard@grenoble.cci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54DCB-06FF-47ED-B6BE-A1EDC7DB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554" y="406400"/>
            <a:ext cx="5539530" cy="2387600"/>
          </a:xfrm>
        </p:spPr>
        <p:txBody>
          <a:bodyPr>
            <a:normAutofit fontScale="90000"/>
          </a:bodyPr>
          <a:lstStyle/>
          <a:p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L’IMT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I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nstitut des </a:t>
            </a: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étiers et des </a:t>
            </a: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echniques</a:t>
            </a:r>
            <a:endParaRPr lang="fr-FR" sz="4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10DC03-E134-45FF-B7DC-1045EDAC2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554" y="3023198"/>
            <a:ext cx="3106723" cy="1655762"/>
          </a:xfrm>
        </p:spPr>
        <p:txBody>
          <a:bodyPr>
            <a:normAutofit/>
          </a:bodyPr>
          <a:lstStyle/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Le campus de l’alternance 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5ECCE82-B228-4E10-863B-674BFDFD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418" y="331569"/>
            <a:ext cx="8182761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6 Trouver une entreprise 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094806" y="1442507"/>
            <a:ext cx="10033463" cy="4684690"/>
            <a:chOff x="559817" y="1196417"/>
            <a:chExt cx="11182927" cy="46846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C0CA0-4951-4990-8468-C9F4A021B3ED}"/>
                </a:ext>
              </a:extLst>
            </p:cNvPr>
            <p:cNvSpPr/>
            <p:nvPr/>
          </p:nvSpPr>
          <p:spPr>
            <a:xfrm>
              <a:off x="3963725" y="2742763"/>
              <a:ext cx="40748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b="1" dirty="0">
                  <a:solidFill>
                    <a:srgbClr val="2C69B2"/>
                  </a:solidFill>
                  <a:highlight>
                    <a:srgbClr val="FFFF00"/>
                  </a:highlight>
                  <a:latin typeface="DejaVu Sans Condensed" panose="020B0606030804020204" pitchFamily="34" charset="0"/>
                  <a:ea typeface="DejaVu Sans Condensed" panose="020B0606030804020204" pitchFamily="34" charset="0"/>
                  <a:cs typeface="DejaVu Sans Condensed" panose="020B0606030804020204" pitchFamily="34" charset="0"/>
                </a:rPr>
                <a:t>Réaliser des stages pour découvrir différents métiers et univers professionnels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060CD5-0090-48F5-9F94-A7C3BB4E2A9B}"/>
                </a:ext>
              </a:extLst>
            </p:cNvPr>
            <p:cNvSpPr/>
            <p:nvPr/>
          </p:nvSpPr>
          <p:spPr>
            <a:xfrm>
              <a:off x="653461" y="1268687"/>
              <a:ext cx="34748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b="1" dirty="0">
                  <a:solidFill>
                    <a:srgbClr val="2C69B2"/>
                  </a:solidFill>
                  <a:highlight>
                    <a:srgbClr val="FFFF00"/>
                  </a:highlight>
                  <a:latin typeface="DejaVu Sans Condensed" panose="020B0606030804020204" pitchFamily="34" charset="0"/>
                  <a:ea typeface="DejaVu Sans Condensed" panose="020B0606030804020204" pitchFamily="34" charset="0"/>
                  <a:cs typeface="DejaVu Sans Condensed" panose="020B0606030804020204" pitchFamily="34" charset="0"/>
                </a:rPr>
                <a:t>Bien se connaître pour bien s’orienter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D59377-1D3A-47D1-8FFE-8CF4266EFC4C}"/>
                </a:ext>
              </a:extLst>
            </p:cNvPr>
            <p:cNvSpPr/>
            <p:nvPr/>
          </p:nvSpPr>
          <p:spPr>
            <a:xfrm>
              <a:off x="8267943" y="1860399"/>
              <a:ext cx="34748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b="1" dirty="0">
                  <a:solidFill>
                    <a:srgbClr val="2C69B2"/>
                  </a:solidFill>
                  <a:highlight>
                    <a:srgbClr val="FFFF00"/>
                  </a:highlight>
                  <a:latin typeface="DejaVu Sans Condensed" panose="020B0606030804020204" pitchFamily="34" charset="0"/>
                  <a:ea typeface="DejaVu Sans Condensed" panose="020B0606030804020204" pitchFamily="34" charset="0"/>
                  <a:cs typeface="DejaVu Sans Condensed" panose="020B0606030804020204" pitchFamily="34" charset="0"/>
                </a:rPr>
                <a:t>Choisir Sa formation et son mode pédagogique</a:t>
              </a:r>
              <a:endParaRPr lang="fr-FR" sz="4800" b="1" dirty="0">
                <a:solidFill>
                  <a:srgbClr val="2C69B2"/>
                </a:solidFill>
                <a:highlight>
                  <a:srgbClr val="FFFF00"/>
                </a:highlight>
              </a:endParaRPr>
            </a:p>
          </p:txBody>
        </p:sp>
        <p:pic>
          <p:nvPicPr>
            <p:cNvPr id="10" name="Picture 2" descr="Rechercher une entreprise Photo Premium">
              <a:extLst>
                <a:ext uri="{FF2B5EF4-FFF2-40B4-BE49-F238E27FC236}">
                  <a16:creationId xmlns:a16="http://schemas.microsoft.com/office/drawing/2014/main" id="{C567BEA6-3FA5-4D07-861E-8CF296461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17" y="1910337"/>
              <a:ext cx="2668136" cy="1773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Kitchen brigade in catering kitchen preparing dishes">
              <a:extLst>
                <a:ext uri="{FF2B5EF4-FFF2-40B4-BE49-F238E27FC236}">
                  <a16:creationId xmlns:a16="http://schemas.microsoft.com/office/drawing/2014/main" id="{E031B76A-26AD-47B2-8832-4332C72F7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998" y="3803540"/>
              <a:ext cx="2654304" cy="177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Instructeur expliquant le logiciel d’entreprise spécifique au stagiaire Photo gratuit">
              <a:extLst>
                <a:ext uri="{FF2B5EF4-FFF2-40B4-BE49-F238E27FC236}">
                  <a16:creationId xmlns:a16="http://schemas.microsoft.com/office/drawing/2014/main" id="{00480B5F-E9C5-4638-A721-4AF384D1C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1276" y="2575104"/>
              <a:ext cx="2668136" cy="177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lèche : courbe vers le haut 1">
              <a:extLst>
                <a:ext uri="{FF2B5EF4-FFF2-40B4-BE49-F238E27FC236}">
                  <a16:creationId xmlns:a16="http://schemas.microsoft.com/office/drawing/2014/main" id="{7F34B58F-1BE1-4580-BA83-9E1BE360DF1C}"/>
                </a:ext>
              </a:extLst>
            </p:cNvPr>
            <p:cNvSpPr/>
            <p:nvPr/>
          </p:nvSpPr>
          <p:spPr>
            <a:xfrm rot="1862522">
              <a:off x="1773261" y="4580089"/>
              <a:ext cx="2955949" cy="130101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Flèche : courbe vers le bas 2">
              <a:extLst>
                <a:ext uri="{FF2B5EF4-FFF2-40B4-BE49-F238E27FC236}">
                  <a16:creationId xmlns:a16="http://schemas.microsoft.com/office/drawing/2014/main" id="{A73155F9-EDF4-4213-A4DF-A48705AC1245}"/>
                </a:ext>
              </a:extLst>
            </p:cNvPr>
            <p:cNvSpPr/>
            <p:nvPr/>
          </p:nvSpPr>
          <p:spPr>
            <a:xfrm rot="20105177">
              <a:off x="5766701" y="1196417"/>
              <a:ext cx="3205256" cy="107242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7CC51C-9A64-40B5-8F88-4C79FFDAB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445" y="1361544"/>
            <a:ext cx="88808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parallèle de ma recherche, je contacte l’école 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être aidé et bénéficier des offres</a:t>
            </a:r>
          </a:p>
          <a:p>
            <a:endParaRPr lang="fr-F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l’IMT, c’est le </a:t>
            </a:r>
          </a:p>
          <a:p>
            <a:pPr marL="0" indent="0" algn="ctr"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C10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fr-FR" b="1" dirty="0">
                <a:solidFill>
                  <a:srgbClr val="C10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b="1" dirty="0" smtClean="0">
                <a:solidFill>
                  <a:srgbClr val="C10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onseil Alternance (SCA)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54DCB-06FF-47ED-B6BE-A1EDC7DB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7266" y="528506"/>
            <a:ext cx="5394120" cy="1065401"/>
          </a:xfrm>
        </p:spPr>
        <p:txBody>
          <a:bodyPr>
            <a:normAutofit fontScale="90000"/>
          </a:bodyPr>
          <a:lstStyle/>
          <a:p>
            <a:r>
              <a:rPr lang="fr-FR" sz="2700" b="1" dirty="0"/>
              <a:t>SERVICE CONSEIL ALTERNANCE</a:t>
            </a:r>
            <a:r>
              <a:rPr lang="fr-FR" dirty="0"/>
              <a:t/>
            </a:r>
            <a:br>
              <a:rPr lang="fr-FR" dirty="0"/>
            </a:b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10DC03-E134-45FF-B7DC-1045EDAC2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496" y="528506"/>
            <a:ext cx="3106723" cy="241286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r>
              <a:rPr lang="fr-FR" sz="4300" b="1" dirty="0"/>
              <a:t/>
            </a:r>
            <a:br>
              <a:rPr lang="fr-FR" sz="4300" b="1" dirty="0"/>
            </a:br>
            <a:r>
              <a:rPr lang="fr-FR" sz="8000" b="1" dirty="0"/>
              <a:t>POLE ENTREPRISES</a:t>
            </a:r>
            <a:endParaRPr lang="fr-FR" sz="8000" dirty="0"/>
          </a:p>
          <a:p>
            <a:r>
              <a:rPr lang="fr-FR" sz="4300" b="1" dirty="0"/>
              <a:t>Isabelle SALVADOR</a:t>
            </a:r>
            <a:r>
              <a:rPr lang="fr-FR" sz="4300" dirty="0"/>
              <a:t>	</a:t>
            </a:r>
          </a:p>
          <a:p>
            <a:r>
              <a:rPr lang="fr-FR" sz="4300" i="1" dirty="0"/>
              <a:t>Chargée de la relation entreprise </a:t>
            </a:r>
          </a:p>
          <a:p>
            <a:r>
              <a:rPr lang="fr-FR" sz="4300" i="1" dirty="0"/>
              <a:t>Secteurs : Tertiaire et ISCO</a:t>
            </a:r>
            <a:endParaRPr lang="fr-FR" sz="4300" dirty="0"/>
          </a:p>
          <a:p>
            <a:r>
              <a:rPr lang="fr-FR" sz="4300" dirty="0"/>
              <a:t>04.76.28.26.43 </a:t>
            </a:r>
            <a:r>
              <a:rPr lang="fr-FR" sz="4300" u="sng" dirty="0">
                <a:hlinkClick r:id="rId2"/>
              </a:rPr>
              <a:t>i.salvador@grenoble.cci.fr</a:t>
            </a:r>
            <a:r>
              <a:rPr lang="fr-FR" sz="4300" dirty="0"/>
              <a:t> </a:t>
            </a:r>
          </a:p>
          <a:p>
            <a:r>
              <a:rPr lang="fr-FR" sz="4300" dirty="0"/>
              <a:t> </a:t>
            </a:r>
          </a:p>
          <a:p>
            <a:r>
              <a:rPr lang="fr-FR" sz="4300" b="1" dirty="0"/>
              <a:t>Cécile PICOT</a:t>
            </a:r>
            <a:r>
              <a:rPr lang="fr-FR" sz="4300" dirty="0"/>
              <a:t>	</a:t>
            </a:r>
          </a:p>
          <a:p>
            <a:r>
              <a:rPr lang="fr-FR" sz="4300" i="1" dirty="0"/>
              <a:t>Chargée de la relation entreprise </a:t>
            </a:r>
          </a:p>
          <a:p>
            <a:r>
              <a:rPr lang="fr-FR" sz="4300" i="1" dirty="0"/>
              <a:t>Secteurs : Alimentaire/restauration/auto-moto/3S/bâtiment</a:t>
            </a:r>
            <a:endParaRPr lang="fr-FR" sz="4300" dirty="0"/>
          </a:p>
          <a:p>
            <a:r>
              <a:rPr lang="fr-FR" sz="4300" dirty="0"/>
              <a:t>04.76.28.26.25 </a:t>
            </a:r>
            <a:r>
              <a:rPr lang="fr-FR" sz="4300" u="sng" dirty="0">
                <a:hlinkClick r:id="rId3"/>
              </a:rPr>
              <a:t>cecile.picot@grenoble.cci.fr</a:t>
            </a:r>
            <a:r>
              <a:rPr lang="fr-FR" sz="4300" dirty="0"/>
              <a:t> 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E8967B9C-3974-4707-8490-DCB4DE191BA9}"/>
              </a:ext>
            </a:extLst>
          </p:cNvPr>
          <p:cNvSpPr txBox="1">
            <a:spLocks/>
          </p:cNvSpPr>
          <p:nvPr/>
        </p:nvSpPr>
        <p:spPr>
          <a:xfrm>
            <a:off x="399875" y="3429000"/>
            <a:ext cx="3106723" cy="2412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4300" b="1" dirty="0"/>
              <a:t/>
            </a:r>
            <a:br>
              <a:rPr lang="fr-FR" sz="4300" b="1" dirty="0"/>
            </a:br>
            <a:r>
              <a:rPr lang="fr-FR" sz="4200" b="1" dirty="0"/>
              <a:t>POLE JEUNES</a:t>
            </a:r>
            <a:endParaRPr lang="fr-FR" sz="4200" dirty="0"/>
          </a:p>
          <a:p>
            <a:r>
              <a:rPr lang="fr-FR" b="1" dirty="0"/>
              <a:t>Céline TIRARD</a:t>
            </a:r>
            <a:r>
              <a:rPr lang="fr-FR" dirty="0"/>
              <a:t>	</a:t>
            </a:r>
            <a:r>
              <a:rPr lang="fr-FR" i="1" dirty="0"/>
              <a:t>Conseillère jeune secteurs Auto-moto, métiers de bouche, restauration, bâtiment, tertiaire</a:t>
            </a:r>
            <a:endParaRPr lang="fr-FR" dirty="0"/>
          </a:p>
          <a:p>
            <a:r>
              <a:rPr lang="fr-FR" dirty="0"/>
              <a:t>04.76.28.25.72 </a:t>
            </a:r>
            <a:r>
              <a:rPr lang="fr-FR" u="sng" dirty="0">
                <a:hlinkClick r:id="rId4"/>
              </a:rPr>
              <a:t>celine.tirard@grenoble.cci.fr</a:t>
            </a:r>
            <a:r>
              <a:rPr lang="fr-FR" dirty="0"/>
              <a:t> 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Sabrina NAHOUI</a:t>
            </a:r>
            <a:r>
              <a:rPr lang="fr-FR" dirty="0"/>
              <a:t> </a:t>
            </a:r>
            <a:r>
              <a:rPr lang="fr-FR" i="1" dirty="0"/>
              <a:t>Conseillère jeune secteurs Tertiaire, soins services santé</a:t>
            </a:r>
            <a:r>
              <a:rPr lang="fr-FR" dirty="0"/>
              <a:t>	</a:t>
            </a:r>
          </a:p>
          <a:p>
            <a:r>
              <a:rPr lang="fr-FR" dirty="0"/>
              <a:t>04.76.28.29.12 </a:t>
            </a:r>
            <a:r>
              <a:rPr lang="fr-FR" u="sng" dirty="0">
                <a:hlinkClick r:id="rId5"/>
              </a:rPr>
              <a:t>sabrina.nahoui@grenoble.cci.fr</a:t>
            </a:r>
            <a:r>
              <a:rPr lang="fr-FR" dirty="0"/>
              <a:t>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96404B3F-A49B-46F1-AF1E-CF4B01DE3215}"/>
              </a:ext>
            </a:extLst>
          </p:cNvPr>
          <p:cNvSpPr txBox="1">
            <a:spLocks/>
          </p:cNvSpPr>
          <p:nvPr/>
        </p:nvSpPr>
        <p:spPr>
          <a:xfrm>
            <a:off x="4285376" y="1081144"/>
            <a:ext cx="3106723" cy="2412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4200" b="1" dirty="0"/>
              <a:t>POLE ADMINISTRATIF</a:t>
            </a:r>
            <a:endParaRPr lang="fr-FR" sz="4200" dirty="0"/>
          </a:p>
          <a:p>
            <a:r>
              <a:rPr lang="fr-FR" b="1" dirty="0"/>
              <a:t>Loïca MARTINS </a:t>
            </a:r>
            <a:endParaRPr lang="fr-FR" dirty="0"/>
          </a:p>
          <a:p>
            <a:r>
              <a:rPr lang="fr-FR" dirty="0"/>
              <a:t>04.76.28.26.37 </a:t>
            </a:r>
            <a:r>
              <a:rPr lang="fr-FR" u="sng" dirty="0">
                <a:hlinkClick r:id="rId6"/>
              </a:rPr>
              <a:t>loica.martins@grenoble.cci.fr</a:t>
            </a:r>
            <a:r>
              <a:rPr lang="fr-FR" dirty="0"/>
              <a:t> </a:t>
            </a:r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sz="4200" b="1" dirty="0"/>
              <a:t>MANAGER</a:t>
            </a:r>
            <a:endParaRPr lang="fr-FR" sz="4200" dirty="0"/>
          </a:p>
          <a:p>
            <a:r>
              <a:rPr lang="fr-FR" b="1" dirty="0"/>
              <a:t>Anaïs FERNANDES</a:t>
            </a:r>
          </a:p>
          <a:p>
            <a:r>
              <a:rPr lang="fr-FR" dirty="0"/>
              <a:t>04.76.28.26.73</a:t>
            </a:r>
          </a:p>
          <a:p>
            <a:r>
              <a:rPr lang="fr-FR" u="sng" dirty="0">
                <a:solidFill>
                  <a:srgbClr val="0070C0"/>
                </a:solidFill>
              </a:rPr>
              <a:t>a.fernandes@grenoble.cci.fr</a:t>
            </a:r>
          </a:p>
        </p:txBody>
      </p:sp>
    </p:spTree>
    <p:extLst>
      <p:ext uri="{BB962C8B-B14F-4D97-AF65-F5344CB8AC3E}">
        <p14:creationId xmlns:p14="http://schemas.microsoft.com/office/powerpoint/2010/main" val="174009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9908" y="365125"/>
            <a:ext cx="9063892" cy="1325563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  Accueil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des candidats par le SCA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1297" y="1559617"/>
            <a:ext cx="9576972" cy="4784699"/>
          </a:xfrm>
        </p:spPr>
        <p:txBody>
          <a:bodyPr>
            <a:normAutofit/>
          </a:bodyPr>
          <a:lstStyle/>
          <a:p>
            <a:r>
              <a:rPr lang="fr-FR" sz="19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CAP et Bac Pro</a:t>
            </a:r>
            <a:r>
              <a:rPr lang="fr-FR" sz="19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fr-FR" sz="19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les </a:t>
            </a: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permanences              </a:t>
            </a:r>
            <a:r>
              <a:rPr lang="fr-FR" sz="19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     </a:t>
            </a: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fr-FR" sz="19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         Post </a:t>
            </a:r>
            <a:r>
              <a:rPr lang="fr-FR" sz="19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BAC: </a:t>
            </a:r>
          </a:p>
          <a:p>
            <a:pPr marL="3657600" lvl="8" indent="0">
              <a:buNone/>
            </a:pPr>
            <a:r>
              <a:rPr lang="fr-FR" sz="9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                               </a:t>
            </a:r>
            <a:r>
              <a:rPr lang="fr-FR" sz="9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		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Dossier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candidature </a:t>
            </a:r>
          </a:p>
          <a:p>
            <a:pPr marL="3657600" lvl="8" indent="0">
              <a:buNone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		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+ entretien</a:t>
            </a:r>
          </a:p>
          <a:p>
            <a:pPr marL="3657600" lvl="8" indent="0">
              <a:buNone/>
            </a:pPr>
            <a:endParaRPr lang="fr-FR" sz="19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3657600" lvl="8" indent="0">
              <a:buNone/>
            </a:pPr>
            <a:endParaRPr lang="fr-FR" sz="19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3657600" lvl="8" indent="0">
              <a:buNone/>
            </a:pPr>
            <a:r>
              <a:rPr lang="fr-FR" sz="19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			</a:t>
            </a:r>
            <a:endParaRPr lang="fr-FR" sz="19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fr-FR" sz="19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fr-FR" sz="19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fr-FR" sz="19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fr-FR" sz="19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fr-FR" sz="19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fr-FR" sz="19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fr-FR" sz="19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542738"/>
              </p:ext>
            </p:extLst>
          </p:nvPr>
        </p:nvGraphicFramePr>
        <p:xfrm>
          <a:off x="3190951" y="1875232"/>
          <a:ext cx="3542358" cy="4771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4000410" imgH="5667169" progId="AcroExch.Document.DC">
                  <p:embed/>
                </p:oleObj>
              </mc:Choice>
              <mc:Fallback>
                <p:oleObj name="Acrobat Document" r:id="rId3" imgW="4000410" imgH="56671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0951" y="1875232"/>
                        <a:ext cx="3542358" cy="4771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490" y="2726574"/>
            <a:ext cx="2747310" cy="38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3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87883EB-BBAF-4E2B-992D-D530AF91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418" y="331569"/>
            <a:ext cx="8739575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Journées Portes Ouvertes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978C3D9-F41F-42D6-A7D7-3551B709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983" y="1626141"/>
            <a:ext cx="6154034" cy="4351338"/>
          </a:xfrm>
        </p:spPr>
        <p:txBody>
          <a:bodyPr/>
          <a:lstStyle/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Formations Post BAC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fr-FR" b="1" dirty="0" smtClean="0">
                <a:solidFill>
                  <a:srgbClr val="C105A6"/>
                </a:solidFill>
                <a:latin typeface="Bookman Old Style" panose="02050604050505020204" pitchFamily="18" charset="0"/>
              </a:rPr>
              <a:t>Samedi </a:t>
            </a:r>
            <a:r>
              <a:rPr lang="fr-FR" b="1" dirty="0">
                <a:solidFill>
                  <a:srgbClr val="C105A6"/>
                </a:solidFill>
                <a:latin typeface="Bookman Old Style" panose="02050604050505020204" pitchFamily="18" charset="0"/>
              </a:rPr>
              <a:t>5 février, le matin </a:t>
            </a:r>
          </a:p>
          <a:p>
            <a:endParaRPr lang="fr-F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Formations Infra et Post BAC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C105A6"/>
                </a:solidFill>
                <a:latin typeface="Bookman Old Style" panose="02050604050505020204" pitchFamily="18" charset="0"/>
              </a:rPr>
              <a:t>	</a:t>
            </a:r>
            <a:r>
              <a:rPr lang="fr-FR" b="1" dirty="0" smtClean="0">
                <a:solidFill>
                  <a:srgbClr val="C105A6"/>
                </a:solidFill>
                <a:latin typeface="Bookman Old Style" panose="02050604050505020204" pitchFamily="18" charset="0"/>
              </a:rPr>
              <a:t>Mercredi </a:t>
            </a:r>
            <a:r>
              <a:rPr lang="fr-FR" b="1" dirty="0">
                <a:solidFill>
                  <a:srgbClr val="C105A6"/>
                </a:solidFill>
                <a:latin typeface="Bookman Old Style" panose="02050604050505020204" pitchFamily="18" charset="0"/>
              </a:rPr>
              <a:t>9 mars, l’AM</a:t>
            </a:r>
          </a:p>
          <a:p>
            <a:pPr marL="0" indent="0">
              <a:buNone/>
            </a:pPr>
            <a:r>
              <a:rPr lang="fr-FR" b="1" dirty="0">
                <a:solidFill>
                  <a:srgbClr val="C105A6"/>
                </a:solidFill>
                <a:latin typeface="Bookman Old Style" panose="02050604050505020204" pitchFamily="18" charset="0"/>
              </a:rPr>
              <a:t>	</a:t>
            </a:r>
            <a:r>
              <a:rPr lang="fr-FR" b="1" dirty="0" smtClean="0">
                <a:solidFill>
                  <a:srgbClr val="C105A6"/>
                </a:solidFill>
                <a:latin typeface="Bookman Old Style" panose="02050604050505020204" pitchFamily="18" charset="0"/>
              </a:rPr>
              <a:t>Samedi </a:t>
            </a:r>
            <a:r>
              <a:rPr lang="fr-FR" b="1" dirty="0">
                <a:solidFill>
                  <a:srgbClr val="C105A6"/>
                </a:solidFill>
                <a:latin typeface="Bookman Old Style" panose="02050604050505020204" pitchFamily="18" charset="0"/>
              </a:rPr>
              <a:t>9 avril, le matin</a:t>
            </a:r>
          </a:p>
        </p:txBody>
      </p:sp>
    </p:spTree>
    <p:extLst>
      <p:ext uri="{BB962C8B-B14F-4D97-AF65-F5344CB8AC3E}">
        <p14:creationId xmlns:p14="http://schemas.microsoft.com/office/powerpoint/2010/main" val="26762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037EB-0705-434E-9557-F91363F1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5" y="365125"/>
            <a:ext cx="11612880" cy="1027447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Des questions….   Merci pour votre écoute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E39E0-36CB-4316-8345-084A1B39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418" y="331569"/>
            <a:ext cx="8182761" cy="1325563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Sommaire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6E0F29-7778-4CB0-96F5-A9E419C02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418" y="1842403"/>
            <a:ext cx="8182762" cy="4351338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  Présentation de l’école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   La vie à l’IMT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3   Les filières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4   Inscriptions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5   Le contrat d’apprentissage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6   Trouver une entreprise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699CFF0-FB1A-4798-B9C9-08CEBB51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418" y="331569"/>
            <a:ext cx="8182761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Présentation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de l’école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FC58FB7-367A-44CB-85B5-F3BE9ED2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418" y="1657132"/>
            <a:ext cx="9254965" cy="4351338"/>
          </a:xfrm>
        </p:spPr>
        <p:txBody>
          <a:bodyPr>
            <a:normAutofit fontScale="92500" lnSpcReduction="20000"/>
          </a:bodyPr>
          <a:lstStyle/>
          <a:p>
            <a:pPr marL="266700"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DIN-Bold"/>
                <a:cs typeface="DIN-Bold"/>
              </a:rPr>
              <a:t> CFA  (Centre de Formation d’Apprentis)</a:t>
            </a:r>
          </a:p>
          <a:p>
            <a:pPr marL="266700">
              <a:buFont typeface="Wingdings" pitchFamily="2" charset="2"/>
              <a:buChar char="Ø"/>
              <a:defRPr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DIN-Bold"/>
              <a:cs typeface="DIN-Bold"/>
            </a:endParaRPr>
          </a:p>
          <a:p>
            <a:pPr marL="266700"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DIN-Bold"/>
                <a:cs typeface="DIN-Bold"/>
              </a:rPr>
              <a:t> 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DIN-Bold"/>
                <a:cs typeface="DIN-Bold"/>
              </a:rPr>
              <a:t>2300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DIN-Bold"/>
                <a:cs typeface="DIN-Bold"/>
              </a:rPr>
              <a:t>alternants par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DIN-Bold"/>
                <a:cs typeface="DIN-Bold"/>
              </a:rPr>
              <a:t>an</a:t>
            </a:r>
            <a:endParaRPr lang="fr-FR" u="sng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266700" lvl="1" algn="just">
              <a:buFont typeface="Wingdings" pitchFamily="2" charset="2"/>
              <a:buChar char="Ø"/>
              <a:defRPr/>
            </a:pPr>
            <a:endParaRPr lang="fr-FR" sz="28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266700">
              <a:buFont typeface="Wingdings" pitchFamily="2" charset="2"/>
              <a:buChar char="Ø"/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DIN-Bold"/>
                <a:cs typeface="DIN-Bold"/>
              </a:rPr>
              <a:t>  Plus de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DIN-Bold"/>
                <a:cs typeface="DIN-Bold"/>
              </a:rPr>
              <a:t>80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DIN-Bold"/>
                <a:cs typeface="DIN-Bold"/>
              </a:rPr>
              <a:t>formations du CAP à BAC +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DIN-Bold"/>
                <a:cs typeface="DIN-Bold"/>
              </a:rPr>
              <a:t>5</a:t>
            </a:r>
          </a:p>
          <a:p>
            <a:pPr marL="266700">
              <a:buFont typeface="Wingdings" pitchFamily="2" charset="2"/>
              <a:buChar char="Ø"/>
              <a:defRPr/>
            </a:pPr>
            <a:endParaRPr lang="fr-FR" altLang="fr-F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266700">
              <a:buFont typeface="Wingdings" pitchFamily="2" charset="2"/>
              <a:buChar char="Ø"/>
              <a:defRPr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Toutes en alternance: c’est un </a:t>
            </a: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mode de formation incluant une période en entreprise et une période en centre de formation. </a:t>
            </a:r>
            <a:endParaRPr lang="fr-FR" altLang="fr-FR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38100" indent="0">
              <a:buNone/>
              <a:defRPr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L’alternance </a:t>
            </a: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permet d’acquérir une réelle 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expérience</a:t>
            </a:r>
          </a:p>
          <a:p>
            <a:pPr marL="38100" indent="0">
              <a:buNone/>
              <a:defRPr/>
            </a:pP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professionnelle 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tout en </a:t>
            </a:r>
            <a:r>
              <a:rPr lang="fr-FR" altLang="fr-FR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poursuivant ses études. </a:t>
            </a:r>
          </a:p>
          <a:p>
            <a:pPr marL="266700">
              <a:buFont typeface="Wingdings" pitchFamily="2" charset="2"/>
              <a:buChar char="Ø"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9251" y="266007"/>
            <a:ext cx="7597833" cy="831273"/>
          </a:xfrm>
        </p:spPr>
        <p:txBody>
          <a:bodyPr>
            <a:normAutofit fontScale="90000"/>
          </a:bodyPr>
          <a:lstStyle/>
          <a:p>
            <a:r>
              <a:rPr lang="fr-FR" altLang="fr-FR" sz="4900" b="1" dirty="0" smtClean="0">
                <a:solidFill>
                  <a:srgbClr val="1C458F"/>
                </a:solidFill>
                <a:latin typeface="Bookman Old Style" panose="02050604050505020204" pitchFamily="18" charset="0"/>
                <a:ea typeface="DIN-Bold"/>
                <a:cs typeface="DIN-Bold"/>
              </a:rPr>
              <a:t/>
            </a:r>
            <a:br>
              <a:rPr lang="fr-FR" altLang="fr-FR" sz="4900" b="1" dirty="0" smtClean="0">
                <a:solidFill>
                  <a:srgbClr val="1C458F"/>
                </a:solidFill>
                <a:latin typeface="Bookman Old Style" panose="02050604050505020204" pitchFamily="18" charset="0"/>
                <a:ea typeface="DIN-Bold"/>
                <a:cs typeface="DIN-Bold"/>
              </a:rPr>
            </a:br>
            <a:r>
              <a:rPr lang="fr-FR" altLang="fr-FR" sz="4900" b="1" dirty="0" smtClean="0">
                <a:solidFill>
                  <a:srgbClr val="1C458F"/>
                </a:solidFill>
                <a:latin typeface="Bookman Old Style" panose="02050604050505020204" pitchFamily="18" charset="0"/>
                <a:ea typeface="DIN-Bold"/>
                <a:cs typeface="DIN-Bold"/>
              </a:rPr>
              <a:t>2 La </a:t>
            </a:r>
            <a:r>
              <a:rPr lang="fr-FR" altLang="fr-FR" sz="4900" b="1" dirty="0">
                <a:solidFill>
                  <a:srgbClr val="1C458F"/>
                </a:solidFill>
                <a:latin typeface="Bookman Old Style" panose="02050604050505020204" pitchFamily="18" charset="0"/>
                <a:ea typeface="DIN-Bold"/>
                <a:cs typeface="DIN-Bold"/>
              </a:rPr>
              <a:t>vie à l’IMT </a:t>
            </a:r>
            <a:r>
              <a:rPr lang="fr-FR" altLang="fr-FR" sz="3200" i="1" dirty="0">
                <a:solidFill>
                  <a:srgbClr val="1C458F"/>
                </a:solidFill>
                <a:latin typeface="DIN-Bold"/>
                <a:ea typeface="DIN-Bold"/>
                <a:cs typeface="DIN-Bold"/>
              </a:rPr>
              <a:t/>
            </a:r>
            <a:br>
              <a:rPr lang="fr-FR" altLang="fr-FR" sz="3200" i="1" dirty="0">
                <a:solidFill>
                  <a:srgbClr val="1C458F"/>
                </a:solidFill>
                <a:latin typeface="DIN-Bold"/>
                <a:ea typeface="DIN-Bold"/>
                <a:cs typeface="DIN-Bold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4144" y="1850563"/>
            <a:ext cx="8319655" cy="4351338"/>
          </a:xfrm>
        </p:spPr>
        <p:txBody>
          <a:bodyPr>
            <a:normAutofit/>
          </a:bodyPr>
          <a:lstStyle/>
          <a:p>
            <a:pPr>
              <a:spcBef>
                <a:spcPct val="45000"/>
              </a:spcBef>
              <a:buFont typeface="Times" panose="02020603050405020304" pitchFamily="18" charset="0"/>
              <a:buChar char="•"/>
            </a:pPr>
            <a:r>
              <a:rPr lang="fr-FR" altLang="fr-FR" dirty="0" smtClean="0">
                <a:solidFill>
                  <a:srgbClr val="1C458F"/>
                </a:solidFill>
                <a:latin typeface="Bookman Old Style" panose="02050604050505020204" pitchFamily="18" charset="0"/>
              </a:rPr>
              <a:t>1 Site de 5 ha arboré</a:t>
            </a:r>
          </a:p>
          <a:p>
            <a:pPr>
              <a:spcBef>
                <a:spcPct val="45000"/>
              </a:spcBef>
              <a:buFont typeface="Times" panose="02020603050405020304" pitchFamily="18" charset="0"/>
              <a:buChar char="•"/>
            </a:pPr>
            <a:r>
              <a:rPr lang="fr-FR" altLang="fr-FR" dirty="0" smtClean="0">
                <a:solidFill>
                  <a:srgbClr val="1C458F"/>
                </a:solidFill>
                <a:latin typeface="Bookman Old Style" panose="02050604050505020204" pitchFamily="18" charset="0"/>
              </a:rPr>
              <a:t>2 </a:t>
            </a:r>
            <a:r>
              <a:rPr lang="fr-FR" altLang="fr-FR" dirty="0">
                <a:solidFill>
                  <a:srgbClr val="1C458F"/>
                </a:solidFill>
                <a:latin typeface="Bookman Old Style" panose="02050604050505020204" pitchFamily="18" charset="0"/>
              </a:rPr>
              <a:t>cafétérias, </a:t>
            </a:r>
          </a:p>
          <a:p>
            <a:pPr>
              <a:spcBef>
                <a:spcPct val="45000"/>
              </a:spcBef>
              <a:buFont typeface="Times" panose="02020603050405020304" pitchFamily="18" charset="0"/>
              <a:buChar char="•"/>
            </a:pPr>
            <a:r>
              <a:rPr lang="fr-FR" altLang="fr-FR" dirty="0">
                <a:solidFill>
                  <a:srgbClr val="1C458F"/>
                </a:solidFill>
                <a:latin typeface="Bookman Old Style" panose="02050604050505020204" pitchFamily="18" charset="0"/>
              </a:rPr>
              <a:t>1 restaurant en self service, </a:t>
            </a:r>
          </a:p>
          <a:p>
            <a:pPr>
              <a:spcBef>
                <a:spcPct val="45000"/>
              </a:spcBef>
              <a:buFont typeface="Times" panose="02020603050405020304" pitchFamily="18" charset="0"/>
              <a:buChar char="•"/>
            </a:pPr>
            <a:r>
              <a:rPr lang="fr-FR" altLang="fr-FR" dirty="0">
                <a:solidFill>
                  <a:srgbClr val="1C458F"/>
                </a:solidFill>
                <a:latin typeface="Bookman Old Style" panose="02050604050505020204" pitchFamily="18" charset="0"/>
              </a:rPr>
              <a:t>1 hébergement de 80 places,</a:t>
            </a:r>
          </a:p>
          <a:p>
            <a:pPr>
              <a:spcBef>
                <a:spcPct val="45000"/>
              </a:spcBef>
              <a:buFont typeface="Times" panose="02020603050405020304" pitchFamily="18" charset="0"/>
              <a:buChar char="•"/>
            </a:pPr>
            <a:r>
              <a:rPr lang="fr-FR" altLang="fr-FR" dirty="0">
                <a:solidFill>
                  <a:srgbClr val="1C458F"/>
                </a:solidFill>
                <a:latin typeface="Bookman Old Style" panose="02050604050505020204" pitchFamily="18" charset="0"/>
              </a:rPr>
              <a:t>D</a:t>
            </a:r>
            <a:r>
              <a:rPr lang="fr-FR" altLang="fr-FR" dirty="0" smtClean="0">
                <a:solidFill>
                  <a:srgbClr val="1C458F"/>
                </a:solidFill>
                <a:latin typeface="Bookman Old Style" panose="02050604050505020204" pitchFamily="18" charset="0"/>
              </a:rPr>
              <a:t>es </a:t>
            </a:r>
            <a:r>
              <a:rPr lang="fr-FR" altLang="fr-FR" dirty="0">
                <a:solidFill>
                  <a:srgbClr val="1C458F"/>
                </a:solidFill>
                <a:latin typeface="Bookman Old Style" panose="02050604050505020204" pitchFamily="18" charset="0"/>
              </a:rPr>
              <a:t>espaces et des équipements sportifs</a:t>
            </a:r>
            <a:r>
              <a:rPr lang="fr-FR" altLang="fr-FR" dirty="0" smtClean="0">
                <a:solidFill>
                  <a:srgbClr val="1C458F"/>
                </a:solidFill>
                <a:latin typeface="Bookman Old Style" panose="02050604050505020204" pitchFamily="18" charset="0"/>
              </a:rPr>
              <a:t>,</a:t>
            </a:r>
          </a:p>
          <a:p>
            <a:pPr>
              <a:spcBef>
                <a:spcPct val="45000"/>
              </a:spcBef>
              <a:buFont typeface="Times" panose="02020603050405020304" pitchFamily="18" charset="0"/>
              <a:buChar char="•"/>
            </a:pPr>
            <a:r>
              <a:rPr lang="fr-FR" altLang="fr-FR" dirty="0" smtClean="0">
                <a:solidFill>
                  <a:srgbClr val="1C458F"/>
                </a:solidFill>
                <a:latin typeface="Bookman Old Style" panose="02050604050505020204" pitchFamily="18" charset="0"/>
              </a:rPr>
              <a:t>Des laboratoires et des ateliers pédagogiques </a:t>
            </a:r>
            <a:endParaRPr lang="fr-FR" altLang="fr-FR" dirty="0">
              <a:solidFill>
                <a:srgbClr val="1C458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AECA4F-136A-4157-90FE-3040BDD0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418" y="331569"/>
            <a:ext cx="8182761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3 Les filières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7CC51C-9A64-40B5-8F88-4C79FFDAB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097" y="1834091"/>
            <a:ext cx="9936608" cy="4351338"/>
          </a:xfrm>
        </p:spPr>
        <p:txBody>
          <a:bodyPr>
            <a:normAutofit fontScale="92500" lnSpcReduction="10000"/>
          </a:bodyPr>
          <a:lstStyle/>
          <a:p>
            <a:pPr indent="187325">
              <a:spcBef>
                <a:spcPct val="50000"/>
              </a:spcBef>
              <a:buFont typeface="Times" pitchFamily="-109" charset="0"/>
              <a:buChar char="•"/>
              <a:defRPr/>
            </a:pPr>
            <a:r>
              <a:rPr lang="fr-FR" sz="3000" dirty="0">
                <a:solidFill>
                  <a:srgbClr val="FF0000"/>
                </a:solidFill>
                <a:latin typeface="Bookman Old Style" panose="02050604050505020204" pitchFamily="18" charset="0"/>
              </a:rPr>
              <a:t>Auto - moto  </a:t>
            </a:r>
            <a:r>
              <a:rPr lang="fr-FR" sz="3000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(du CAP au BTS)</a:t>
            </a:r>
            <a:endParaRPr lang="fr-FR" sz="3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indent="187325">
              <a:spcBef>
                <a:spcPct val="50000"/>
              </a:spcBef>
              <a:buFont typeface="Times" pitchFamily="-109" charset="0"/>
              <a:buChar char="•"/>
              <a:defRPr/>
            </a:pPr>
            <a:r>
              <a:rPr lang="fr-FR" sz="3000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Bâtiment </a:t>
            </a:r>
            <a:r>
              <a:rPr lang="fr-FR" sz="3000" i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(du CAP à BAC +3)</a:t>
            </a:r>
          </a:p>
          <a:p>
            <a:pPr indent="187325">
              <a:spcBef>
                <a:spcPct val="50000"/>
              </a:spcBef>
              <a:buFont typeface="Times" pitchFamily="-109" charset="0"/>
              <a:buChar char="•"/>
              <a:defRPr/>
            </a:pPr>
            <a:r>
              <a:rPr lang="fr-FR" sz="3000" dirty="0">
                <a:solidFill>
                  <a:srgbClr val="00B050"/>
                </a:solidFill>
                <a:latin typeface="Bookman Old Style" panose="02050604050505020204" pitchFamily="18" charset="0"/>
              </a:rPr>
              <a:t>Environnement et gestion de l’énergie </a:t>
            </a:r>
            <a:r>
              <a:rPr lang="fr-FR" sz="3000" i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(du CAP au </a:t>
            </a:r>
            <a:r>
              <a:rPr lang="fr-FR" sz="3000" i="1" dirty="0">
                <a:solidFill>
                  <a:srgbClr val="00B050"/>
                </a:solidFill>
                <a:latin typeface="Bookman Old Style" panose="02050604050505020204" pitchFamily="18" charset="0"/>
              </a:rPr>
              <a:t>BTS</a:t>
            </a:r>
            <a:r>
              <a:rPr lang="fr-FR" sz="3000" i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)</a:t>
            </a:r>
            <a:endParaRPr lang="fr-FR" sz="3000" dirty="0">
              <a:solidFill>
                <a:schemeClr val="accent4"/>
              </a:solidFill>
              <a:latin typeface="Bookman Old Style" panose="02050604050505020204" pitchFamily="18" charset="0"/>
            </a:endParaRPr>
          </a:p>
          <a:p>
            <a:pPr indent="187325">
              <a:spcBef>
                <a:spcPct val="50000"/>
              </a:spcBef>
              <a:buFont typeface="Times" pitchFamily="-109" charset="0"/>
              <a:buChar char="•"/>
              <a:defRPr/>
            </a:pPr>
            <a:r>
              <a:rPr lang="fr-FR" sz="3000" dirty="0">
                <a:solidFill>
                  <a:srgbClr val="FF00FF"/>
                </a:solidFill>
                <a:latin typeface="Bookman Old Style" panose="02050604050505020204" pitchFamily="18" charset="0"/>
              </a:rPr>
              <a:t>Métiers de bouche </a:t>
            </a:r>
            <a:r>
              <a:rPr lang="fr-FR" sz="3000" i="1" dirty="0" smtClean="0">
                <a:solidFill>
                  <a:srgbClr val="FF00FF"/>
                </a:solidFill>
                <a:latin typeface="Bookman Old Style" panose="02050604050505020204" pitchFamily="18" charset="0"/>
              </a:rPr>
              <a:t>(CAP, MC et BP)</a:t>
            </a:r>
            <a:endParaRPr lang="fr-FR" sz="3000" i="1" dirty="0">
              <a:solidFill>
                <a:srgbClr val="FF00FF"/>
              </a:solidFill>
              <a:latin typeface="Bookman Old Style" panose="02050604050505020204" pitchFamily="18" charset="0"/>
            </a:endParaRPr>
          </a:p>
          <a:p>
            <a:pPr indent="187325">
              <a:spcBef>
                <a:spcPct val="50000"/>
              </a:spcBef>
              <a:buFont typeface="Times" pitchFamily="-109" charset="0"/>
              <a:buChar char="•"/>
              <a:defRPr/>
            </a:pPr>
            <a:r>
              <a:rPr lang="fr-FR" sz="3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Hôtellerie-Restauration</a:t>
            </a:r>
            <a:r>
              <a:rPr lang="fr-FR" sz="3000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(CAP, MC et BP)</a:t>
            </a:r>
            <a:endParaRPr lang="fr-FR" sz="3000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indent="187325">
              <a:spcBef>
                <a:spcPct val="50000"/>
              </a:spcBef>
              <a:buFont typeface="Times" pitchFamily="-109" charset="0"/>
              <a:buChar char="•"/>
              <a:defRPr/>
            </a:pPr>
            <a:r>
              <a:rPr lang="fr-FR" sz="3000" dirty="0">
                <a:solidFill>
                  <a:schemeClr val="accent6"/>
                </a:solidFill>
                <a:latin typeface="Bookman Old Style" panose="02050604050505020204" pitchFamily="18" charset="0"/>
              </a:rPr>
              <a:t>Soins et services </a:t>
            </a:r>
            <a:r>
              <a:rPr lang="fr-FR" sz="3000" i="1" dirty="0" smtClean="0">
                <a:solidFill>
                  <a:schemeClr val="accent6"/>
                </a:solidFill>
                <a:latin typeface="Bookman Old Style" panose="02050604050505020204" pitchFamily="18" charset="0"/>
              </a:rPr>
              <a:t>(CAP et BP)</a:t>
            </a:r>
            <a:endParaRPr lang="fr-FR" sz="3000" i="1" dirty="0">
              <a:solidFill>
                <a:schemeClr val="accent6"/>
              </a:solidFill>
              <a:latin typeface="Bookman Old Style" panose="02050604050505020204" pitchFamily="18" charset="0"/>
            </a:endParaRPr>
          </a:p>
          <a:p>
            <a:pPr indent="187325">
              <a:spcBef>
                <a:spcPct val="50000"/>
              </a:spcBef>
              <a:buFont typeface="Times" pitchFamily="-109" charset="0"/>
              <a:buChar char="•"/>
              <a:defRPr/>
            </a:pPr>
            <a:r>
              <a:rPr lang="fr-FR" sz="3000" dirty="0">
                <a:solidFill>
                  <a:srgbClr val="F4CC25"/>
                </a:solidFill>
                <a:latin typeface="Bookman Old Style" panose="02050604050505020204" pitchFamily="18" charset="0"/>
              </a:rPr>
              <a:t>Tertiaire </a:t>
            </a:r>
            <a:r>
              <a:rPr lang="fr-FR" sz="3000" i="1" dirty="0" smtClean="0">
                <a:solidFill>
                  <a:srgbClr val="F4CC25"/>
                </a:solidFill>
                <a:latin typeface="Bookman Old Style" panose="02050604050505020204" pitchFamily="18" charset="0"/>
              </a:rPr>
              <a:t>(du CAP à BAC+5)</a:t>
            </a:r>
            <a:endParaRPr lang="fr-FR" sz="3000" i="1" dirty="0">
              <a:solidFill>
                <a:srgbClr val="F4CC25"/>
              </a:solidFill>
              <a:latin typeface="Bookman Old Style" panose="02050604050505020204" pitchFamily="18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6554" y="544879"/>
            <a:ext cx="8837246" cy="1385521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La pédagogie de l’alternance 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43016" y="1596903"/>
            <a:ext cx="9519138" cy="447564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endParaRPr lang="fr-FR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None/>
              <a:defRPr/>
            </a:pP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Des classes de 12 à 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15 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élèves selon les 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secteurs</a:t>
            </a:r>
          </a:p>
          <a:p>
            <a:pPr>
              <a:buNone/>
              <a:defRPr/>
            </a:pPr>
            <a:endParaRPr lang="fr-FR" sz="21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None/>
              <a:defRPr/>
            </a:pP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Un positionnement en entrée de formation </a:t>
            </a:r>
            <a:endParaRPr lang="fr-FR" sz="21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None/>
              <a:defRPr/>
            </a:pPr>
            <a:endParaRPr lang="fr-FR" sz="21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None/>
              <a:defRPr/>
            </a:pP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Une rencontre tripartite: le jeune et sa famille - l’employeur  - l’équipe pédagogique </a:t>
            </a:r>
            <a:endParaRPr lang="fr-FR" sz="21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None/>
              <a:defRPr/>
            </a:pPr>
            <a:endParaRPr lang="fr-FR" sz="21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None/>
              <a:defRPr/>
            </a:pP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Un suivi renforcé avec le livret 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d’apprentissage</a:t>
            </a:r>
          </a:p>
          <a:p>
            <a:pPr>
              <a:buNone/>
              <a:defRPr/>
            </a:pPr>
            <a:endParaRPr lang="fr-FR" sz="21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None/>
              <a:defRPr/>
            </a:pP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Des visites en 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entreprise</a:t>
            </a:r>
          </a:p>
          <a:p>
            <a:pPr>
              <a:buNone/>
              <a:defRPr/>
            </a:pPr>
            <a:endParaRPr lang="fr-FR" sz="21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None/>
              <a:defRPr/>
            </a:pP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</a:t>
            </a: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Une complémentarité des compétences et des pédagogies </a:t>
            </a:r>
          </a:p>
          <a:p>
            <a:pPr>
              <a:buNone/>
              <a:defRPr/>
            </a:pP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  (entreprise/CFA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)</a:t>
            </a:r>
          </a:p>
          <a:p>
            <a:pPr>
              <a:buNone/>
              <a:defRPr/>
            </a:pPr>
            <a:endParaRPr lang="fr-FR" sz="21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None/>
              <a:defRPr/>
            </a:pPr>
            <a:r>
              <a:rPr lang="fr-FR" sz="2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 Des formateurs issus du monde professionnel</a:t>
            </a:r>
          </a:p>
        </p:txBody>
      </p:sp>
    </p:spTree>
    <p:extLst>
      <p:ext uri="{BB962C8B-B14F-4D97-AF65-F5344CB8AC3E}">
        <p14:creationId xmlns:p14="http://schemas.microsoft.com/office/powerpoint/2010/main" val="343698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FB14DCF-2A9C-43EB-B3B9-6FBD4B15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418" y="331570"/>
            <a:ext cx="8182761" cy="757398"/>
          </a:xfrm>
        </p:spPr>
        <p:txBody>
          <a:bodyPr>
            <a:normAutofit fontScale="90000"/>
          </a:bodyPr>
          <a:lstStyle/>
          <a:p>
            <a:r>
              <a:rPr lang="fr-FR" altLang="fr-FR" sz="3600" i="1" dirty="0">
                <a:solidFill>
                  <a:srgbClr val="1C458F"/>
                </a:solidFill>
                <a:latin typeface="DIN-Bold"/>
                <a:ea typeface="DIN-Bold"/>
                <a:cs typeface="DIN-Bold"/>
              </a:rPr>
              <a:t/>
            </a:r>
            <a:br>
              <a:rPr lang="fr-FR" altLang="fr-FR" sz="3600" i="1" dirty="0">
                <a:solidFill>
                  <a:srgbClr val="1C458F"/>
                </a:solidFill>
                <a:latin typeface="DIN-Bold"/>
                <a:ea typeface="DIN-Bold"/>
                <a:cs typeface="DIN-Bold"/>
              </a:rPr>
            </a:br>
            <a:r>
              <a:rPr lang="fr-FR" altLang="fr-FR" b="1" dirty="0">
                <a:solidFill>
                  <a:srgbClr val="1C458F"/>
                </a:solidFill>
                <a:latin typeface="Bookman Old Style" panose="02050604050505020204" pitchFamily="18" charset="0"/>
                <a:ea typeface="DIN-Bold"/>
                <a:cs typeface="DIN-Bold"/>
              </a:rPr>
              <a:t>4 </a:t>
            </a:r>
            <a:r>
              <a:rPr lang="fr-FR" altLang="fr-FR" b="1" dirty="0" smtClean="0">
                <a:solidFill>
                  <a:srgbClr val="1C458F"/>
                </a:solidFill>
                <a:latin typeface="Bookman Old Style" panose="02050604050505020204" pitchFamily="18" charset="0"/>
                <a:ea typeface="DIN-Bold"/>
                <a:cs typeface="DIN-Bold"/>
              </a:rPr>
              <a:t>Inscriptions à l’IMT</a:t>
            </a:r>
            <a:endParaRPr lang="fr-FR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24417" y="1471353"/>
            <a:ext cx="95375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Pour s’inscrire à l’IMT il faut trouver une entreprise.</a:t>
            </a:r>
          </a:p>
          <a:p>
            <a:endParaRPr lang="fr-FR" sz="26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Avec votre employeur vous remplissez et signez un contrat d’apprentissage.</a:t>
            </a:r>
          </a:p>
          <a:p>
            <a:endParaRPr lang="fr-FR" sz="26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L’employeur envoie le contrat à l’IMT.</a:t>
            </a:r>
          </a:p>
          <a:p>
            <a:endParaRPr lang="fr-FR" sz="26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 réception de ce contrat, en fonction des places disponibles, l’inscription est enregistrée.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87883EB-BBAF-4E2B-992D-D530AF91B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418" y="331569"/>
            <a:ext cx="8739575" cy="1325563"/>
          </a:xfrm>
        </p:spPr>
        <p:txBody>
          <a:bodyPr/>
          <a:lstStyle/>
          <a:p>
            <a:r>
              <a:rPr lang="fr-FR" b="1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5 Le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contrat d’apprentissage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978C3D9-F41F-42D6-A7D7-3551B709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289" y="1657132"/>
            <a:ext cx="9653975" cy="4351338"/>
          </a:xfrm>
        </p:spPr>
        <p:txBody>
          <a:bodyPr/>
          <a:lstStyle/>
          <a:p>
            <a:r>
              <a:rPr lang="fr-FR" altLang="fr-FR" sz="2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Avoir au moins 16 ans </a:t>
            </a:r>
            <a:r>
              <a:rPr lang="fr-FR" altLang="fr-FR" sz="2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dans l’année civile quel que soit le niveau </a:t>
            </a:r>
            <a:r>
              <a:rPr lang="fr-FR" altLang="fr-FR" sz="2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scolaire.</a:t>
            </a:r>
          </a:p>
          <a:p>
            <a:pPr marL="0" indent="0">
              <a:buNone/>
            </a:pPr>
            <a:r>
              <a:rPr lang="fr-FR" altLang="fr-FR" sz="26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Si vous avez 15 ans avant la fin de l’année civile (31 décembre), vous devez justifier d’un niveau de fin de 3</a:t>
            </a:r>
            <a:r>
              <a:rPr lang="fr-FR" altLang="fr-FR" sz="2600" baseline="300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ème</a:t>
            </a:r>
            <a:endParaRPr lang="fr-FR" altLang="fr-FR" sz="26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fr-FR" altLang="fr-FR" sz="26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fr-FR" altLang="fr-FR" sz="2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 et avoir </a:t>
            </a:r>
            <a:r>
              <a:rPr lang="fr-FR" altLang="fr-FR" sz="2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moins de </a:t>
            </a:r>
            <a:r>
              <a:rPr lang="fr-FR" altLang="fr-FR" sz="26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30 </a:t>
            </a:r>
            <a:r>
              <a:rPr lang="fr-FR" altLang="fr-FR" sz="2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ans </a:t>
            </a:r>
            <a:r>
              <a:rPr lang="fr-FR" altLang="fr-FR" sz="2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révolus 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7DA43D7-E42C-4371-B29E-7C1C582D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221" y="977879"/>
            <a:ext cx="9545909" cy="5464484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fr-FR" altLang="fr-FR" sz="31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Un </a:t>
            </a:r>
            <a:r>
              <a:rPr lang="fr-FR" altLang="fr-FR" sz="3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salaire : </a:t>
            </a:r>
            <a: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il est calculé en fonction de l’âge, de l’année </a:t>
            </a:r>
            <a:b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de formation et selon les conventions en vigueur dans </a:t>
            </a:r>
            <a:b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les entreprises partenaires</a:t>
            </a:r>
            <a:r>
              <a:rPr lang="fr-FR" altLang="fr-FR" sz="31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lvl="1"/>
            <a:endParaRPr lang="fr-FR" altLang="fr-FR" sz="31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lvl="1"/>
            <a:r>
              <a:rPr lang="fr-FR" altLang="fr-FR" sz="31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Des </a:t>
            </a:r>
            <a:r>
              <a:rPr lang="fr-FR" altLang="fr-FR" sz="3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congés payés : </a:t>
            </a:r>
            <a: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ce sont ceux qui s’appliquent </a:t>
            </a:r>
            <a:b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à tout contrat de travail à savoir 2,5 jours par mois travaillé</a:t>
            </a:r>
            <a:r>
              <a:rPr lang="fr-FR" altLang="fr-FR" sz="31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lvl="1"/>
            <a:endParaRPr lang="fr-FR" altLang="fr-FR" sz="3100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lvl="1"/>
            <a:r>
              <a:rPr lang="fr-FR" altLang="fr-FR" sz="31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Une </a:t>
            </a:r>
            <a:r>
              <a:rPr lang="fr-FR" altLang="fr-FR" sz="3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période d’essai </a:t>
            </a:r>
            <a: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(45 jours effectués en entreprise): au cours de cette période, le contrat peut être rompu par l’apprenti ou l’employeur </a:t>
            </a:r>
            <a:r>
              <a:rPr lang="fr-FR" altLang="fr-FR" sz="31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librement</a:t>
            </a:r>
          </a:p>
          <a:p>
            <a:pPr lvl="1"/>
            <a:endParaRPr lang="fr-FR" altLang="fr-FR" sz="31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lvl="1"/>
            <a:r>
              <a:rPr lang="fr-FR" altLang="fr-FR" sz="31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Une couverture </a:t>
            </a:r>
            <a:r>
              <a:rPr lang="fr-FR" altLang="fr-FR" sz="31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sociale</a:t>
            </a:r>
          </a:p>
          <a:p>
            <a:pPr lvl="1"/>
            <a:endParaRPr lang="fr-FR" altLang="fr-FR" sz="31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457200" lvl="1" indent="0">
              <a:buNone/>
            </a:pPr>
            <a:r>
              <a:rPr lang="fr-FR" altLang="fr-FR" sz="31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L’apprenti doit</a:t>
            </a:r>
            <a:r>
              <a:rPr lang="fr-FR" altLang="fr-FR" sz="31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:</a:t>
            </a:r>
            <a:endParaRPr lang="fr-FR" altLang="fr-FR" sz="31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lvl="1"/>
            <a: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Respecter les horaires de travail fixés par l’employeur.</a:t>
            </a:r>
          </a:p>
          <a:p>
            <a:pPr lvl="1"/>
            <a: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Etre présent en entreprise et en centre de formation. </a:t>
            </a:r>
            <a:b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Toute absence doit être justifiée par un arrêt de </a:t>
            </a:r>
            <a:r>
              <a:rPr lang="fr-FR" altLang="fr-FR" sz="31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travail</a:t>
            </a:r>
          </a:p>
          <a:p>
            <a:pPr lvl="1"/>
            <a:r>
              <a:rPr lang="fr-FR" altLang="fr-FR" sz="31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Respecter </a:t>
            </a:r>
            <a:r>
              <a:rPr lang="fr-FR" altLang="fr-FR" sz="31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les consignes de travail fixées par l’employeur.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463</Words>
  <Application>Microsoft Office PowerPoint</Application>
  <PresentationFormat>Grand écran</PresentationFormat>
  <Paragraphs>142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Bookman Old Style</vt:lpstr>
      <vt:lpstr>Calibri</vt:lpstr>
      <vt:lpstr>Calibri Light</vt:lpstr>
      <vt:lpstr>DejaVu Sans Condensed</vt:lpstr>
      <vt:lpstr>DIN-Bold</vt:lpstr>
      <vt:lpstr>Times</vt:lpstr>
      <vt:lpstr>Wingdings</vt:lpstr>
      <vt:lpstr>Thème Office</vt:lpstr>
      <vt:lpstr>Acrobat Document</vt:lpstr>
      <vt:lpstr>L’IMT Institut des Métiers et des Techniques</vt:lpstr>
      <vt:lpstr>Sommaire</vt:lpstr>
      <vt:lpstr>1 Présentation de l’école</vt:lpstr>
      <vt:lpstr> 2 La vie à l’IMT  </vt:lpstr>
      <vt:lpstr>3 Les filières</vt:lpstr>
      <vt:lpstr>La pédagogie de l’alternance  </vt:lpstr>
      <vt:lpstr> 4 Inscriptions à l’IMT</vt:lpstr>
      <vt:lpstr>5 Le contrat d’apprentissage</vt:lpstr>
      <vt:lpstr>Présentation PowerPoint</vt:lpstr>
      <vt:lpstr>6 Trouver une entreprise </vt:lpstr>
      <vt:lpstr>Présentation PowerPoint</vt:lpstr>
      <vt:lpstr>SERVICE CONSEIL ALTERNANCE </vt:lpstr>
      <vt:lpstr>    Accueil des candidats par le SCA</vt:lpstr>
      <vt:lpstr>Journées Portes Ouvertes</vt:lpstr>
      <vt:lpstr>Des questions….   Merci pour votre 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AUVERGNE Joris</dc:creator>
  <cp:lastModifiedBy>Nahoui Sabrina</cp:lastModifiedBy>
  <cp:revision>37</cp:revision>
  <cp:lastPrinted>2021-10-22T11:52:15Z</cp:lastPrinted>
  <dcterms:created xsi:type="dcterms:W3CDTF">2021-07-07T09:26:59Z</dcterms:created>
  <dcterms:modified xsi:type="dcterms:W3CDTF">2021-11-22T14:02:57Z</dcterms:modified>
</cp:coreProperties>
</file>